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6"/>
  </p:notesMasterIdLst>
  <p:handoutMasterIdLst>
    <p:handoutMasterId r:id="rId107"/>
  </p:handoutMasterIdLst>
  <p:sldIdLst>
    <p:sldId id="266" r:id="rId2"/>
    <p:sldId id="847" r:id="rId3"/>
    <p:sldId id="941" r:id="rId4"/>
    <p:sldId id="944" r:id="rId5"/>
    <p:sldId id="945" r:id="rId6"/>
    <p:sldId id="946" r:id="rId7"/>
    <p:sldId id="952" r:id="rId8"/>
    <p:sldId id="950" r:id="rId9"/>
    <p:sldId id="973" r:id="rId10"/>
    <p:sldId id="974" r:id="rId11"/>
    <p:sldId id="975" r:id="rId12"/>
    <p:sldId id="976" r:id="rId13"/>
    <p:sldId id="977" r:id="rId14"/>
    <p:sldId id="963" r:id="rId15"/>
    <p:sldId id="965" r:id="rId16"/>
    <p:sldId id="1166" r:id="rId17"/>
    <p:sldId id="1165" r:id="rId18"/>
    <p:sldId id="980" r:id="rId19"/>
    <p:sldId id="1167" r:id="rId20"/>
    <p:sldId id="1171" r:id="rId21"/>
    <p:sldId id="1168" r:id="rId22"/>
    <p:sldId id="1169" r:id="rId23"/>
    <p:sldId id="986" r:id="rId24"/>
    <p:sldId id="1172" r:id="rId25"/>
    <p:sldId id="1174" r:id="rId26"/>
    <p:sldId id="1175" r:id="rId27"/>
    <p:sldId id="1176" r:id="rId28"/>
    <p:sldId id="1177" r:id="rId29"/>
    <p:sldId id="988" r:id="rId30"/>
    <p:sldId id="1178" r:id="rId31"/>
    <p:sldId id="990" r:id="rId32"/>
    <p:sldId id="1179" r:id="rId33"/>
    <p:sldId id="991" r:id="rId34"/>
    <p:sldId id="1180" r:id="rId35"/>
    <p:sldId id="1181" r:id="rId36"/>
    <p:sldId id="1182" r:id="rId37"/>
    <p:sldId id="1183" r:id="rId38"/>
    <p:sldId id="1185" r:id="rId39"/>
    <p:sldId id="1187" r:id="rId40"/>
    <p:sldId id="1188" r:id="rId41"/>
    <p:sldId id="1191" r:id="rId42"/>
    <p:sldId id="1190" r:id="rId43"/>
    <p:sldId id="1198" r:id="rId44"/>
    <p:sldId id="1201" r:id="rId45"/>
    <p:sldId id="1194" r:id="rId46"/>
    <p:sldId id="1197" r:id="rId47"/>
    <p:sldId id="1192" r:id="rId48"/>
    <p:sldId id="1202" r:id="rId49"/>
    <p:sldId id="1193" r:id="rId50"/>
    <p:sldId id="1203" r:id="rId51"/>
    <p:sldId id="1204" r:id="rId52"/>
    <p:sldId id="1205" r:id="rId53"/>
    <p:sldId id="1206" r:id="rId54"/>
    <p:sldId id="1024" r:id="rId55"/>
    <p:sldId id="1207" r:id="rId56"/>
    <p:sldId id="1208" r:id="rId57"/>
    <p:sldId id="1209" r:id="rId58"/>
    <p:sldId id="1210" r:id="rId59"/>
    <p:sldId id="1211" r:id="rId60"/>
    <p:sldId id="1032" r:id="rId61"/>
    <p:sldId id="1213" r:id="rId62"/>
    <p:sldId id="1218" r:id="rId63"/>
    <p:sldId id="1215" r:id="rId64"/>
    <p:sldId id="1219" r:id="rId65"/>
    <p:sldId id="1217" r:id="rId66"/>
    <p:sldId id="1224" r:id="rId67"/>
    <p:sldId id="1221" r:id="rId68"/>
    <p:sldId id="1222" r:id="rId69"/>
    <p:sldId id="1225" r:id="rId70"/>
    <p:sldId id="1226" r:id="rId71"/>
    <p:sldId id="1227" r:id="rId72"/>
    <p:sldId id="1228" r:id="rId73"/>
    <p:sldId id="1230" r:id="rId74"/>
    <p:sldId id="1231" r:id="rId75"/>
    <p:sldId id="1232" r:id="rId76"/>
    <p:sldId id="1233" r:id="rId77"/>
    <p:sldId id="1235" r:id="rId78"/>
    <p:sldId id="1237" r:id="rId79"/>
    <p:sldId id="1238" r:id="rId80"/>
    <p:sldId id="1239" r:id="rId81"/>
    <p:sldId id="1240" r:id="rId82"/>
    <p:sldId id="1242" r:id="rId83"/>
    <p:sldId id="1243" r:id="rId84"/>
    <p:sldId id="1076" r:id="rId85"/>
    <p:sldId id="1244" r:id="rId86"/>
    <p:sldId id="1245" r:id="rId87"/>
    <p:sldId id="1246" r:id="rId88"/>
    <p:sldId id="1253" r:id="rId89"/>
    <p:sldId id="1256" r:id="rId90"/>
    <p:sldId id="1257" r:id="rId91"/>
    <p:sldId id="1258" r:id="rId92"/>
    <p:sldId id="1259" r:id="rId93"/>
    <p:sldId id="1260" r:id="rId94"/>
    <p:sldId id="1262" r:id="rId95"/>
    <p:sldId id="1264" r:id="rId96"/>
    <p:sldId id="1263" r:id="rId97"/>
    <p:sldId id="1265" r:id="rId98"/>
    <p:sldId id="1266" r:id="rId99"/>
    <p:sldId id="1267" r:id="rId100"/>
    <p:sldId id="1100" r:id="rId101"/>
    <p:sldId id="1272" r:id="rId102"/>
    <p:sldId id="1273" r:id="rId103"/>
    <p:sldId id="1268" r:id="rId104"/>
    <p:sldId id="1269" r:id="rId105"/>
  </p:sldIdLst>
  <p:sldSz cx="9144000" cy="6858000" type="screen4x3"/>
  <p:notesSz cx="6858000" cy="9144000"/>
  <p:defaultTextStyle>
    <a:defPPr>
      <a:defRPr lang="zh-CN"/>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wan" initials="s" lastIdx="1" clrIdx="0">
    <p:extLst>
      <p:ext uri="{19B8F6BF-5375-455C-9EA6-DF929625EA0E}">
        <p15:presenceInfo xmlns:p15="http://schemas.microsoft.com/office/powerpoint/2012/main" userId="shw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0000FF"/>
    <a:srgbClr val="CC6600"/>
    <a:srgbClr val="003300"/>
    <a:srgbClr val="A50021"/>
    <a:srgbClr val="FFCC99"/>
    <a:srgbClr val="996600"/>
    <a:srgbClr val="CCECFF"/>
    <a:srgbClr val="FFFFFF"/>
    <a:srgbClr val="F05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01" autoAdjust="0"/>
    <p:restoredTop sz="89104" autoAdjust="0"/>
  </p:normalViewPr>
  <p:slideViewPr>
    <p:cSldViewPr snapToGrid="0">
      <p:cViewPr varScale="1">
        <p:scale>
          <a:sx n="76" d="100"/>
          <a:sy n="76" d="100"/>
        </p:scale>
        <p:origin x="792"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80"/>
    </p:cViewPr>
  </p:sorterViewPr>
  <p:notesViewPr>
    <p:cSldViewPr snapToGrid="0">
      <p:cViewPr varScale="1">
        <p:scale>
          <a:sx n="65" d="100"/>
          <a:sy n="65" d="100"/>
        </p:scale>
        <p:origin x="3082" y="38"/>
      </p:cViewPr>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7.wmf"/><Relationship Id="rId18" Type="http://schemas.openxmlformats.org/officeDocument/2006/relationships/image" Target="../media/image62.wmf"/><Relationship Id="rId3" Type="http://schemas.openxmlformats.org/officeDocument/2006/relationships/image" Target="../media/image47.wmf"/><Relationship Id="rId7" Type="http://schemas.openxmlformats.org/officeDocument/2006/relationships/image" Target="../media/image51.wmf"/><Relationship Id="rId12" Type="http://schemas.openxmlformats.org/officeDocument/2006/relationships/image" Target="../media/image56.wmf"/><Relationship Id="rId17" Type="http://schemas.openxmlformats.org/officeDocument/2006/relationships/image" Target="../media/image61.wmf"/><Relationship Id="rId2" Type="http://schemas.openxmlformats.org/officeDocument/2006/relationships/image" Target="../media/image46.wmf"/><Relationship Id="rId16" Type="http://schemas.openxmlformats.org/officeDocument/2006/relationships/image" Target="../media/image60.wmf"/><Relationship Id="rId1" Type="http://schemas.openxmlformats.org/officeDocument/2006/relationships/image" Target="../media/image45.wmf"/><Relationship Id="rId6" Type="http://schemas.openxmlformats.org/officeDocument/2006/relationships/image" Target="../media/image50.wmf"/><Relationship Id="rId11" Type="http://schemas.openxmlformats.org/officeDocument/2006/relationships/image" Target="../media/image55.wmf"/><Relationship Id="rId5" Type="http://schemas.openxmlformats.org/officeDocument/2006/relationships/image" Target="../media/image49.wmf"/><Relationship Id="rId15" Type="http://schemas.openxmlformats.org/officeDocument/2006/relationships/image" Target="../media/image59.wmf"/><Relationship Id="rId10" Type="http://schemas.openxmlformats.org/officeDocument/2006/relationships/image" Target="../media/image54.wmf"/><Relationship Id="rId4" Type="http://schemas.openxmlformats.org/officeDocument/2006/relationships/image" Target="../media/image48.wmf"/><Relationship Id="rId9" Type="http://schemas.openxmlformats.org/officeDocument/2006/relationships/image" Target="../media/image53.wmf"/><Relationship Id="rId14"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png"/><Relationship Id="rId1" Type="http://schemas.openxmlformats.org/officeDocument/2006/relationships/image" Target="../media/image81.png"/></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image" Target="../media/image97.emf"/><Relationship Id="rId1" Type="http://schemas.openxmlformats.org/officeDocument/2006/relationships/image" Target="../media/image96.emf"/><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4" Type="http://schemas.openxmlformats.org/officeDocument/2006/relationships/image" Target="../media/image1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16C5FB74-6202-49A5-8F44-37DCD3F763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xmlns="" id="{93C3FBAB-7561-4F19-BF22-4ABF084C07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09665E31-3EE6-47BC-ADEC-063869896D6C}" type="datetimeFigureOut">
              <a:rPr lang="zh-CN" altLang="en-US"/>
              <a:pPr>
                <a:defRPr/>
              </a:pPr>
              <a:t>2023/7/31</a:t>
            </a:fld>
            <a:endParaRPr lang="zh-CN" altLang="en-US"/>
          </a:p>
        </p:txBody>
      </p:sp>
      <p:sp>
        <p:nvSpPr>
          <p:cNvPr id="4" name="页脚占位符 3">
            <a:extLst>
              <a:ext uri="{FF2B5EF4-FFF2-40B4-BE49-F238E27FC236}">
                <a16:creationId xmlns:a16="http://schemas.microsoft.com/office/drawing/2014/main" xmlns="" id="{9855C29C-B4F8-4DCE-857E-5DA44FEFF2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a:extLst>
              <a:ext uri="{FF2B5EF4-FFF2-40B4-BE49-F238E27FC236}">
                <a16:creationId xmlns:a16="http://schemas.microsoft.com/office/drawing/2014/main" xmlns="" id="{1FC62A58-4D4C-41CA-ADF4-8C4A165B40E5}"/>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F0FA118-E241-4AD6-8CE9-C901AC1A6D5A}" type="slidenum">
              <a:rPr lang="zh-CN" altLang="en-US"/>
              <a:pPr/>
              <a:t>‹#›</a:t>
            </a:fld>
            <a:endParaRPr lang="zh-CN" altLang="en-US"/>
          </a:p>
        </p:txBody>
      </p:sp>
    </p:spTree>
    <p:extLst>
      <p:ext uri="{BB962C8B-B14F-4D97-AF65-F5344CB8AC3E}">
        <p14:creationId xmlns:p14="http://schemas.microsoft.com/office/powerpoint/2010/main" val="1532157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4B269197-D83F-4918-A2C0-B86B1333C01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buFontTx/>
              <a:buNone/>
              <a:defRPr sz="1200" b="0">
                <a:latin typeface="Arial" charset="0"/>
              </a:defRPr>
            </a:lvl1pPr>
          </a:lstStyle>
          <a:p>
            <a:pPr>
              <a:defRPr/>
            </a:pPr>
            <a:endParaRPr lang="en-US" altLang="zh-CN"/>
          </a:p>
        </p:txBody>
      </p:sp>
      <p:sp>
        <p:nvSpPr>
          <p:cNvPr id="5123" name="Rectangle 3">
            <a:extLst>
              <a:ext uri="{FF2B5EF4-FFF2-40B4-BE49-F238E27FC236}">
                <a16:creationId xmlns:a16="http://schemas.microsoft.com/office/drawing/2014/main" xmlns="" id="{97B12158-F621-4725-AE34-8CA9BE5C59EB}"/>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buFontTx/>
              <a:buNone/>
              <a:defRPr sz="1200" b="0">
                <a:latin typeface="Arial" charset="0"/>
              </a:defRPr>
            </a:lvl1pPr>
          </a:lstStyle>
          <a:p>
            <a:pPr>
              <a:defRPr/>
            </a:pPr>
            <a:endParaRPr lang="en-US" altLang="zh-CN"/>
          </a:p>
        </p:txBody>
      </p:sp>
      <p:sp>
        <p:nvSpPr>
          <p:cNvPr id="8196" name="Rectangle 4">
            <a:extLst>
              <a:ext uri="{FF2B5EF4-FFF2-40B4-BE49-F238E27FC236}">
                <a16:creationId xmlns:a16="http://schemas.microsoft.com/office/drawing/2014/main" xmlns="" id="{A01EC5CC-5644-4EB8-A484-CEBCDB551D7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xmlns="" id="{B53F5C3A-3C49-4680-9451-BC8FC80F78BB}"/>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xmlns="" id="{03AC4C97-88FF-4CB1-A0A7-FE9795474C71}"/>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buFontTx/>
              <a:buNone/>
              <a:defRPr sz="1200" b="0">
                <a:latin typeface="Arial" charset="0"/>
              </a:defRPr>
            </a:lvl1pPr>
          </a:lstStyle>
          <a:p>
            <a:pPr>
              <a:defRPr/>
            </a:pPr>
            <a:endParaRPr lang="en-US" altLang="zh-CN"/>
          </a:p>
        </p:txBody>
      </p:sp>
      <p:sp>
        <p:nvSpPr>
          <p:cNvPr id="5127" name="Rectangle 7">
            <a:extLst>
              <a:ext uri="{FF2B5EF4-FFF2-40B4-BE49-F238E27FC236}">
                <a16:creationId xmlns:a16="http://schemas.microsoft.com/office/drawing/2014/main" xmlns="" id="{12C4F312-D701-4B17-8695-9D5454956E40}"/>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fld id="{D592CB48-58DB-44A5-9191-B83C6531CC33}" type="slidenum">
              <a:rPr lang="en-US" altLang="zh-CN"/>
              <a:pPr/>
              <a:t>‹#›</a:t>
            </a:fld>
            <a:endParaRPr lang="en-US" altLang="zh-CN"/>
          </a:p>
        </p:txBody>
      </p:sp>
    </p:spTree>
    <p:extLst>
      <p:ext uri="{BB962C8B-B14F-4D97-AF65-F5344CB8AC3E}">
        <p14:creationId xmlns:p14="http://schemas.microsoft.com/office/powerpoint/2010/main" val="40739456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xmlns="" id="{3364B3D7-D570-45DE-92B1-61E5CA55E20F}"/>
              </a:ext>
            </a:extLst>
          </p:cNvPr>
          <p:cNvSpPr>
            <a:spLocks noGrp="1" noRot="1" noChangeAspect="1" noTextEdit="1"/>
          </p:cNvSpPr>
          <p:nvPr>
            <p:ph type="sldImg"/>
          </p:nvPr>
        </p:nvSpPr>
        <p:spPr>
          <a:ln/>
        </p:spPr>
      </p:sp>
      <p:sp>
        <p:nvSpPr>
          <p:cNvPr id="11267" name="备注占位符 2">
            <a:extLst>
              <a:ext uri="{FF2B5EF4-FFF2-40B4-BE49-F238E27FC236}">
                <a16:creationId xmlns:a16="http://schemas.microsoft.com/office/drawing/2014/main" xmlns="" id="{871FE7A0-4209-4E0C-8BB1-F1A41D3A88C7}"/>
              </a:ext>
            </a:extLst>
          </p:cNvPr>
          <p:cNvSpPr>
            <a:spLocks noGrp="1"/>
          </p:cNvSpPr>
          <p:nvPr>
            <p:ph type="body" idx="1"/>
          </p:nvPr>
        </p:nvSpPr>
        <p:spPr>
          <a:noFill/>
        </p:spPr>
        <p:txBody>
          <a:bodyPr/>
          <a:lstStyle/>
          <a:p>
            <a:endParaRPr lang="zh-CN" altLang="en-US">
              <a:latin typeface="Arial" panose="020B0604020202020204" pitchFamily="34" charset="0"/>
            </a:endParaRPr>
          </a:p>
        </p:txBody>
      </p:sp>
      <p:sp>
        <p:nvSpPr>
          <p:cNvPr id="11268" name="灯片编号占位符 3">
            <a:extLst>
              <a:ext uri="{FF2B5EF4-FFF2-40B4-BE49-F238E27FC236}">
                <a16:creationId xmlns:a16="http://schemas.microsoft.com/office/drawing/2014/main" xmlns="" id="{F5FF876A-7785-4F6E-9E3E-28402A92CBAA}"/>
              </a:ext>
            </a:extLst>
          </p:cNvPr>
          <p:cNvSpPr>
            <a:spLocks noGrp="1"/>
          </p:cNvSpPr>
          <p:nvPr>
            <p:ph type="sldNum" sz="quarter" idx="5"/>
          </p:nvPr>
        </p:nvSpPr>
        <p:spPr>
          <a:noFill/>
        </p:spPr>
        <p:txBody>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fld id="{8A900554-CCFD-471D-815F-3FE2211E4708}" type="slidenum">
              <a:rPr lang="en-US" altLang="zh-CN" sz="1200" b="0">
                <a:latin typeface="Arial" panose="020B0604020202020204" pitchFamily="34" charset="0"/>
              </a:rPr>
              <a:pPr/>
              <a:t>1</a:t>
            </a:fld>
            <a:endParaRPr lang="en-US" altLang="zh-CN" sz="1200" b="0">
              <a:latin typeface="Arial" panose="020B0604020202020204" pitchFamily="34" charset="0"/>
            </a:endParaRPr>
          </a:p>
        </p:txBody>
      </p:sp>
    </p:spTree>
    <p:extLst>
      <p:ext uri="{BB962C8B-B14F-4D97-AF65-F5344CB8AC3E}">
        <p14:creationId xmlns:p14="http://schemas.microsoft.com/office/powerpoint/2010/main" val="331687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92CB48-58DB-44A5-9191-B83C6531CC33}" type="slidenum">
              <a:rPr lang="en-US" altLang="zh-CN" smtClean="0"/>
              <a:pPr/>
              <a:t>6</a:t>
            </a:fld>
            <a:endParaRPr lang="en-US" altLang="zh-CN"/>
          </a:p>
        </p:txBody>
      </p:sp>
    </p:spTree>
    <p:extLst>
      <p:ext uri="{BB962C8B-B14F-4D97-AF65-F5344CB8AC3E}">
        <p14:creationId xmlns:p14="http://schemas.microsoft.com/office/powerpoint/2010/main" val="3578584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92CB48-58DB-44A5-9191-B83C6531CC33}" type="slidenum">
              <a:rPr lang="en-US" altLang="zh-CN" smtClean="0"/>
              <a:pPr/>
              <a:t>12</a:t>
            </a:fld>
            <a:endParaRPr lang="en-US" altLang="zh-CN"/>
          </a:p>
        </p:txBody>
      </p:sp>
    </p:spTree>
    <p:extLst>
      <p:ext uri="{BB962C8B-B14F-4D97-AF65-F5344CB8AC3E}">
        <p14:creationId xmlns:p14="http://schemas.microsoft.com/office/powerpoint/2010/main" val="415829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5" name="Rectangle 6">
            <a:extLst>
              <a:ext uri="{FF2B5EF4-FFF2-40B4-BE49-F238E27FC236}">
                <a16:creationId xmlns:a16="http://schemas.microsoft.com/office/drawing/2014/main" xmlns="" id="{3991D363-F779-41A5-A72F-9B992A3F2747}"/>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DCFE83B1-F634-4D03-BBF3-374F469F8139}" type="slidenum">
              <a:rPr lang="en-US" altLang="zh-CN"/>
              <a:pPr/>
              <a:t>‹#›</a:t>
            </a:fld>
            <a:endParaRPr lang="en-US" altLang="zh-CN"/>
          </a:p>
        </p:txBody>
      </p:sp>
      <p:pic>
        <p:nvPicPr>
          <p:cNvPr id="6" name="Picture 15">
            <a:extLst>
              <a:ext uri="{FF2B5EF4-FFF2-40B4-BE49-F238E27FC236}">
                <a16:creationId xmlns:a16="http://schemas.microsoft.com/office/drawing/2014/main" xmlns="" id="{FBB96941-A741-4111-B3DD-ED9F89D873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411084"/>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xmlns="" id="{46D0D5B7-1F09-4950-A27C-BF92C6A1FEDB}"/>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A666D835-6AA7-426A-B360-43BB7A0E8822}" type="slidenum">
              <a:rPr lang="en-US" altLang="zh-CN"/>
              <a:pPr/>
              <a:t>‹#›</a:t>
            </a:fld>
            <a:endParaRPr lang="en-US" altLang="zh-CN"/>
          </a:p>
        </p:txBody>
      </p:sp>
    </p:spTree>
    <p:extLst>
      <p:ext uri="{BB962C8B-B14F-4D97-AF65-F5344CB8AC3E}">
        <p14:creationId xmlns:p14="http://schemas.microsoft.com/office/powerpoint/2010/main" val="319971646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xmlns="" id="{8F6712F8-1DF1-4C4E-A8FF-59E07F4259F5}"/>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71E0FA5C-78E7-4801-B735-240B548A4911}" type="slidenum">
              <a:rPr lang="en-US" altLang="zh-CN"/>
              <a:pPr/>
              <a:t>‹#›</a:t>
            </a:fld>
            <a:endParaRPr lang="en-US" altLang="zh-CN"/>
          </a:p>
        </p:txBody>
      </p:sp>
    </p:spTree>
    <p:extLst>
      <p:ext uri="{BB962C8B-B14F-4D97-AF65-F5344CB8AC3E}">
        <p14:creationId xmlns:p14="http://schemas.microsoft.com/office/powerpoint/2010/main" val="4189306368"/>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a:p>
        </p:txBody>
      </p:sp>
      <p:sp>
        <p:nvSpPr>
          <p:cNvPr id="4" name="Rectangle 6">
            <a:extLst>
              <a:ext uri="{FF2B5EF4-FFF2-40B4-BE49-F238E27FC236}">
                <a16:creationId xmlns:a16="http://schemas.microsoft.com/office/drawing/2014/main" xmlns="" id="{B6861B6B-C82D-4E9D-B0FD-DEB7353FEF47}"/>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921DA4F1-4DAA-43CD-9AB4-23180FA39D80}" type="slidenum">
              <a:rPr lang="en-US" altLang="zh-CN"/>
              <a:pPr/>
              <a:t>‹#›</a:t>
            </a:fld>
            <a:endParaRPr lang="en-US" altLang="zh-CN"/>
          </a:p>
        </p:txBody>
      </p:sp>
    </p:spTree>
    <p:extLst>
      <p:ext uri="{BB962C8B-B14F-4D97-AF65-F5344CB8AC3E}">
        <p14:creationId xmlns:p14="http://schemas.microsoft.com/office/powerpoint/2010/main" val="3930732567"/>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88913"/>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4213" y="1628775"/>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5213" y="1628775"/>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325A443-CCEC-4187-A1E3-9E73B5D15FC9}" type="slidenum">
              <a:rPr lang="en-US" altLang="zh-CN"/>
              <a:pPr/>
              <a:t>‹#›</a:t>
            </a:fld>
            <a:endParaRPr lang="en-US" altLang="zh-CN"/>
          </a:p>
        </p:txBody>
      </p:sp>
    </p:spTree>
    <p:extLst>
      <p:ext uri="{BB962C8B-B14F-4D97-AF65-F5344CB8AC3E}">
        <p14:creationId xmlns:p14="http://schemas.microsoft.com/office/powerpoint/2010/main" val="3950376226"/>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6">
            <a:extLst>
              <a:ext uri="{FF2B5EF4-FFF2-40B4-BE49-F238E27FC236}">
                <a16:creationId xmlns:a16="http://schemas.microsoft.com/office/drawing/2014/main" xmlns="" id="{A4D6A5D6-E2A4-460D-ADAA-6B26C5BBEF64}"/>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91D841AD-41CE-48E1-A3F3-C8790E513276}" type="slidenum">
              <a:rPr lang="en-US" altLang="zh-CN"/>
              <a:pPr/>
              <a:t>‹#›</a:t>
            </a:fld>
            <a:endParaRPr lang="en-US" altLang="zh-CN"/>
          </a:p>
        </p:txBody>
      </p:sp>
    </p:spTree>
    <p:extLst>
      <p:ext uri="{BB962C8B-B14F-4D97-AF65-F5344CB8AC3E}">
        <p14:creationId xmlns:p14="http://schemas.microsoft.com/office/powerpoint/2010/main" val="4201978090"/>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Rectangle 6">
            <a:extLst>
              <a:ext uri="{FF2B5EF4-FFF2-40B4-BE49-F238E27FC236}">
                <a16:creationId xmlns:a16="http://schemas.microsoft.com/office/drawing/2014/main" xmlns="" id="{1666EA07-E4BC-486A-A26A-F36F59974FF0}"/>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C5632390-A314-45E9-8259-B97D324B6C75}" type="slidenum">
              <a:rPr lang="en-US" altLang="zh-CN"/>
              <a:pPr/>
              <a:t>‹#›</a:t>
            </a:fld>
            <a:endParaRPr lang="en-US" altLang="zh-CN"/>
          </a:p>
        </p:txBody>
      </p:sp>
    </p:spTree>
    <p:extLst>
      <p:ext uri="{BB962C8B-B14F-4D97-AF65-F5344CB8AC3E}">
        <p14:creationId xmlns:p14="http://schemas.microsoft.com/office/powerpoint/2010/main" val="724556673"/>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xmlns="" id="{DCE06275-12A3-4F5E-8246-8BE6BCE6013D}"/>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8F3ADCAF-667C-45A4-A92D-EFE3E33F1FFE}" type="slidenum">
              <a:rPr lang="en-US" altLang="zh-CN"/>
              <a:pPr/>
              <a:t>‹#›</a:t>
            </a:fld>
            <a:endParaRPr lang="en-US" altLang="zh-CN"/>
          </a:p>
        </p:txBody>
      </p:sp>
    </p:spTree>
    <p:extLst>
      <p:ext uri="{BB962C8B-B14F-4D97-AF65-F5344CB8AC3E}">
        <p14:creationId xmlns:p14="http://schemas.microsoft.com/office/powerpoint/2010/main" val="357372013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6">
            <a:extLst>
              <a:ext uri="{FF2B5EF4-FFF2-40B4-BE49-F238E27FC236}">
                <a16:creationId xmlns:a16="http://schemas.microsoft.com/office/drawing/2014/main" xmlns="" id="{97EDA3C8-AFE8-4E06-8B74-E151E496E0C7}"/>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89F8F266-A9BD-4E96-8D21-F1DD50916432}" type="slidenum">
              <a:rPr lang="en-US" altLang="zh-CN"/>
              <a:pPr/>
              <a:t>‹#›</a:t>
            </a:fld>
            <a:endParaRPr lang="en-US" altLang="zh-CN"/>
          </a:p>
        </p:txBody>
      </p:sp>
    </p:spTree>
    <p:extLst>
      <p:ext uri="{BB962C8B-B14F-4D97-AF65-F5344CB8AC3E}">
        <p14:creationId xmlns:p14="http://schemas.microsoft.com/office/powerpoint/2010/main" val="1931110307"/>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5">
            <a:extLst>
              <a:ext uri="{FF2B5EF4-FFF2-40B4-BE49-F238E27FC236}">
                <a16:creationId xmlns:a16="http://schemas.microsoft.com/office/drawing/2014/main" xmlns="" id="{F88D2860-C9DB-4B83-B599-5EB25543B1D2}"/>
              </a:ext>
            </a:extLst>
          </p:cNvPr>
          <p:cNvSpPr>
            <a:spLocks noGrp="1" noChangeArrowheads="1"/>
          </p:cNvSpPr>
          <p:nvPr>
            <p:ph type="ftr" sz="quarter" idx="10"/>
          </p:nvPr>
        </p:nvSpPr>
        <p:spPr>
          <a:xfrm>
            <a:off x="0" y="6307138"/>
            <a:ext cx="2627313" cy="460375"/>
          </a:xfrm>
          <a:prstGeom prst="rect">
            <a:avLst/>
          </a:prstGeom>
          <a:ln/>
        </p:spPr>
        <p:txBody>
          <a:bodyPr/>
          <a:lstStyle>
            <a:lvl1pPr>
              <a:defRPr/>
            </a:lvl1pPr>
          </a:lstStyle>
          <a:p>
            <a:pPr>
              <a:defRPr/>
            </a:pPr>
            <a:r>
              <a:rPr lang="zh-CN" altLang="en-US"/>
              <a:t>汇编与接口技术</a:t>
            </a:r>
          </a:p>
        </p:txBody>
      </p:sp>
      <p:sp>
        <p:nvSpPr>
          <p:cNvPr id="4" name="Rectangle 6">
            <a:extLst>
              <a:ext uri="{FF2B5EF4-FFF2-40B4-BE49-F238E27FC236}">
                <a16:creationId xmlns:a16="http://schemas.microsoft.com/office/drawing/2014/main" xmlns="" id="{8B11520A-6D44-4D9D-871A-C39CB01D941A}"/>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52A56F96-8D26-418C-8B28-821F6665A9F2}" type="slidenum">
              <a:rPr lang="en-US" altLang="zh-CN"/>
              <a:pPr/>
              <a:t>‹#›</a:t>
            </a:fld>
            <a:endParaRPr lang="en-US" altLang="zh-CN"/>
          </a:p>
        </p:txBody>
      </p:sp>
      <p:pic>
        <p:nvPicPr>
          <p:cNvPr id="5" name="Picture 15">
            <a:extLst>
              <a:ext uri="{FF2B5EF4-FFF2-40B4-BE49-F238E27FC236}">
                <a16:creationId xmlns:a16="http://schemas.microsoft.com/office/drawing/2014/main" xmlns="" id="{624EA5F2-81CD-4F50-BD15-B4E660273B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865158"/>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xmlns="" id="{6BAA3653-67FF-490F-8CE7-B23977955514}"/>
              </a:ext>
            </a:extLst>
          </p:cNvPr>
          <p:cNvSpPr>
            <a:spLocks noGrp="1" noChangeArrowheads="1"/>
          </p:cNvSpPr>
          <p:nvPr>
            <p:ph type="sldNum" sz="quarter" idx="11"/>
          </p:nvPr>
        </p:nvSpPr>
        <p:spPr>
          <a:xfrm>
            <a:off x="8286750" y="6381750"/>
            <a:ext cx="638175" cy="476250"/>
          </a:xfrm>
          <a:prstGeom prst="rect">
            <a:avLst/>
          </a:prstGeom>
        </p:spPr>
        <p:txBody>
          <a:bodyPr/>
          <a:lstStyle>
            <a:lvl1pPr>
              <a:defRPr/>
            </a:lvl1pPr>
          </a:lstStyle>
          <a:p>
            <a:fld id="{7A6FE6A3-213F-4858-8423-606B1BC540F3}" type="slidenum">
              <a:rPr lang="en-US" altLang="zh-CN"/>
              <a:pPr/>
              <a:t>‹#›</a:t>
            </a:fld>
            <a:endParaRPr lang="en-US" altLang="zh-CN"/>
          </a:p>
        </p:txBody>
      </p:sp>
      <p:pic>
        <p:nvPicPr>
          <p:cNvPr id="4" name="Picture 15">
            <a:extLst>
              <a:ext uri="{FF2B5EF4-FFF2-40B4-BE49-F238E27FC236}">
                <a16:creationId xmlns:a16="http://schemas.microsoft.com/office/drawing/2014/main" xmlns="" id="{697CA78A-ED04-47D6-BAB9-B694700AD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389533"/>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xmlns="" id="{5AF36ECE-8F24-4EE0-BD70-9CE91CB66F53}"/>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E303188A-B6B5-43BA-B654-A929C0D9C973}" type="slidenum">
              <a:rPr lang="en-US" altLang="zh-CN"/>
              <a:pPr/>
              <a:t>‹#›</a:t>
            </a:fld>
            <a:endParaRPr lang="en-US" altLang="zh-CN"/>
          </a:p>
        </p:txBody>
      </p:sp>
    </p:spTree>
    <p:extLst>
      <p:ext uri="{BB962C8B-B14F-4D97-AF65-F5344CB8AC3E}">
        <p14:creationId xmlns:p14="http://schemas.microsoft.com/office/powerpoint/2010/main" val="1874896152"/>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xmlns="" id="{20A55104-6774-437E-A36D-2583AB78479D}"/>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B92BDE03-8452-4F2E-A063-3EA34E875852}" type="slidenum">
              <a:rPr lang="en-US" altLang="zh-CN"/>
              <a:pPr/>
              <a:t>‹#›</a:t>
            </a:fld>
            <a:endParaRPr lang="en-US" altLang="zh-CN"/>
          </a:p>
        </p:txBody>
      </p:sp>
    </p:spTree>
    <p:extLst>
      <p:ext uri="{BB962C8B-B14F-4D97-AF65-F5344CB8AC3E}">
        <p14:creationId xmlns:p14="http://schemas.microsoft.com/office/powerpoint/2010/main" val="3229168080"/>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20"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Text Box 14">
            <a:extLst>
              <a:ext uri="{FF2B5EF4-FFF2-40B4-BE49-F238E27FC236}">
                <a16:creationId xmlns:a16="http://schemas.microsoft.com/office/drawing/2014/main" xmlns="" id="{62E3FC19-EB67-41CE-856A-7ED83C9896E3}"/>
              </a:ext>
            </a:extLst>
          </p:cNvPr>
          <p:cNvSpPr txBox="1">
            <a:spLocks noChangeArrowheads="1"/>
          </p:cNvSpPr>
          <p:nvPr userDrawn="1"/>
        </p:nvSpPr>
        <p:spPr bwMode="auto">
          <a:xfrm>
            <a:off x="5473700" y="320675"/>
            <a:ext cx="2757488"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lgn="l">
              <a:defRPr>
                <a:solidFill>
                  <a:schemeClr val="tx1"/>
                </a:solidFill>
                <a:latin typeface="Arial" charset="0"/>
                <a:ea typeface="宋体" pitchFamily="2" charset="-122"/>
              </a:defRPr>
            </a:lvl1pPr>
            <a:lvl2pPr algn="l">
              <a:defRPr>
                <a:solidFill>
                  <a:schemeClr val="tx1"/>
                </a:solidFill>
                <a:latin typeface="Arial" charset="0"/>
                <a:ea typeface="宋体" pitchFamily="2" charset="-122"/>
              </a:defRPr>
            </a:lvl2pPr>
            <a:lvl3pPr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endParaRPr lang="zh-CN" altLang="zh-CN" i="1">
              <a:effectLst>
                <a:outerShdw blurRad="38100" dist="38100" dir="2700000" algn="tl">
                  <a:srgbClr val="C0C0C0"/>
                </a:outerShdw>
              </a:effectLst>
              <a:latin typeface="Times New Roman" pitchFamily="18" charset="0"/>
            </a:endParaRPr>
          </a:p>
        </p:txBody>
      </p:sp>
      <p:sp>
        <p:nvSpPr>
          <p:cNvPr id="11" name="Rectangle 6">
            <a:extLst>
              <a:ext uri="{FF2B5EF4-FFF2-40B4-BE49-F238E27FC236}">
                <a16:creationId xmlns:a16="http://schemas.microsoft.com/office/drawing/2014/main" xmlns="" id="{B4962467-9E23-4BFD-BDDF-F71820C4C3E1}"/>
              </a:ext>
            </a:extLst>
          </p:cNvPr>
          <p:cNvSpPr>
            <a:spLocks noGrp="1" noChangeArrowheads="1"/>
          </p:cNvSpPr>
          <p:nvPr>
            <p:ph type="sldNum" sz="quarter" idx="4"/>
          </p:nvPr>
        </p:nvSpPr>
        <p:spPr bwMode="auto">
          <a:xfrm>
            <a:off x="8286750" y="6381750"/>
            <a:ext cx="638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0" sz="1600" b="1">
                <a:solidFill>
                  <a:srgbClr val="000000"/>
                </a:solidFill>
                <a:latin typeface="Arial" panose="020B0604020202020204" pitchFamily="34" charset="0"/>
              </a:defRPr>
            </a:lvl1pPr>
          </a:lstStyle>
          <a:p>
            <a:fld id="{E00DAA55-B56C-4031-AF56-C6B2033A3705}" type="slidenum">
              <a:rPr lang="en-US" altLang="zh-CN"/>
              <a:pPr/>
              <a:t>‹#›</a:t>
            </a:fld>
            <a:endParaRPr lang="en-US" altLang="zh-CN"/>
          </a:p>
        </p:txBody>
      </p:sp>
      <p:sp>
        <p:nvSpPr>
          <p:cNvPr id="12" name="Text Box 14">
            <a:extLst>
              <a:ext uri="{FF2B5EF4-FFF2-40B4-BE49-F238E27FC236}">
                <a16:creationId xmlns:a16="http://schemas.microsoft.com/office/drawing/2014/main" xmlns="" id="{68451D50-33C6-4C0B-BD2B-648C775F10B4}"/>
              </a:ext>
            </a:extLst>
          </p:cNvPr>
          <p:cNvSpPr txBox="1">
            <a:spLocks noChangeArrowheads="1"/>
          </p:cNvSpPr>
          <p:nvPr userDrawn="1"/>
        </p:nvSpPr>
        <p:spPr bwMode="auto">
          <a:xfrm>
            <a:off x="5401692" y="320675"/>
            <a:ext cx="2757488"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lgn="l">
              <a:defRPr>
                <a:solidFill>
                  <a:schemeClr val="tx1"/>
                </a:solidFill>
                <a:latin typeface="Arial" charset="0"/>
                <a:ea typeface="宋体" pitchFamily="2" charset="-122"/>
              </a:defRPr>
            </a:lvl1pPr>
            <a:lvl2pPr algn="l">
              <a:defRPr>
                <a:solidFill>
                  <a:schemeClr val="tx1"/>
                </a:solidFill>
                <a:latin typeface="Arial" charset="0"/>
                <a:ea typeface="宋体" pitchFamily="2" charset="-122"/>
              </a:defRPr>
            </a:lvl2pPr>
            <a:lvl3pPr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endParaRPr kumimoji="0" lang="zh-CN" altLang="zh-CN" b="1" i="1">
              <a:solidFill>
                <a:srgbClr val="000000"/>
              </a:solidFill>
              <a:effectLst>
                <a:outerShdw blurRad="38100" dist="38100" dir="2700000" algn="tl">
                  <a:srgbClr val="C0C0C0"/>
                </a:outerShdw>
              </a:effectLst>
              <a:latin typeface="Times New Roman" pitchFamily="18" charset="0"/>
            </a:endParaRPr>
          </a:p>
        </p:txBody>
      </p:sp>
      <p:sp>
        <p:nvSpPr>
          <p:cNvPr id="13" name="Rectangle 2">
            <a:extLst>
              <a:ext uri="{FF2B5EF4-FFF2-40B4-BE49-F238E27FC236}">
                <a16:creationId xmlns:a16="http://schemas.microsoft.com/office/drawing/2014/main" xmlns="" id="{A9694F4A-166E-4F83-9AAF-F48F28219069}"/>
              </a:ext>
            </a:extLst>
          </p:cNvPr>
          <p:cNvSpPr>
            <a:spLocks noChangeArrowheads="1"/>
          </p:cNvSpPr>
          <p:nvPr userDrawn="1"/>
        </p:nvSpPr>
        <p:spPr bwMode="auto">
          <a:xfrm>
            <a:off x="363216" y="921544"/>
            <a:ext cx="8673280" cy="61104"/>
          </a:xfrm>
          <a:prstGeom prst="rect">
            <a:avLst/>
          </a:prstGeom>
          <a:gradFill flip="none" rotWithShape="1">
            <a:gsLst>
              <a:gs pos="0">
                <a:srgbClr val="133984">
                  <a:gamma/>
                  <a:tint val="0"/>
                  <a:invGamma/>
                </a:srgbClr>
              </a:gs>
              <a:gs pos="100000">
                <a:srgbClr val="16429A"/>
              </a:gs>
            </a:gsLst>
            <a:path path="circle">
              <a:fillToRect l="100000" b="100000"/>
            </a:path>
            <a:tileRect t="-100000" r="-100000"/>
          </a:gradFill>
          <a:ln>
            <a:noFill/>
          </a:ln>
          <a:effectLst/>
        </p:spPr>
        <p:txBody>
          <a:bodyPr wrap="none" anchor="ctr"/>
          <a:lstStyle/>
          <a:p>
            <a:endParaRPr lang="zh-CN" altLang="en-US"/>
          </a:p>
        </p:txBody>
      </p:sp>
      <p:pic>
        <p:nvPicPr>
          <p:cNvPr id="14" name="Picture 27">
            <a:extLst>
              <a:ext uri="{FF2B5EF4-FFF2-40B4-BE49-F238E27FC236}">
                <a16:creationId xmlns:a16="http://schemas.microsoft.com/office/drawing/2014/main" xmlns="" id="{3256B945-9388-4C70-A732-14D79FA0EF0A}"/>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5562613" y="177006"/>
            <a:ext cx="842962" cy="5683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8">
            <a:extLst>
              <a:ext uri="{FF2B5EF4-FFF2-40B4-BE49-F238E27FC236}">
                <a16:creationId xmlns:a16="http://schemas.microsoft.com/office/drawing/2014/main" xmlns="" id="{8F00C45D-87BF-4D12-9629-44F1AB1C4347}"/>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319950" y="181768"/>
            <a:ext cx="952500" cy="5635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9">
            <a:extLst>
              <a:ext uri="{FF2B5EF4-FFF2-40B4-BE49-F238E27FC236}">
                <a16:creationId xmlns:a16="http://schemas.microsoft.com/office/drawing/2014/main" xmlns="" id="{704EA0F4-82A6-4C06-9FD3-A20B4ED525DF}"/>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444208" y="179388"/>
            <a:ext cx="838200" cy="568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1">
            <a:extLst>
              <a:ext uri="{FF2B5EF4-FFF2-40B4-BE49-F238E27FC236}">
                <a16:creationId xmlns:a16="http://schemas.microsoft.com/office/drawing/2014/main" xmlns="" id="{6E215EF3-23F7-487A-A253-1B828CB48ADB}"/>
              </a:ext>
            </a:extLst>
          </p:cNvPr>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309992" y="184150"/>
            <a:ext cx="762000" cy="563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2">
            <a:extLst>
              <a:ext uri="{FF2B5EF4-FFF2-40B4-BE49-F238E27FC236}">
                <a16:creationId xmlns:a16="http://schemas.microsoft.com/office/drawing/2014/main" xmlns="" id="{D19158E8-AFBC-40D7-8870-D011FBF3386B}"/>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44008" y="184150"/>
            <a:ext cx="881063" cy="5635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a:extLst>
              <a:ext uri="{FF2B5EF4-FFF2-40B4-BE49-F238E27FC236}">
                <a16:creationId xmlns:a16="http://schemas.microsoft.com/office/drawing/2014/main" xmlns="" id="{C808EDC0-E24C-4C61-9058-DF813B5711DE}"/>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xmlns="" id="{9AD19A09-5C4C-454D-B990-5CC7C734B8C5}"/>
              </a:ext>
            </a:extLst>
          </p:cNvPr>
          <p:cNvPicPr>
            <a:picLocks noChangeAspect="1"/>
          </p:cNvPicPr>
          <p:nvPr userDrawn="1"/>
        </p:nvPicPr>
        <p:blipFill>
          <a:blip r:embed="rId21"/>
          <a:stretch>
            <a:fillRect/>
          </a:stretch>
        </p:blipFill>
        <p:spPr>
          <a:xfrm>
            <a:off x="447517" y="145733"/>
            <a:ext cx="2478564" cy="682682"/>
          </a:xfrm>
          <a:prstGeom prst="rect">
            <a:avLst/>
          </a:prstGeom>
        </p:spPr>
      </p:pic>
    </p:spTree>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Lst>
  <p:transition>
    <p:random/>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4.xml"/><Relationship Id="rId1" Type="http://schemas.openxmlformats.org/officeDocument/2006/relationships/vmlDrawing" Target="../drawings/vmlDrawing43.vml"/><Relationship Id="rId4" Type="http://schemas.openxmlformats.org/officeDocument/2006/relationships/image" Target="../media/image146.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4.xml"/><Relationship Id="rId1" Type="http://schemas.openxmlformats.org/officeDocument/2006/relationships/vmlDrawing" Target="../drawings/vmlDrawing44.vml"/><Relationship Id="rId4" Type="http://schemas.openxmlformats.org/officeDocument/2006/relationships/image" Target="../media/image147.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4.xml"/><Relationship Id="rId1" Type="http://schemas.openxmlformats.org/officeDocument/2006/relationships/vmlDrawing" Target="../drawings/vmlDrawing45.vml"/><Relationship Id="rId4" Type="http://schemas.openxmlformats.org/officeDocument/2006/relationships/image" Target="../media/image148.emf"/></Relationships>
</file>

<file path=ppt/slides/_rels/slide10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2.png"/><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2.png"/><Relationship Id="rId7" Type="http://schemas.openxmlformats.org/officeDocument/2006/relationships/oleObject" Target="../embeddings/oleObject7.bin"/><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png"/><Relationship Id="rId11" Type="http://schemas.openxmlformats.org/officeDocument/2006/relationships/oleObject" Target="../embeddings/oleObject9.bin"/><Relationship Id="rId5" Type="http://schemas.openxmlformats.org/officeDocument/2006/relationships/image" Target="../media/image14.png"/><Relationship Id="rId10" Type="http://schemas.openxmlformats.org/officeDocument/2006/relationships/image" Target="../media/image23.wmf"/><Relationship Id="rId4" Type="http://schemas.openxmlformats.org/officeDocument/2006/relationships/image" Target="../media/image13.png"/><Relationship Id="rId9"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image" Target="../media/image25.emf"/><Relationship Id="rId3" Type="http://schemas.openxmlformats.org/officeDocument/2006/relationships/image" Target="../media/image12.png"/><Relationship Id="rId12"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15.png"/><Relationship Id="rId11" Type="http://schemas.openxmlformats.org/officeDocument/2006/relationships/image" Target="../media/image39.png"/><Relationship Id="rId5" Type="http://schemas.openxmlformats.org/officeDocument/2006/relationships/image" Target="../media/image14.png"/><Relationship Id="rId15" Type="http://schemas.openxmlformats.org/officeDocument/2006/relationships/image" Target="../media/image26.emf"/><Relationship Id="rId10" Type="http://schemas.openxmlformats.org/officeDocument/2006/relationships/image" Target="../media/image380.png"/><Relationship Id="rId4" Type="http://schemas.openxmlformats.org/officeDocument/2006/relationships/image" Target="../media/image13.png"/><Relationship Id="rId9" Type="http://schemas.openxmlformats.org/officeDocument/2006/relationships/image" Target="../media/image37.png"/><Relationship Id="rId14"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5.png"/><Relationship Id="rId12" Type="http://schemas.openxmlformats.org/officeDocument/2006/relationships/image" Target="../media/image27.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15.png"/><Relationship Id="rId11" Type="http://schemas.openxmlformats.org/officeDocument/2006/relationships/oleObject" Target="../embeddings/oleObject12.bin"/><Relationship Id="rId5" Type="http://schemas.openxmlformats.org/officeDocument/2006/relationships/image" Target="../media/image14.png"/><Relationship Id="rId10"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1.wmf"/><Relationship Id="rId5" Type="http://schemas.openxmlformats.org/officeDocument/2006/relationships/oleObject" Target="../embeddings/oleObject14.bin"/><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32.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33.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33.wmf"/></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8.bin"/><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14.png"/><Relationship Id="rId4" Type="http://schemas.openxmlformats.org/officeDocument/2006/relationships/image" Target="../media/image34.wmf"/><Relationship Id="rId9" Type="http://schemas.openxmlformats.org/officeDocument/2006/relationships/image" Target="../media/image36.wmf"/></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image" Target="../media/image37.wmf"/><Relationship Id="rId4" Type="http://schemas.openxmlformats.org/officeDocument/2006/relationships/oleObject" Target="../embeddings/oleObject21.bin"/></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3.wmf"/><Relationship Id="rId5" Type="http://schemas.openxmlformats.org/officeDocument/2006/relationships/oleObject" Target="../embeddings/oleObject24.bin"/><Relationship Id="rId4" Type="http://schemas.openxmlformats.org/officeDocument/2006/relationships/image" Target="../media/image42.wmf"/></Relationships>
</file>

<file path=ppt/slides/_rels/slide37.xml.rels><?xml version="1.0" encoding="UTF-8" standalone="yes"?>
<Relationships xmlns="http://schemas.openxmlformats.org/package/2006/relationships"><Relationship Id="rId13" Type="http://schemas.openxmlformats.org/officeDocument/2006/relationships/oleObject" Target="../embeddings/oleObject31.bin"/><Relationship Id="rId18" Type="http://schemas.openxmlformats.org/officeDocument/2006/relationships/image" Target="../media/image52.wmf"/><Relationship Id="rId26" Type="http://schemas.openxmlformats.org/officeDocument/2006/relationships/image" Target="../media/image56.wmf"/><Relationship Id="rId21" Type="http://schemas.openxmlformats.org/officeDocument/2006/relationships/oleObject" Target="../embeddings/oleObject35.bin"/><Relationship Id="rId34" Type="http://schemas.openxmlformats.org/officeDocument/2006/relationships/image" Target="../media/image60.wmf"/><Relationship Id="rId7" Type="http://schemas.openxmlformats.org/officeDocument/2006/relationships/oleObject" Target="../embeddings/oleObject28.bin"/><Relationship Id="rId12" Type="http://schemas.openxmlformats.org/officeDocument/2006/relationships/image" Target="../media/image49.wmf"/><Relationship Id="rId17" Type="http://schemas.openxmlformats.org/officeDocument/2006/relationships/oleObject" Target="../embeddings/oleObject33.bin"/><Relationship Id="rId25" Type="http://schemas.openxmlformats.org/officeDocument/2006/relationships/oleObject" Target="../embeddings/oleObject37.bin"/><Relationship Id="rId33" Type="http://schemas.openxmlformats.org/officeDocument/2006/relationships/oleObject" Target="../embeddings/oleObject41.bin"/><Relationship Id="rId38" Type="http://schemas.openxmlformats.org/officeDocument/2006/relationships/image" Target="../media/image62.wmf"/><Relationship Id="rId2" Type="http://schemas.openxmlformats.org/officeDocument/2006/relationships/slideLayout" Target="../slideLayouts/slideLayout2.xml"/><Relationship Id="rId16" Type="http://schemas.openxmlformats.org/officeDocument/2006/relationships/image" Target="../media/image51.wmf"/><Relationship Id="rId20" Type="http://schemas.openxmlformats.org/officeDocument/2006/relationships/image" Target="../media/image53.wmf"/><Relationship Id="rId29" Type="http://schemas.openxmlformats.org/officeDocument/2006/relationships/oleObject" Target="../embeddings/oleObject39.bin"/><Relationship Id="rId1" Type="http://schemas.openxmlformats.org/officeDocument/2006/relationships/vmlDrawing" Target="../drawings/vmlDrawing15.vml"/><Relationship Id="rId6" Type="http://schemas.openxmlformats.org/officeDocument/2006/relationships/image" Target="../media/image46.wmf"/><Relationship Id="rId11" Type="http://schemas.openxmlformats.org/officeDocument/2006/relationships/oleObject" Target="../embeddings/oleObject30.bin"/><Relationship Id="rId24" Type="http://schemas.openxmlformats.org/officeDocument/2006/relationships/image" Target="../media/image55.wmf"/><Relationship Id="rId32" Type="http://schemas.openxmlformats.org/officeDocument/2006/relationships/image" Target="../media/image59.wmf"/><Relationship Id="rId37" Type="http://schemas.openxmlformats.org/officeDocument/2006/relationships/oleObject" Target="../embeddings/oleObject43.bin"/><Relationship Id="rId5" Type="http://schemas.openxmlformats.org/officeDocument/2006/relationships/oleObject" Target="../embeddings/oleObject27.bin"/><Relationship Id="rId15" Type="http://schemas.openxmlformats.org/officeDocument/2006/relationships/oleObject" Target="../embeddings/oleObject32.bin"/><Relationship Id="rId23" Type="http://schemas.openxmlformats.org/officeDocument/2006/relationships/oleObject" Target="../embeddings/oleObject36.bin"/><Relationship Id="rId28" Type="http://schemas.openxmlformats.org/officeDocument/2006/relationships/image" Target="../media/image57.wmf"/><Relationship Id="rId36" Type="http://schemas.openxmlformats.org/officeDocument/2006/relationships/image" Target="../media/image61.wmf"/><Relationship Id="rId10" Type="http://schemas.openxmlformats.org/officeDocument/2006/relationships/image" Target="../media/image48.wmf"/><Relationship Id="rId19" Type="http://schemas.openxmlformats.org/officeDocument/2006/relationships/oleObject" Target="../embeddings/oleObject34.bin"/><Relationship Id="rId31" Type="http://schemas.openxmlformats.org/officeDocument/2006/relationships/oleObject" Target="../embeddings/oleObject40.bin"/><Relationship Id="rId4" Type="http://schemas.openxmlformats.org/officeDocument/2006/relationships/image" Target="../media/image45.wmf"/><Relationship Id="rId9" Type="http://schemas.openxmlformats.org/officeDocument/2006/relationships/oleObject" Target="../embeddings/oleObject29.bin"/><Relationship Id="rId14" Type="http://schemas.openxmlformats.org/officeDocument/2006/relationships/image" Target="../media/image50.wmf"/><Relationship Id="rId22" Type="http://schemas.openxmlformats.org/officeDocument/2006/relationships/image" Target="../media/image54.wmf"/><Relationship Id="rId27" Type="http://schemas.openxmlformats.org/officeDocument/2006/relationships/oleObject" Target="../embeddings/oleObject38.bin"/><Relationship Id="rId30" Type="http://schemas.openxmlformats.org/officeDocument/2006/relationships/image" Target="../media/image58.wmf"/><Relationship Id="rId35" Type="http://schemas.openxmlformats.org/officeDocument/2006/relationships/oleObject" Target="../embeddings/oleObject42.bin"/><Relationship Id="rId8" Type="http://schemas.openxmlformats.org/officeDocument/2006/relationships/image" Target="../media/image47.wmf"/><Relationship Id="rId3" Type="http://schemas.openxmlformats.org/officeDocument/2006/relationships/oleObject" Target="../embeddings/oleObject26.bin"/></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3.png"/><Relationship Id="rId5" Type="http://schemas.openxmlformats.org/officeDocument/2006/relationships/oleObject" Target="../embeddings/oleObject44.bin"/><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68.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5.w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48.bin"/></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55.bin"/><Relationship Id="rId18" Type="http://schemas.openxmlformats.org/officeDocument/2006/relationships/image" Target="../media/image76.wmf"/><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73.wmf"/><Relationship Id="rId17" Type="http://schemas.openxmlformats.org/officeDocument/2006/relationships/oleObject" Target="../embeddings/oleObject57.bin"/><Relationship Id="rId2" Type="http://schemas.openxmlformats.org/officeDocument/2006/relationships/slideLayout" Target="../slideLayouts/slideLayout7.xml"/><Relationship Id="rId16" Type="http://schemas.openxmlformats.org/officeDocument/2006/relationships/image" Target="../media/image75.wmf"/><Relationship Id="rId1" Type="http://schemas.openxmlformats.org/officeDocument/2006/relationships/vmlDrawing" Target="../drawings/vmlDrawing18.vml"/><Relationship Id="rId6" Type="http://schemas.openxmlformats.org/officeDocument/2006/relationships/image" Target="../media/image70.wmf"/><Relationship Id="rId11" Type="http://schemas.openxmlformats.org/officeDocument/2006/relationships/oleObject" Target="../embeddings/oleObject54.bin"/><Relationship Id="rId5" Type="http://schemas.openxmlformats.org/officeDocument/2006/relationships/oleObject" Target="../embeddings/oleObject51.bin"/><Relationship Id="rId15" Type="http://schemas.openxmlformats.org/officeDocument/2006/relationships/oleObject" Target="../embeddings/oleObject56.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53.bin"/><Relationship Id="rId14" Type="http://schemas.openxmlformats.org/officeDocument/2006/relationships/image" Target="../media/image74.wmf"/></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77.emf"/></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84.png"/><Relationship Id="rId7" Type="http://schemas.openxmlformats.org/officeDocument/2006/relationships/image" Target="../media/image82.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60.bin"/><Relationship Id="rId5" Type="http://schemas.openxmlformats.org/officeDocument/2006/relationships/image" Target="../media/image81.png"/><Relationship Id="rId4" Type="http://schemas.openxmlformats.org/officeDocument/2006/relationships/oleObject" Target="../embeddings/oleObject59.bin"/><Relationship Id="rId9" Type="http://schemas.openxmlformats.org/officeDocument/2006/relationships/image" Target="../media/image83.wmf"/></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87.emf"/><Relationship Id="rId5" Type="http://schemas.openxmlformats.org/officeDocument/2006/relationships/oleObject" Target="../embeddings/oleObject63.bin"/><Relationship Id="rId4" Type="http://schemas.openxmlformats.org/officeDocument/2006/relationships/image" Target="../media/image86.emf"/></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15.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88.wmf"/><Relationship Id="rId5" Type="http://schemas.openxmlformats.org/officeDocument/2006/relationships/oleObject" Target="../embeddings/oleObject64.bin"/><Relationship Id="rId4" Type="http://schemas.openxmlformats.org/officeDocument/2006/relationships/image" Target="../media/image8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65.bin"/><Relationship Id="rId7" Type="http://schemas.openxmlformats.org/officeDocument/2006/relationships/image" Target="../media/image91.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66.bin"/><Relationship Id="rId11" Type="http://schemas.openxmlformats.org/officeDocument/2006/relationships/image" Target="../media/image15.png"/><Relationship Id="rId5" Type="http://schemas.openxmlformats.org/officeDocument/2006/relationships/image" Target="../media/image92.jpeg"/><Relationship Id="rId10" Type="http://schemas.openxmlformats.org/officeDocument/2006/relationships/image" Target="../media/image14.png"/><Relationship Id="rId4" Type="http://schemas.openxmlformats.org/officeDocument/2006/relationships/image" Target="../media/image90.wmf"/><Relationship Id="rId9"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4.emf"/><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95.wmf"/><Relationship Id="rId4" Type="http://schemas.openxmlformats.org/officeDocument/2006/relationships/oleObject" Target="../embeddings/oleObject67.bin"/></Relationships>
</file>

<file path=ppt/slides/_rels/slide53.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oleObject" Target="../embeddings/oleObject73.bin"/><Relationship Id="rId18" Type="http://schemas.openxmlformats.org/officeDocument/2006/relationships/image" Target="../media/image103.emf"/><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100.emf"/><Relationship Id="rId17" Type="http://schemas.openxmlformats.org/officeDocument/2006/relationships/oleObject" Target="../embeddings/oleObject75.bin"/><Relationship Id="rId2" Type="http://schemas.openxmlformats.org/officeDocument/2006/relationships/slideLayout" Target="../slideLayouts/slideLayout7.xml"/><Relationship Id="rId16" Type="http://schemas.openxmlformats.org/officeDocument/2006/relationships/image" Target="../media/image102.emf"/><Relationship Id="rId1" Type="http://schemas.openxmlformats.org/officeDocument/2006/relationships/vmlDrawing" Target="../drawings/vmlDrawing25.vml"/><Relationship Id="rId6" Type="http://schemas.openxmlformats.org/officeDocument/2006/relationships/image" Target="../media/image97.emf"/><Relationship Id="rId11" Type="http://schemas.openxmlformats.org/officeDocument/2006/relationships/oleObject" Target="../embeddings/oleObject72.bin"/><Relationship Id="rId5" Type="http://schemas.openxmlformats.org/officeDocument/2006/relationships/oleObject" Target="../embeddings/oleObject69.bin"/><Relationship Id="rId15" Type="http://schemas.openxmlformats.org/officeDocument/2006/relationships/oleObject" Target="../embeddings/oleObject74.bin"/><Relationship Id="rId10" Type="http://schemas.openxmlformats.org/officeDocument/2006/relationships/image" Target="../media/image99.emf"/><Relationship Id="rId19" Type="http://schemas.openxmlformats.org/officeDocument/2006/relationships/image" Target="../media/image104.emf"/><Relationship Id="rId4" Type="http://schemas.openxmlformats.org/officeDocument/2006/relationships/image" Target="../media/image96.emf"/><Relationship Id="rId9" Type="http://schemas.openxmlformats.org/officeDocument/2006/relationships/oleObject" Target="../embeddings/oleObject71.bin"/><Relationship Id="rId14" Type="http://schemas.openxmlformats.org/officeDocument/2006/relationships/image" Target="../media/image101.emf"/></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5.png"/><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image" Target="../media/image12.png"/><Relationship Id="rId7" Type="http://schemas.openxmlformats.org/officeDocument/2006/relationships/image" Target="../media/image111.png"/><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5.png"/><Relationship Id="rId11" Type="http://schemas.openxmlformats.org/officeDocument/2006/relationships/image" Target="../media/image107.wmf"/><Relationship Id="rId5" Type="http://schemas.openxmlformats.org/officeDocument/2006/relationships/image" Target="../media/image14.png"/><Relationship Id="rId10" Type="http://schemas.openxmlformats.org/officeDocument/2006/relationships/oleObject" Target="../embeddings/oleObject77.bin"/><Relationship Id="rId4" Type="http://schemas.openxmlformats.org/officeDocument/2006/relationships/image" Target="../media/image13.png"/><Relationship Id="rId9" Type="http://schemas.openxmlformats.org/officeDocument/2006/relationships/image" Target="../media/image106.wmf"/></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5.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10.wmf"/><Relationship Id="rId3" Type="http://schemas.openxmlformats.org/officeDocument/2006/relationships/image" Target="../media/image12.png"/><Relationship Id="rId7" Type="http://schemas.openxmlformats.org/officeDocument/2006/relationships/image" Target="../media/image108.png"/><Relationship Id="rId12"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5.png"/><Relationship Id="rId11" Type="http://schemas.openxmlformats.org/officeDocument/2006/relationships/image" Target="../media/image109.wmf"/><Relationship Id="rId5" Type="http://schemas.openxmlformats.org/officeDocument/2006/relationships/image" Target="../media/image14.png"/><Relationship Id="rId10" Type="http://schemas.openxmlformats.org/officeDocument/2006/relationships/oleObject" Target="../embeddings/oleObject79.bin"/><Relationship Id="rId4" Type="http://schemas.openxmlformats.org/officeDocument/2006/relationships/image" Target="../media/image13.png"/><Relationship Id="rId9" Type="http://schemas.openxmlformats.org/officeDocument/2006/relationships/image" Target="../media/image108.wmf"/></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2.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11" Type="http://schemas.openxmlformats.org/officeDocument/2006/relationships/image" Target="../media/image17.emf"/><Relationship Id="rId5" Type="http://schemas.openxmlformats.org/officeDocument/2006/relationships/image" Target="../media/image13.png"/><Relationship Id="rId10" Type="http://schemas.openxmlformats.org/officeDocument/2006/relationships/oleObject" Target="../embeddings/oleObject2.bin"/><Relationship Id="rId4" Type="http://schemas.openxmlformats.org/officeDocument/2006/relationships/image" Target="../media/image12.png"/><Relationship Id="rId9" Type="http://schemas.openxmlformats.org/officeDocument/2006/relationships/image" Target="../media/image16.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111.wmf"/></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112.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14.wmf"/><Relationship Id="rId5" Type="http://schemas.openxmlformats.org/officeDocument/2006/relationships/oleObject" Target="../embeddings/oleObject84.bin"/><Relationship Id="rId4" Type="http://schemas.openxmlformats.org/officeDocument/2006/relationships/image" Target="../media/image113.wmf"/></Relationships>
</file>

<file path=ppt/slides/_rels/slide6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16.wmf"/><Relationship Id="rId5" Type="http://schemas.openxmlformats.org/officeDocument/2006/relationships/oleObject" Target="../embeddings/oleObject86.bin"/><Relationship Id="rId4" Type="http://schemas.openxmlformats.org/officeDocument/2006/relationships/image" Target="../media/image115.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19.wmf"/><Relationship Id="rId5" Type="http://schemas.openxmlformats.org/officeDocument/2006/relationships/oleObject" Target="../embeddings/oleObject89.bin"/><Relationship Id="rId4" Type="http://schemas.openxmlformats.org/officeDocument/2006/relationships/image" Target="../media/image118.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120.wmf"/></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emf"/><Relationship Id="rId4" Type="http://schemas.openxmlformats.org/officeDocument/2006/relationships/image" Target="../media/image13.png"/><Relationship Id="rId9"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91.bin"/><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4.png"/><Relationship Id="rId5" Type="http://schemas.openxmlformats.org/officeDocument/2006/relationships/image" Target="../media/image92.jpeg"/><Relationship Id="rId4" Type="http://schemas.openxmlformats.org/officeDocument/2006/relationships/image" Target="../media/image121.wmf"/><Relationship Id="rId9" Type="http://schemas.openxmlformats.org/officeDocument/2006/relationships/image" Target="../media/image15.png"/></Relationships>
</file>

<file path=ppt/slides/_rels/slide72.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2.png"/><Relationship Id="rId7"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124.jpeg"/><Relationship Id="rId4" Type="http://schemas.openxmlformats.org/officeDocument/2006/relationships/image" Target="../media/image123.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2.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0.emf"/><Relationship Id="rId4" Type="http://schemas.openxmlformats.org/officeDocument/2006/relationships/image" Target="../media/image13.png"/><Relationship Id="rId9"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image" Target="../media/image12.png"/><Relationship Id="rId7"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26.wmf"/><Relationship Id="rId4" Type="http://schemas.openxmlformats.org/officeDocument/2006/relationships/image" Target="../media/image13.png"/><Relationship Id="rId9" Type="http://schemas.openxmlformats.org/officeDocument/2006/relationships/oleObject" Target="../embeddings/oleObject95.bin"/></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image" Target="../media/image12.png"/><Relationship Id="rId7"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32.wmf"/><Relationship Id="rId4" Type="http://schemas.openxmlformats.org/officeDocument/2006/relationships/image" Target="../media/image13.png"/><Relationship Id="rId9" Type="http://schemas.openxmlformats.org/officeDocument/2006/relationships/oleObject" Target="../embeddings/oleObject97.bin"/></Relationships>
</file>

<file path=ppt/slides/_rels/slide8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2.png"/><Relationship Id="rId7" Type="http://schemas.openxmlformats.org/officeDocument/2006/relationships/image" Target="../media/image140.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oleObject" Target="../embeddings/oleObject101.bin"/><Relationship Id="rId3" Type="http://schemas.openxmlformats.org/officeDocument/2006/relationships/oleObject" Target="../embeddings/oleObject98.bin"/><Relationship Id="rId7" Type="http://schemas.openxmlformats.org/officeDocument/2006/relationships/image" Target="../media/image12.png"/><Relationship Id="rId12" Type="http://schemas.openxmlformats.org/officeDocument/2006/relationships/image" Target="../media/image136.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35.wmf"/><Relationship Id="rId11" Type="http://schemas.openxmlformats.org/officeDocument/2006/relationships/oleObject" Target="../embeddings/oleObject100.bin"/><Relationship Id="rId5" Type="http://schemas.openxmlformats.org/officeDocument/2006/relationships/oleObject" Target="../embeddings/oleObject99.bin"/><Relationship Id="rId10" Type="http://schemas.openxmlformats.org/officeDocument/2006/relationships/image" Target="../media/image15.png"/><Relationship Id="rId4" Type="http://schemas.openxmlformats.org/officeDocument/2006/relationships/image" Target="../media/image134.wmf"/><Relationship Id="rId9" Type="http://schemas.openxmlformats.org/officeDocument/2006/relationships/image" Target="../media/image14.png"/><Relationship Id="rId14" Type="http://schemas.openxmlformats.org/officeDocument/2006/relationships/image" Target="../media/image137.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39.wmf"/><Relationship Id="rId5" Type="http://schemas.openxmlformats.org/officeDocument/2006/relationships/oleObject" Target="../embeddings/oleObject103.bin"/><Relationship Id="rId4" Type="http://schemas.openxmlformats.org/officeDocument/2006/relationships/image" Target="../media/image138.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40.wmf"/><Relationship Id="rId5" Type="http://schemas.openxmlformats.org/officeDocument/2006/relationships/oleObject" Target="../embeddings/oleObject106.bin"/><Relationship Id="rId4" Type="http://schemas.openxmlformats.org/officeDocument/2006/relationships/image" Target="../media/image139.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143.wmf"/><Relationship Id="rId3" Type="http://schemas.openxmlformats.org/officeDocument/2006/relationships/image" Target="../media/image152.png"/><Relationship Id="rId7" Type="http://schemas.openxmlformats.org/officeDocument/2006/relationships/image" Target="../media/image15.png"/><Relationship Id="rId12"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4.png"/><Relationship Id="rId11" Type="http://schemas.openxmlformats.org/officeDocument/2006/relationships/image" Target="../media/image142.wmf"/><Relationship Id="rId5" Type="http://schemas.openxmlformats.org/officeDocument/2006/relationships/image" Target="../media/image13.png"/><Relationship Id="rId10" Type="http://schemas.openxmlformats.org/officeDocument/2006/relationships/oleObject" Target="../embeddings/oleObject108.bin"/><Relationship Id="rId4" Type="http://schemas.openxmlformats.org/officeDocument/2006/relationships/image" Target="../media/image12.png"/><Relationship Id="rId9" Type="http://schemas.openxmlformats.org/officeDocument/2006/relationships/image" Target="../media/image141.wmf"/></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5.png"/><Relationship Id="rId4"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인터넷01">
            <a:extLst>
              <a:ext uri="{FF2B5EF4-FFF2-40B4-BE49-F238E27FC236}">
                <a16:creationId xmlns:a16="http://schemas.microsoft.com/office/drawing/2014/main" xmlns="" id="{CD744028-A244-4E05-8FD4-D3FB6F3B387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44"/>
            <a:ext cx="9153525"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交大校徽 拷贝">
            <a:extLst>
              <a:ext uri="{FF2B5EF4-FFF2-40B4-BE49-F238E27FC236}">
                <a16:creationId xmlns:a16="http://schemas.microsoft.com/office/drawing/2014/main" xmlns="" id="{21F5913D-FA9B-4BA7-B523-03493CC2B924}"/>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19075" y="5051425"/>
            <a:ext cx="1330325"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2">
            <a:extLst>
              <a:ext uri="{FF2B5EF4-FFF2-40B4-BE49-F238E27FC236}">
                <a16:creationId xmlns:a16="http://schemas.microsoft.com/office/drawing/2014/main" xmlns="" id="{91906F36-E5EB-49DF-B5CD-6DBE9FE58AF3}"/>
              </a:ext>
            </a:extLst>
          </p:cNvPr>
          <p:cNvSpPr txBox="1">
            <a:spLocks noChangeArrowheads="1"/>
          </p:cNvSpPr>
          <p:nvPr/>
        </p:nvSpPr>
        <p:spPr bwMode="auto">
          <a:xfrm>
            <a:off x="1543843" y="2545346"/>
            <a:ext cx="6056313" cy="707886"/>
          </a:xfrm>
          <a:prstGeom prst="rect">
            <a:avLst/>
          </a:prstGeom>
          <a:noFill/>
          <a:ln>
            <a:noFill/>
          </a:ln>
          <a:effec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4000">
                <a:solidFill>
                  <a:schemeClr val="accent2"/>
                </a:solidFill>
                <a:latin typeface="+mn-lt"/>
                <a:ea typeface="+mn-ea"/>
                <a:cs typeface="+mn-ea"/>
              </a:rPr>
              <a:t>第</a:t>
            </a:r>
            <a:r>
              <a:rPr kumimoji="1" lang="en-US" altLang="zh-CN" sz="4000">
                <a:solidFill>
                  <a:schemeClr val="accent2"/>
                </a:solidFill>
                <a:latin typeface="+mn-lt"/>
                <a:ea typeface="+mn-ea"/>
                <a:cs typeface="+mn-ea"/>
              </a:rPr>
              <a:t>3</a:t>
            </a:r>
            <a:r>
              <a:rPr kumimoji="1" lang="zh-CN" altLang="en-US" sz="4000">
                <a:solidFill>
                  <a:schemeClr val="accent2"/>
                </a:solidFill>
                <a:latin typeface="+mn-lt"/>
                <a:ea typeface="+mn-ea"/>
                <a:cs typeface="+mn-ea"/>
              </a:rPr>
              <a:t>章 组合逻辑电路</a:t>
            </a:r>
            <a:endParaRPr kumimoji="1" lang="zh-CN" altLang="en-US" sz="4000" dirty="0">
              <a:solidFill>
                <a:schemeClr val="accent2"/>
              </a:solidFill>
              <a:latin typeface="+mn-lt"/>
              <a:ea typeface="+mn-ea"/>
              <a:cs typeface="+mn-ea"/>
              <a:sym typeface="+mn-lt"/>
            </a:endParaRPr>
          </a:p>
        </p:txBody>
      </p:sp>
      <p:sp>
        <p:nvSpPr>
          <p:cNvPr id="11" name="页脚占位符 1">
            <a:extLst>
              <a:ext uri="{FF2B5EF4-FFF2-40B4-BE49-F238E27FC236}">
                <a16:creationId xmlns:a16="http://schemas.microsoft.com/office/drawing/2014/main" xmlns="" id="{A193C7B8-8D66-4B12-B4B9-5D8555D89F4A}"/>
              </a:ext>
            </a:extLst>
          </p:cNvPr>
          <p:cNvSpPr txBox="1">
            <a:spLocks/>
          </p:cNvSpPr>
          <p:nvPr/>
        </p:nvSpPr>
        <p:spPr bwMode="auto">
          <a:xfrm>
            <a:off x="0" y="-19644"/>
            <a:ext cx="9143999" cy="584775"/>
          </a:xfrm>
          <a:prstGeom prst="rect">
            <a:avLst/>
          </a:prstGeom>
          <a:noFill/>
          <a:ln>
            <a:noFill/>
          </a:ln>
          <a:effectLst/>
        </p:spPr>
        <p:txBody>
          <a:bodyPr vert="horz" wrap="square" lIns="91440" tIns="45720" rIns="91440" bIns="45720" numCol="1" anchor="ctr" anchorCtr="1" compatLnSpc="1">
            <a:prstTxWarp prst="textNoShape">
              <a:avLst/>
            </a:prstTxWarp>
            <a:spAutoFit/>
          </a:bodyPr>
          <a:lstStyle>
            <a:defPPr>
              <a:defRPr lang="zh-CN"/>
            </a:defPPr>
            <a:lvl1pPr algn="ctr" rtl="0" eaLnBrk="1" fontAlgn="base" hangingPunct="1">
              <a:spcBef>
                <a:spcPct val="0"/>
              </a:spcBef>
              <a:spcAft>
                <a:spcPct val="0"/>
              </a:spcAft>
              <a:buFontTx/>
              <a:buNone/>
              <a:defRPr kumimoji="0" sz="2400" b="0" i="1" kern="1200">
                <a:solidFill>
                  <a:srgbClr val="C00000"/>
                </a:solidFill>
                <a:latin typeface="+mn-lt"/>
                <a:ea typeface="隶书" pitchFamily="49" charset="-122"/>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9pPr>
          </a:lstStyle>
          <a:p>
            <a:pPr algn="l">
              <a:defRPr/>
            </a:pPr>
            <a:r>
              <a:rPr kumimoji="1" lang="zh-CN" altLang="en-US" sz="3200" i="0" dirty="0">
                <a:solidFill>
                  <a:srgbClr val="FFFF00"/>
                </a:solidFill>
              </a:rPr>
              <a:t>北京交通大学          数字系统基础</a:t>
            </a: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1727" y="999257"/>
            <a:ext cx="7200900" cy="684763"/>
          </a:xfrm>
        </p:spPr>
        <p:txBody>
          <a:bodyPr/>
          <a:lstStyle/>
          <a:p>
            <a:pPr marL="457200" indent="-457200" algn="l" eaLnBrk="1" hangingPunct="1">
              <a:buFont typeface="Wingdings" panose="05000000000000000000" pitchFamily="2" charset="2"/>
              <a:buChar char="l"/>
            </a:pPr>
            <a:r>
              <a:rPr lang="en-US" altLang="zh-CN" sz="3200" b="1">
                <a:solidFill>
                  <a:srgbClr val="0000FF"/>
                </a:solidFill>
                <a:latin typeface="+mn-ea"/>
                <a:ea typeface="+mn-ea"/>
              </a:rPr>
              <a:t>SSI</a:t>
            </a:r>
            <a:r>
              <a:rPr lang="zh-CN" altLang="en-US" sz="3200" b="1">
                <a:solidFill>
                  <a:srgbClr val="0000FF"/>
                </a:solidFill>
                <a:latin typeface="+mn-ea"/>
                <a:ea typeface="+mn-ea"/>
              </a:rPr>
              <a:t>组合电路设计中的注意事项：</a:t>
            </a:r>
            <a:r>
              <a:rPr lang="en-US" altLang="zh-CN" sz="3200" b="1">
                <a:solidFill>
                  <a:srgbClr val="0000FF"/>
                </a:solidFill>
                <a:latin typeface="+mn-ea"/>
                <a:ea typeface="+mn-ea"/>
              </a:rPr>
              <a:t/>
            </a:r>
            <a:br>
              <a:rPr lang="en-US" altLang="zh-CN" sz="3200" b="1">
                <a:solidFill>
                  <a:srgbClr val="0000FF"/>
                </a:solidFill>
                <a:latin typeface="+mn-ea"/>
                <a:ea typeface="+mn-ea"/>
              </a:rPr>
            </a:br>
            <a:endParaRPr lang="zh-CN" altLang="en-US" sz="3200" b="1">
              <a:solidFill>
                <a:srgbClr val="0000FF"/>
              </a:solidFill>
              <a:latin typeface="+mn-ea"/>
              <a:ea typeface="+mn-ea"/>
            </a:endParaRPr>
          </a:p>
        </p:txBody>
      </p:sp>
      <p:sp>
        <p:nvSpPr>
          <p:cNvPr id="11267" name="Rectangle 3"/>
          <p:cNvSpPr>
            <a:spLocks noGrp="1" noChangeArrowheads="1"/>
          </p:cNvSpPr>
          <p:nvPr>
            <p:ph type="body" idx="1"/>
          </p:nvPr>
        </p:nvSpPr>
        <p:spPr>
          <a:xfrm>
            <a:off x="396240" y="1570757"/>
            <a:ext cx="8268578" cy="5145808"/>
          </a:xfrm>
        </p:spPr>
        <p:txBody>
          <a:bodyPr/>
          <a:lstStyle/>
          <a:p>
            <a:pPr eaLnBrk="1" hangingPunct="1">
              <a:lnSpc>
                <a:spcPct val="130000"/>
              </a:lnSpc>
              <a:buClr>
                <a:srgbClr val="0000FF"/>
              </a:buClr>
              <a:buFont typeface="Arial" panose="020B0604020202020204" pitchFamily="34" charset="0"/>
              <a:buChar char="•"/>
            </a:pPr>
            <a:r>
              <a:rPr lang="zh-CN" altLang="en-US" sz="2600" dirty="0">
                <a:latin typeface="+mn-ea"/>
              </a:rPr>
              <a:t>如何把</a:t>
            </a:r>
            <a:r>
              <a:rPr lang="zh-CN" altLang="en-US" sz="2600" b="1" dirty="0">
                <a:solidFill>
                  <a:srgbClr val="003300"/>
                </a:solidFill>
                <a:latin typeface="+mn-ea"/>
              </a:rPr>
              <a:t>一个具体问题抽象为一个逻辑问题</a:t>
            </a:r>
            <a:r>
              <a:rPr lang="zh-CN" altLang="en-US" sz="2600" dirty="0">
                <a:latin typeface="+mn-ea"/>
              </a:rPr>
              <a:t>是逻辑设计中最困难、也是最重要的一步。</a:t>
            </a:r>
            <a:endParaRPr lang="en-US" altLang="zh-CN" sz="2600" dirty="0">
              <a:latin typeface="+mn-ea"/>
            </a:endParaRPr>
          </a:p>
          <a:p>
            <a:pPr eaLnBrk="1" hangingPunct="1">
              <a:lnSpc>
                <a:spcPct val="130000"/>
              </a:lnSpc>
              <a:buClr>
                <a:srgbClr val="0000FF"/>
              </a:buClr>
              <a:buFont typeface="Arial" panose="020B0604020202020204" pitchFamily="34" charset="0"/>
              <a:buChar char="•"/>
            </a:pPr>
            <a:r>
              <a:rPr lang="zh-CN" altLang="en-US" sz="2600" dirty="0">
                <a:latin typeface="+mn-ea"/>
              </a:rPr>
              <a:t>如果不能把一个具体问题正确地用</a:t>
            </a:r>
            <a:r>
              <a:rPr lang="zh-CN" altLang="en-US" sz="2600" b="1" dirty="0">
                <a:solidFill>
                  <a:srgbClr val="003300"/>
                </a:solidFill>
                <a:latin typeface="+mn-ea"/>
              </a:rPr>
              <a:t>逻辑语言</a:t>
            </a:r>
            <a:r>
              <a:rPr lang="zh-CN" altLang="en-US" sz="2600" dirty="0">
                <a:latin typeface="+mn-ea"/>
              </a:rPr>
              <a:t>进行描述，则逻辑设计就无从谈起。</a:t>
            </a:r>
            <a:endParaRPr lang="en-US" altLang="zh-CN" sz="2600" dirty="0">
              <a:latin typeface="+mn-ea"/>
            </a:endParaRPr>
          </a:p>
          <a:p>
            <a:pPr eaLnBrk="1" hangingPunct="1">
              <a:lnSpc>
                <a:spcPct val="130000"/>
              </a:lnSpc>
              <a:buClr>
                <a:srgbClr val="0000FF"/>
              </a:buClr>
              <a:buFont typeface="Arial" panose="020B0604020202020204" pitchFamily="34" charset="0"/>
              <a:buChar char="•"/>
            </a:pPr>
            <a:r>
              <a:rPr lang="zh-CN" altLang="en-US" sz="2600" b="1" dirty="0">
                <a:solidFill>
                  <a:srgbClr val="003300"/>
                </a:solidFill>
                <a:latin typeface="+mn-ea"/>
              </a:rPr>
              <a:t>不同的赋值</a:t>
            </a:r>
            <a:r>
              <a:rPr lang="en-US" altLang="zh-CN" sz="2600" b="1" dirty="0">
                <a:solidFill>
                  <a:srgbClr val="003300"/>
                </a:solidFill>
                <a:latin typeface="+mn-ea"/>
              </a:rPr>
              <a:t>-&gt;</a:t>
            </a:r>
            <a:r>
              <a:rPr lang="zh-CN" altLang="en-US" sz="2600" b="1" dirty="0">
                <a:solidFill>
                  <a:srgbClr val="003300"/>
                </a:solidFill>
                <a:latin typeface="+mn-ea"/>
              </a:rPr>
              <a:t>可得到不同的真值表</a:t>
            </a:r>
            <a:r>
              <a:rPr lang="en-US" altLang="zh-CN" sz="2600" b="1" dirty="0">
                <a:solidFill>
                  <a:srgbClr val="003300"/>
                </a:solidFill>
                <a:latin typeface="+mn-ea"/>
              </a:rPr>
              <a:t>-&gt;</a:t>
            </a:r>
            <a:r>
              <a:rPr lang="zh-CN" altLang="en-US" sz="2600" b="1" dirty="0">
                <a:solidFill>
                  <a:srgbClr val="003300"/>
                </a:solidFill>
                <a:latin typeface="+mn-ea"/>
              </a:rPr>
              <a:t>得到不同的逻辑关系。</a:t>
            </a:r>
            <a:r>
              <a:rPr lang="zh-CN" altLang="en-US" sz="2600" dirty="0">
                <a:latin typeface="+mn-ea"/>
              </a:rPr>
              <a:t>因此应根据状态赋值去理解</a:t>
            </a:r>
            <a:r>
              <a:rPr lang="en-US" altLang="zh-CN" sz="2600" b="1" dirty="0">
                <a:solidFill>
                  <a:srgbClr val="800000"/>
                </a:solidFill>
                <a:latin typeface="+mn-ea"/>
              </a:rPr>
              <a:t>0</a:t>
            </a:r>
            <a:r>
              <a:rPr lang="zh-CN" altLang="en-US" sz="2600" b="1" dirty="0">
                <a:solidFill>
                  <a:srgbClr val="800000"/>
                </a:solidFill>
                <a:latin typeface="+mn-ea"/>
              </a:rPr>
              <a:t>，</a:t>
            </a:r>
            <a:r>
              <a:rPr lang="en-US" altLang="zh-CN" sz="2600" b="1" dirty="0">
                <a:solidFill>
                  <a:srgbClr val="800000"/>
                </a:solidFill>
                <a:latin typeface="+mn-ea"/>
              </a:rPr>
              <a:t>1</a:t>
            </a:r>
            <a:r>
              <a:rPr lang="zh-CN" altLang="en-US" sz="2600" dirty="0">
                <a:latin typeface="+mn-ea"/>
              </a:rPr>
              <a:t>的具体含义。</a:t>
            </a:r>
            <a:endParaRPr lang="en-US" altLang="zh-CN" sz="2600" dirty="0">
              <a:latin typeface="+mn-ea"/>
            </a:endParaRPr>
          </a:p>
          <a:p>
            <a:pPr eaLnBrk="1" hangingPunct="1">
              <a:lnSpc>
                <a:spcPct val="130000"/>
              </a:lnSpc>
              <a:buClr>
                <a:srgbClr val="0000FF"/>
              </a:buClr>
              <a:buFont typeface="Arial" panose="020B0604020202020204" pitchFamily="34" charset="0"/>
              <a:buChar char="•"/>
            </a:pPr>
            <a:r>
              <a:rPr lang="zh-CN" altLang="en-US" sz="2600" dirty="0">
                <a:latin typeface="+mn-ea"/>
              </a:rPr>
              <a:t>列真值表时，</a:t>
            </a:r>
            <a:r>
              <a:rPr lang="zh-CN" altLang="en-US" sz="2600" b="1" dirty="0">
                <a:solidFill>
                  <a:srgbClr val="003300"/>
                </a:solidFill>
                <a:latin typeface="+mn-ea"/>
              </a:rPr>
              <a:t>不会出现或不允许出现的输入组合可以不列出</a:t>
            </a:r>
            <a:r>
              <a:rPr lang="zh-CN" altLang="en-US" sz="2600" dirty="0">
                <a:latin typeface="+mn-ea"/>
              </a:rPr>
              <a:t>，如果列出，则可在相应出处记上</a:t>
            </a:r>
            <a:r>
              <a:rPr lang="zh-CN" altLang="en-US" sz="2600" b="1" dirty="0">
                <a:solidFill>
                  <a:srgbClr val="800000"/>
                </a:solidFill>
                <a:latin typeface="+mn-ea"/>
              </a:rPr>
              <a:t>“</a:t>
            </a:r>
            <a:r>
              <a:rPr lang="en-US" altLang="zh-CN" sz="2600" b="1" dirty="0">
                <a:solidFill>
                  <a:srgbClr val="800000"/>
                </a:solidFill>
                <a:latin typeface="+mn-ea"/>
              </a:rPr>
              <a:t>×”</a:t>
            </a:r>
            <a:r>
              <a:rPr lang="zh-CN" altLang="en-US" sz="2600" dirty="0">
                <a:latin typeface="+mn-ea"/>
              </a:rPr>
              <a:t>号，以示区别，化简时可作约束项处理。 </a:t>
            </a:r>
          </a:p>
        </p:txBody>
      </p:sp>
    </p:spTree>
    <p:extLst>
      <p:ext uri="{BB962C8B-B14F-4D97-AF65-F5344CB8AC3E}">
        <p14:creationId xmlns:p14="http://schemas.microsoft.com/office/powerpoint/2010/main" val="14604782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DBBAD0CE-10F4-3C53-930D-B30C6A79D4FD}"/>
              </a:ext>
            </a:extLst>
          </p:cNvPr>
          <p:cNvSpPr>
            <a:spLocks noGrp="1" noChangeArrowheads="1"/>
          </p:cNvSpPr>
          <p:nvPr>
            <p:ph type="title"/>
          </p:nvPr>
        </p:nvSpPr>
        <p:spPr>
          <a:xfrm>
            <a:off x="75248" y="1369899"/>
            <a:ext cx="6267495" cy="705485"/>
          </a:xfrm>
          <a:solidFill>
            <a:schemeClr val="bg1"/>
          </a:solidFill>
        </p:spPr>
        <p:txBody>
          <a:bodyPr/>
          <a:lstStyle/>
          <a:p>
            <a:pPr marL="457200" indent="-457200" algn="l" eaLnBrk="1" hangingPunct="1">
              <a:buFont typeface="Wingdings" panose="05000000000000000000" pitchFamily="2" charset="2"/>
              <a:buChar char="l"/>
            </a:pPr>
            <a:r>
              <a:rPr lang="zh-CN" altLang="en-US" sz="2800" b="1" dirty="0">
                <a:solidFill>
                  <a:srgbClr val="800000"/>
                </a:solidFill>
              </a:rPr>
              <a:t>边沿不陡竞争产生尖脉冲</a:t>
            </a:r>
            <a:r>
              <a:rPr lang="en-US" altLang="zh-CN" sz="2800" b="1" dirty="0">
                <a:solidFill>
                  <a:schemeClr val="tx1"/>
                </a:solidFill>
              </a:rPr>
              <a:t>(</a:t>
            </a:r>
            <a:r>
              <a:rPr kumimoji="1" lang="zh-CN" altLang="en-US" sz="2800" b="1" dirty="0">
                <a:solidFill>
                  <a:schemeClr val="tx1"/>
                </a:solidFill>
              </a:rPr>
              <a:t>图</a:t>
            </a:r>
            <a:r>
              <a:rPr kumimoji="1" lang="en-US" altLang="zh-CN" sz="2800" b="1" dirty="0">
                <a:solidFill>
                  <a:schemeClr val="tx1"/>
                </a:solidFill>
              </a:rPr>
              <a:t>3-51)</a:t>
            </a:r>
            <a:r>
              <a:rPr lang="zh-CN" altLang="en-US" sz="2800" b="1" dirty="0">
                <a:solidFill>
                  <a:srgbClr val="800000"/>
                </a:solidFill>
                <a:latin typeface="+mn-ea"/>
                <a:ea typeface="+mn-ea"/>
              </a:rPr>
              <a:t/>
            </a:r>
            <a:br>
              <a:rPr lang="zh-CN" altLang="en-US" sz="2800" b="1" dirty="0">
                <a:solidFill>
                  <a:srgbClr val="800000"/>
                </a:solidFill>
                <a:latin typeface="+mn-ea"/>
                <a:ea typeface="+mn-ea"/>
              </a:rPr>
            </a:br>
            <a:endParaRPr lang="zh-CN" altLang="en-US" sz="2800" b="1" dirty="0">
              <a:solidFill>
                <a:srgbClr val="800000"/>
              </a:solidFill>
              <a:latin typeface="+mn-ea"/>
              <a:ea typeface="+mn-ea"/>
            </a:endParaRPr>
          </a:p>
        </p:txBody>
      </p:sp>
      <p:graphicFrame>
        <p:nvGraphicFramePr>
          <p:cNvPr id="4" name="对象 3">
            <a:extLst>
              <a:ext uri="{FF2B5EF4-FFF2-40B4-BE49-F238E27FC236}">
                <a16:creationId xmlns:a16="http://schemas.microsoft.com/office/drawing/2014/main" xmlns="" id="{CD3F9BF8-88D1-CCF7-AEB0-C349283B31B6}"/>
              </a:ext>
            </a:extLst>
          </p:cNvPr>
          <p:cNvGraphicFramePr>
            <a:graphicFrameLocks noChangeAspect="1"/>
          </p:cNvGraphicFramePr>
          <p:nvPr>
            <p:extLst>
              <p:ext uri="{D42A27DB-BD31-4B8C-83A1-F6EECF244321}">
                <p14:modId xmlns:p14="http://schemas.microsoft.com/office/powerpoint/2010/main" val="1543361390"/>
              </p:ext>
            </p:extLst>
          </p:nvPr>
        </p:nvGraphicFramePr>
        <p:xfrm>
          <a:off x="602343" y="2471897"/>
          <a:ext cx="7939313" cy="3261246"/>
        </p:xfrm>
        <a:graphic>
          <a:graphicData uri="http://schemas.openxmlformats.org/presentationml/2006/ole">
            <mc:AlternateContent xmlns:mc="http://schemas.openxmlformats.org/markup-compatibility/2006">
              <mc:Choice xmlns:v="urn:schemas-microsoft-com:vml" Requires="v">
                <p:oleObj spid="_x0000_s44035" name="Visio" r:id="rId3" imgW="5381073" imgH="1880382" progId="Visio.Drawing.11">
                  <p:embed/>
                </p:oleObj>
              </mc:Choice>
              <mc:Fallback>
                <p:oleObj name="Visio" r:id="rId3" imgW="5381073" imgH="188038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43" y="2471897"/>
                        <a:ext cx="7939313" cy="3261246"/>
                      </a:xfrm>
                      <a:prstGeom prst="rect">
                        <a:avLst/>
                      </a:prstGeom>
                      <a:noFill/>
                    </p:spPr>
                  </p:pic>
                </p:oleObj>
              </mc:Fallback>
            </mc:AlternateContent>
          </a:graphicData>
        </a:graphic>
      </p:graphicFrame>
    </p:spTree>
    <p:extLst>
      <p:ext uri="{BB962C8B-B14F-4D97-AF65-F5344CB8AC3E}">
        <p14:creationId xmlns:p14="http://schemas.microsoft.com/office/powerpoint/2010/main" val="3549461433"/>
      </p:ext>
    </p:extLst>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DBBAD0CE-10F4-3C53-930D-B30C6A79D4FD}"/>
              </a:ext>
            </a:extLst>
          </p:cNvPr>
          <p:cNvSpPr>
            <a:spLocks noGrp="1" noChangeArrowheads="1"/>
          </p:cNvSpPr>
          <p:nvPr>
            <p:ph type="title"/>
          </p:nvPr>
        </p:nvSpPr>
        <p:spPr>
          <a:xfrm>
            <a:off x="75248" y="1369899"/>
            <a:ext cx="6267495" cy="705485"/>
          </a:xfrm>
          <a:solidFill>
            <a:schemeClr val="bg1"/>
          </a:solidFill>
        </p:spPr>
        <p:txBody>
          <a:bodyPr/>
          <a:lstStyle/>
          <a:p>
            <a:pPr marL="457200" indent="-457200" algn="l" eaLnBrk="1" hangingPunct="1">
              <a:buFont typeface="Wingdings" panose="05000000000000000000" pitchFamily="2" charset="2"/>
              <a:buChar char="l"/>
            </a:pPr>
            <a:r>
              <a:rPr lang="zh-CN" altLang="en-US" sz="2800" b="1" dirty="0">
                <a:solidFill>
                  <a:srgbClr val="800000"/>
                </a:solidFill>
              </a:rPr>
              <a:t>竞争产生的正脉冲</a:t>
            </a:r>
            <a:r>
              <a:rPr lang="en-US" altLang="zh-CN" sz="2800" b="1" dirty="0">
                <a:solidFill>
                  <a:schemeClr val="tx1"/>
                </a:solidFill>
              </a:rPr>
              <a:t>(</a:t>
            </a:r>
            <a:r>
              <a:rPr kumimoji="1" lang="zh-CN" altLang="en-US" sz="2800" b="1" dirty="0">
                <a:solidFill>
                  <a:schemeClr val="tx1"/>
                </a:solidFill>
              </a:rPr>
              <a:t>图</a:t>
            </a:r>
            <a:r>
              <a:rPr kumimoji="1" lang="en-US" altLang="zh-CN" sz="2800" b="1" dirty="0">
                <a:solidFill>
                  <a:schemeClr val="tx1"/>
                </a:solidFill>
              </a:rPr>
              <a:t>3-52)</a:t>
            </a:r>
            <a:r>
              <a:rPr lang="zh-CN" altLang="en-US" sz="2800" b="1" dirty="0">
                <a:solidFill>
                  <a:srgbClr val="800000"/>
                </a:solidFill>
              </a:rPr>
              <a:t/>
            </a:r>
            <a:br>
              <a:rPr lang="zh-CN" altLang="en-US" sz="2800" b="1" dirty="0">
                <a:solidFill>
                  <a:srgbClr val="800000"/>
                </a:solidFill>
              </a:rPr>
            </a:br>
            <a:endParaRPr lang="zh-CN" altLang="en-US" sz="2800" b="1" dirty="0">
              <a:solidFill>
                <a:srgbClr val="800000"/>
              </a:solidFill>
            </a:endParaRPr>
          </a:p>
        </p:txBody>
      </p:sp>
      <p:graphicFrame>
        <p:nvGraphicFramePr>
          <p:cNvPr id="5" name="对象 4">
            <a:extLst>
              <a:ext uri="{FF2B5EF4-FFF2-40B4-BE49-F238E27FC236}">
                <a16:creationId xmlns:a16="http://schemas.microsoft.com/office/drawing/2014/main" xmlns="" id="{9AEC9460-3012-E900-A007-0115514AB2C3}"/>
              </a:ext>
            </a:extLst>
          </p:cNvPr>
          <p:cNvGraphicFramePr>
            <a:graphicFrameLocks noChangeAspect="1"/>
          </p:cNvGraphicFramePr>
          <p:nvPr>
            <p:extLst>
              <p:ext uri="{D42A27DB-BD31-4B8C-83A1-F6EECF244321}">
                <p14:modId xmlns:p14="http://schemas.microsoft.com/office/powerpoint/2010/main" val="1059037315"/>
              </p:ext>
            </p:extLst>
          </p:nvPr>
        </p:nvGraphicFramePr>
        <p:xfrm>
          <a:off x="118790" y="2832452"/>
          <a:ext cx="8550410" cy="2489360"/>
        </p:xfrm>
        <a:graphic>
          <a:graphicData uri="http://schemas.openxmlformats.org/presentationml/2006/ole">
            <mc:AlternateContent xmlns:mc="http://schemas.openxmlformats.org/markup-compatibility/2006">
              <mc:Choice xmlns:v="urn:schemas-microsoft-com:vml" Requires="v">
                <p:oleObj spid="_x0000_s45059" name="Visio" r:id="rId3" imgW="6475513" imgH="1882257" progId="Visio.Drawing.11">
                  <p:embed/>
                </p:oleObj>
              </mc:Choice>
              <mc:Fallback>
                <p:oleObj name="Visio" r:id="rId3" imgW="6475513" imgH="1882257"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90" y="2832452"/>
                        <a:ext cx="8550410" cy="2489360"/>
                      </a:xfrm>
                      <a:prstGeom prst="rect">
                        <a:avLst/>
                      </a:prstGeom>
                      <a:noFill/>
                    </p:spPr>
                  </p:pic>
                </p:oleObj>
              </mc:Fallback>
            </mc:AlternateContent>
          </a:graphicData>
        </a:graphic>
      </p:graphicFrame>
    </p:spTree>
    <p:extLst>
      <p:ext uri="{BB962C8B-B14F-4D97-AF65-F5344CB8AC3E}">
        <p14:creationId xmlns:p14="http://schemas.microsoft.com/office/powerpoint/2010/main" val="2000324034"/>
      </p:ext>
    </p:extLst>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DBBAD0CE-10F4-3C53-930D-B30C6A79D4FD}"/>
              </a:ext>
            </a:extLst>
          </p:cNvPr>
          <p:cNvSpPr>
            <a:spLocks noGrp="1" noChangeArrowheads="1"/>
          </p:cNvSpPr>
          <p:nvPr>
            <p:ph type="title"/>
          </p:nvPr>
        </p:nvSpPr>
        <p:spPr>
          <a:xfrm>
            <a:off x="75248" y="1369899"/>
            <a:ext cx="6267495" cy="705485"/>
          </a:xfrm>
          <a:solidFill>
            <a:schemeClr val="bg1"/>
          </a:solidFill>
        </p:spPr>
        <p:txBody>
          <a:bodyPr/>
          <a:lstStyle/>
          <a:p>
            <a:pPr marL="457200" indent="-457200" algn="l" eaLnBrk="1" hangingPunct="1">
              <a:buFont typeface="Wingdings" panose="05000000000000000000" pitchFamily="2" charset="2"/>
              <a:buChar char="l"/>
            </a:pPr>
            <a:r>
              <a:rPr lang="zh-CN" altLang="en-US" sz="2800" b="1" dirty="0">
                <a:solidFill>
                  <a:srgbClr val="800000"/>
                </a:solidFill>
              </a:rPr>
              <a:t>竞争产生的负尖脉冲</a:t>
            </a:r>
            <a:r>
              <a:rPr lang="en-US" altLang="zh-CN" sz="2800" b="1" dirty="0">
                <a:solidFill>
                  <a:schemeClr val="tx1"/>
                </a:solidFill>
              </a:rPr>
              <a:t>(</a:t>
            </a:r>
            <a:r>
              <a:rPr kumimoji="1" lang="zh-CN" altLang="en-US" sz="2800" b="1" dirty="0">
                <a:solidFill>
                  <a:schemeClr val="tx1"/>
                </a:solidFill>
              </a:rPr>
              <a:t>图</a:t>
            </a:r>
            <a:r>
              <a:rPr kumimoji="1" lang="en-US" altLang="zh-CN" sz="2800" b="1" dirty="0">
                <a:solidFill>
                  <a:schemeClr val="tx1"/>
                </a:solidFill>
              </a:rPr>
              <a:t>3-53)</a:t>
            </a:r>
            <a:r>
              <a:rPr lang="zh-CN" altLang="en-US" sz="2800" b="1" dirty="0">
                <a:solidFill>
                  <a:srgbClr val="800000"/>
                </a:solidFill>
              </a:rPr>
              <a:t/>
            </a:r>
            <a:br>
              <a:rPr lang="zh-CN" altLang="en-US" sz="2800" b="1" dirty="0">
                <a:solidFill>
                  <a:srgbClr val="800000"/>
                </a:solidFill>
              </a:rPr>
            </a:br>
            <a:endParaRPr lang="zh-CN" altLang="en-US" sz="2800" b="1" dirty="0">
              <a:solidFill>
                <a:srgbClr val="800000"/>
              </a:solidFill>
            </a:endParaRPr>
          </a:p>
        </p:txBody>
      </p:sp>
      <p:graphicFrame>
        <p:nvGraphicFramePr>
          <p:cNvPr id="4" name="对象 3">
            <a:extLst>
              <a:ext uri="{FF2B5EF4-FFF2-40B4-BE49-F238E27FC236}">
                <a16:creationId xmlns:a16="http://schemas.microsoft.com/office/drawing/2014/main" xmlns="" id="{AAC1660F-2EAF-955A-F375-2DFCEDD8AC8E}"/>
              </a:ext>
            </a:extLst>
          </p:cNvPr>
          <p:cNvGraphicFramePr>
            <a:graphicFrameLocks noChangeAspect="1"/>
          </p:cNvGraphicFramePr>
          <p:nvPr>
            <p:extLst>
              <p:ext uri="{D42A27DB-BD31-4B8C-83A1-F6EECF244321}">
                <p14:modId xmlns:p14="http://schemas.microsoft.com/office/powerpoint/2010/main" val="2816768219"/>
              </p:ext>
            </p:extLst>
          </p:nvPr>
        </p:nvGraphicFramePr>
        <p:xfrm>
          <a:off x="219959" y="2598056"/>
          <a:ext cx="8704082" cy="3048000"/>
        </p:xfrm>
        <a:graphic>
          <a:graphicData uri="http://schemas.openxmlformats.org/presentationml/2006/ole">
            <mc:AlternateContent xmlns:mc="http://schemas.openxmlformats.org/markup-compatibility/2006">
              <mc:Choice xmlns:v="urn:schemas-microsoft-com:vml" Requires="v">
                <p:oleObj spid="_x0000_s46083" name="Visio" r:id="rId3" imgW="7468964" imgH="2615184" progId="Visio.Drawing.11">
                  <p:embed/>
                </p:oleObj>
              </mc:Choice>
              <mc:Fallback>
                <p:oleObj name="Visio" r:id="rId3" imgW="7468964" imgH="261518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959" y="2598056"/>
                        <a:ext cx="8704082" cy="3048000"/>
                      </a:xfrm>
                      <a:prstGeom prst="rect">
                        <a:avLst/>
                      </a:prstGeom>
                      <a:noFill/>
                    </p:spPr>
                  </p:pic>
                </p:oleObj>
              </mc:Fallback>
            </mc:AlternateContent>
          </a:graphicData>
        </a:graphic>
      </p:graphicFrame>
    </p:spTree>
    <p:extLst>
      <p:ext uri="{BB962C8B-B14F-4D97-AF65-F5344CB8AC3E}">
        <p14:creationId xmlns:p14="http://schemas.microsoft.com/office/powerpoint/2010/main" val="79469290"/>
      </p:ext>
    </p:extLst>
  </p:cSld>
  <p:clrMapOvr>
    <a:masterClrMapping/>
  </p:clrMapOvr>
  <p:transition>
    <p:random/>
  </p:transition>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63613"/>
            <a:ext cx="9068752" cy="705485"/>
          </a:xfrm>
          <a:solidFill>
            <a:schemeClr val="bg1"/>
          </a:solidFill>
        </p:spPr>
        <p:txBody>
          <a:bodyPr/>
          <a:lstStyle/>
          <a:p>
            <a:pPr marL="457200" indent="-457200" algn="l" eaLnBrk="1" hangingPunct="1">
              <a:buFont typeface="Wingdings" panose="05000000000000000000" pitchFamily="2" charset="2"/>
              <a:buChar char="l"/>
            </a:pPr>
            <a:r>
              <a:rPr lang="zh-CN" altLang="en-US" sz="2800" b="1">
                <a:solidFill>
                  <a:srgbClr val="0000FF"/>
                </a:solidFill>
                <a:latin typeface="+mn-ea"/>
                <a:ea typeface="+mn-ea"/>
              </a:rPr>
              <a:t>竞争</a:t>
            </a:r>
            <a:r>
              <a:rPr lang="en-US" altLang="zh-CN" sz="2800" b="1">
                <a:solidFill>
                  <a:srgbClr val="0000FF"/>
                </a:solidFill>
                <a:latin typeface="+mn-ea"/>
                <a:ea typeface="+mn-ea"/>
              </a:rPr>
              <a:t>-</a:t>
            </a:r>
            <a:r>
              <a:rPr lang="zh-CN" altLang="en-US" sz="2800" b="1">
                <a:solidFill>
                  <a:srgbClr val="0000FF"/>
                </a:solidFill>
                <a:latin typeface="+mn-ea"/>
                <a:ea typeface="+mn-ea"/>
              </a:rPr>
              <a:t>冒险的判断</a:t>
            </a:r>
            <a:br>
              <a:rPr lang="zh-CN" altLang="en-US" sz="2800" b="1">
                <a:solidFill>
                  <a:srgbClr val="0000FF"/>
                </a:solidFill>
                <a:latin typeface="+mn-ea"/>
                <a:ea typeface="+mn-ea"/>
              </a:rPr>
            </a:br>
            <a:r>
              <a:rPr lang="zh-CN" altLang="en-US" sz="2800" b="1">
                <a:solidFill>
                  <a:srgbClr val="0000FF"/>
                </a:solidFill>
                <a:latin typeface="+mn-ea"/>
                <a:ea typeface="+mn-ea"/>
              </a:rPr>
              <a:t/>
            </a:r>
            <a:br>
              <a:rPr lang="zh-CN" altLang="en-US" sz="2800" b="1">
                <a:solidFill>
                  <a:srgbClr val="0000FF"/>
                </a:solidFill>
                <a:latin typeface="+mn-ea"/>
                <a:ea typeface="+mn-ea"/>
              </a:rPr>
            </a:br>
            <a:endParaRPr lang="zh-CN" altLang="en-US" sz="2800" b="1">
              <a:solidFill>
                <a:srgbClr val="0000FF"/>
              </a:solidFill>
              <a:latin typeface="+mn-ea"/>
              <a:ea typeface="+mn-ea"/>
            </a:endParaRPr>
          </a:p>
        </p:txBody>
      </p:sp>
      <mc:AlternateContent xmlns:mc="http://schemas.openxmlformats.org/markup-compatibility/2006" xmlns:a14="http://schemas.microsoft.com/office/drawing/2010/main">
        <mc:Choice Requires="a14">
          <p:sp>
            <p:nvSpPr>
              <p:cNvPr id="185347" name="Rectangle 3"/>
              <p:cNvSpPr>
                <a:spLocks noGrp="1" noChangeArrowheads="1"/>
              </p:cNvSpPr>
              <p:nvPr>
                <p:ph type="body" idx="1"/>
              </p:nvPr>
            </p:nvSpPr>
            <p:spPr>
              <a:xfrm>
                <a:off x="96102" y="714098"/>
                <a:ext cx="8676638" cy="5686702"/>
              </a:xfrm>
            </p:spPr>
            <p:txBody>
              <a:bodyPr/>
              <a:lstStyle/>
              <a:p>
                <a:pPr marL="0" indent="0" eaLnBrk="1" hangingPunct="1">
                  <a:lnSpc>
                    <a:spcPct val="120000"/>
                  </a:lnSpc>
                  <a:spcBef>
                    <a:spcPts val="500"/>
                  </a:spcBef>
                  <a:spcAft>
                    <a:spcPts val="0"/>
                  </a:spcAft>
                  <a:buNone/>
                </a:pPr>
                <a:r>
                  <a:rPr kumimoji="1" lang="zh-CN" altLang="en-US" sz="2400" dirty="0"/>
                  <a:t>     由图</a:t>
                </a:r>
                <a:r>
                  <a:rPr kumimoji="1" lang="en-US" altLang="zh-CN" sz="2400" dirty="0"/>
                  <a:t>3-52</a:t>
                </a:r>
                <a:r>
                  <a:rPr kumimoji="1" lang="zh-CN" altLang="en-US" sz="2400" dirty="0"/>
                  <a:t>和图</a:t>
                </a:r>
                <a:r>
                  <a:rPr kumimoji="1" lang="en-US" altLang="zh-CN" sz="2400" dirty="0"/>
                  <a:t>3-53</a:t>
                </a:r>
                <a:r>
                  <a:rPr kumimoji="1" lang="zh-CN" altLang="en-US" sz="2400" dirty="0"/>
                  <a:t>看出只要输出逻辑函数在一定条件下变换成 </a:t>
                </a:r>
                <a14:m>
                  <m:oMath xmlns:m="http://schemas.openxmlformats.org/officeDocument/2006/math">
                    <m:r>
                      <a:rPr kumimoji="1" lang="en-US" altLang="zh-CN" sz="2400" b="1" i="1" smtClean="0">
                        <a:solidFill>
                          <a:srgbClr val="800000"/>
                        </a:solidFill>
                        <a:latin typeface="Cambria Math" panose="02040503050406030204" pitchFamily="18" charset="0"/>
                      </a:rPr>
                      <m:t>𝑭</m:t>
                    </m:r>
                    <m:r>
                      <a:rPr kumimoji="1" lang="en-US" altLang="zh-CN" sz="2400" b="1" i="1" smtClean="0">
                        <a:solidFill>
                          <a:srgbClr val="800000"/>
                        </a:solidFill>
                        <a:latin typeface="Cambria Math" panose="02040503050406030204" pitchFamily="18" charset="0"/>
                      </a:rPr>
                      <m:t>=</m:t>
                    </m:r>
                    <m:r>
                      <a:rPr kumimoji="1" lang="en-US" altLang="zh-CN" sz="2400" b="1" i="1" smtClean="0">
                        <a:solidFill>
                          <a:srgbClr val="800000"/>
                        </a:solidFill>
                        <a:latin typeface="Cambria Math" panose="02040503050406030204" pitchFamily="18" charset="0"/>
                      </a:rPr>
                      <m:t>𝑨</m:t>
                    </m:r>
                    <m:r>
                      <a:rPr kumimoji="1" lang="en-US" altLang="zh-CN" sz="2400" b="1" i="1" smtClean="0">
                        <a:solidFill>
                          <a:srgbClr val="800000"/>
                        </a:solidFill>
                        <a:latin typeface="Cambria Math" panose="02040503050406030204" pitchFamily="18" charset="0"/>
                        <a:ea typeface="Cambria Math" panose="02040503050406030204" pitchFamily="18" charset="0"/>
                      </a:rPr>
                      <m:t>∙</m:t>
                    </m:r>
                    <m:acc>
                      <m:accPr>
                        <m:chr m:val="̅"/>
                        <m:ctrlPr>
                          <a:rPr kumimoji="1" lang="en-US" altLang="zh-CN" sz="2400" b="1" i="1" smtClean="0">
                            <a:solidFill>
                              <a:srgbClr val="800000"/>
                            </a:solidFill>
                            <a:latin typeface="Cambria Math" panose="02040503050406030204" pitchFamily="18" charset="0"/>
                            <a:ea typeface="Cambria Math" panose="02040503050406030204" pitchFamily="18" charset="0"/>
                          </a:rPr>
                        </m:ctrlPr>
                      </m:accPr>
                      <m:e>
                        <m:r>
                          <a:rPr kumimoji="1" lang="en-US" altLang="zh-CN" sz="2400" b="1" i="1" smtClean="0">
                            <a:solidFill>
                              <a:srgbClr val="800000"/>
                            </a:solidFill>
                            <a:latin typeface="Cambria Math" panose="02040503050406030204" pitchFamily="18" charset="0"/>
                            <a:ea typeface="Cambria Math" panose="02040503050406030204" pitchFamily="18" charset="0"/>
                          </a:rPr>
                          <m:t>𝑨</m:t>
                        </m:r>
                      </m:e>
                    </m:acc>
                  </m:oMath>
                </a14:m>
                <a:r>
                  <a:rPr kumimoji="1" lang="zh-CN" altLang="en-US" sz="2400" dirty="0"/>
                  <a:t>或</a:t>
                </a:r>
                <a14:m>
                  <m:oMath xmlns:m="http://schemas.openxmlformats.org/officeDocument/2006/math">
                    <m:r>
                      <a:rPr kumimoji="1" lang="en-US" altLang="zh-CN" sz="2400" b="1" i="1">
                        <a:solidFill>
                          <a:srgbClr val="800000"/>
                        </a:solidFill>
                        <a:latin typeface="Cambria Math" panose="02040503050406030204" pitchFamily="18" charset="0"/>
                      </a:rPr>
                      <m:t>𝑭</m:t>
                    </m:r>
                    <m:r>
                      <a:rPr kumimoji="1" lang="en-US" altLang="zh-CN" sz="2400" b="1" i="1">
                        <a:solidFill>
                          <a:srgbClr val="800000"/>
                        </a:solidFill>
                        <a:latin typeface="Cambria Math" panose="02040503050406030204" pitchFamily="18" charset="0"/>
                      </a:rPr>
                      <m:t>=</m:t>
                    </m:r>
                    <m:r>
                      <a:rPr kumimoji="1" lang="en-US" altLang="zh-CN" sz="2400" b="1" i="1">
                        <a:solidFill>
                          <a:srgbClr val="800000"/>
                        </a:solidFill>
                        <a:latin typeface="Cambria Math" panose="02040503050406030204" pitchFamily="18" charset="0"/>
                      </a:rPr>
                      <m:t>𝑨</m:t>
                    </m:r>
                    <m:r>
                      <a:rPr kumimoji="1" lang="en-US" altLang="zh-CN" sz="2400" b="1" i="1">
                        <a:solidFill>
                          <a:srgbClr val="800000"/>
                        </a:solidFill>
                        <a:latin typeface="Cambria Math" panose="02040503050406030204" pitchFamily="18" charset="0"/>
                      </a:rPr>
                      <m:t>+</m:t>
                    </m:r>
                    <m:acc>
                      <m:accPr>
                        <m:chr m:val="̅"/>
                        <m:ctrlPr>
                          <a:rPr kumimoji="1" lang="en-US" altLang="zh-CN" sz="2400" b="1" i="1">
                            <a:solidFill>
                              <a:srgbClr val="800000"/>
                            </a:solidFill>
                            <a:latin typeface="Cambria Math" panose="02040503050406030204" pitchFamily="18" charset="0"/>
                          </a:rPr>
                        </m:ctrlPr>
                      </m:accPr>
                      <m:e>
                        <m:r>
                          <a:rPr kumimoji="1" lang="en-US" altLang="zh-CN" sz="2400" b="1" i="1">
                            <a:solidFill>
                              <a:srgbClr val="800000"/>
                            </a:solidFill>
                            <a:latin typeface="Cambria Math" panose="02040503050406030204" pitchFamily="18" charset="0"/>
                          </a:rPr>
                          <m:t>𝑨</m:t>
                        </m:r>
                      </m:e>
                    </m:acc>
                  </m:oMath>
                </a14:m>
                <a:r>
                  <a:rPr kumimoji="1" lang="zh-CN" altLang="en-US" sz="2400" dirty="0"/>
                  <a:t>就可能产生竞争</a:t>
                </a:r>
                <a:r>
                  <a:rPr kumimoji="1" lang="en-US" altLang="zh-CN" sz="2400" dirty="0"/>
                  <a:t>-</a:t>
                </a:r>
                <a:r>
                  <a:rPr kumimoji="1" lang="zh-CN" altLang="en-US" sz="2400" dirty="0"/>
                  <a:t>冒险。由图</a:t>
                </a:r>
                <a:r>
                  <a:rPr kumimoji="1" lang="en-US" altLang="zh-CN" sz="2400" dirty="0"/>
                  <a:t>3-51</a:t>
                </a:r>
                <a:r>
                  <a:rPr kumimoji="1" lang="zh-CN" altLang="en-US" sz="2400" dirty="0"/>
                  <a:t>可知，两个输入信号从不同电平同时向相反方向跳变，就可能产生竞争</a:t>
                </a:r>
                <a:r>
                  <a:rPr kumimoji="1" lang="en-US" altLang="zh-CN" sz="2400" dirty="0"/>
                  <a:t>-</a:t>
                </a:r>
                <a:r>
                  <a:rPr kumimoji="1" lang="zh-CN" altLang="en-US" sz="2400" dirty="0"/>
                  <a:t>冒险。</a:t>
                </a:r>
                <a:endParaRPr kumimoji="1" lang="zh-CN" altLang="en-US" sz="2600" b="1" dirty="0">
                  <a:latin typeface="+mn-ea"/>
                </a:endParaRPr>
              </a:p>
              <a:p>
                <a:pPr marL="36000" indent="-457200" eaLnBrk="1" hangingPunct="1">
                  <a:lnSpc>
                    <a:spcPct val="120000"/>
                  </a:lnSpc>
                  <a:spcBef>
                    <a:spcPts val="500"/>
                  </a:spcBef>
                  <a:spcAft>
                    <a:spcPts val="0"/>
                  </a:spcAft>
                  <a:buFont typeface="Wingdings" panose="05000000000000000000" pitchFamily="2" charset="2"/>
                  <a:buChar char="l"/>
                </a:pPr>
                <a:r>
                  <a:rPr kumimoji="1" lang="zh-CN" altLang="en-US" sz="2600" b="1" dirty="0">
                    <a:solidFill>
                      <a:srgbClr val="0000FF"/>
                    </a:solidFill>
                    <a:latin typeface="+mn-ea"/>
                  </a:rPr>
                  <a:t>竞争</a:t>
                </a:r>
                <a:r>
                  <a:rPr kumimoji="1" lang="en-US" altLang="zh-CN" sz="2600" b="1" dirty="0">
                    <a:solidFill>
                      <a:srgbClr val="0000FF"/>
                    </a:solidFill>
                    <a:latin typeface="+mn-ea"/>
                  </a:rPr>
                  <a:t>-</a:t>
                </a:r>
                <a:r>
                  <a:rPr kumimoji="1" lang="zh-CN" altLang="en-US" sz="2600" b="1" dirty="0">
                    <a:solidFill>
                      <a:srgbClr val="0000FF"/>
                    </a:solidFill>
                    <a:latin typeface="+mn-ea"/>
                  </a:rPr>
                  <a:t>冒险的消除</a:t>
                </a:r>
              </a:p>
              <a:p>
                <a:pPr marL="0" indent="0" eaLnBrk="1" hangingPunct="1">
                  <a:lnSpc>
                    <a:spcPct val="120000"/>
                  </a:lnSpc>
                  <a:buNone/>
                </a:pPr>
                <a:r>
                  <a:rPr kumimoji="1" lang="zh-CN" altLang="en-US" sz="2400" dirty="0">
                    <a:latin typeface="+mn-ea"/>
                  </a:rPr>
                  <a:t>    当判定电路中存在竞争冒险可能之后，而负载又是对脉冲敏感的电路，则应该设法消除竞争冒险。方法有：</a:t>
                </a:r>
              </a:p>
              <a:p>
                <a:pPr marL="857250" lvl="1" indent="-457200" eaLnBrk="1" hangingPunct="1">
                  <a:lnSpc>
                    <a:spcPct val="120000"/>
                  </a:lnSpc>
                  <a:buAutoNum type="arabicParenBoth"/>
                </a:pPr>
                <a:r>
                  <a:rPr lang="zh-CN" altLang="en-US" sz="2400" b="1" dirty="0">
                    <a:solidFill>
                      <a:srgbClr val="800000"/>
                    </a:solidFill>
                  </a:rPr>
                  <a:t>修改逻辑设计</a:t>
                </a:r>
                <a:endParaRPr lang="en-US" altLang="zh-CN" sz="2400" b="1" dirty="0">
                  <a:solidFill>
                    <a:srgbClr val="800000"/>
                  </a:solidFill>
                </a:endParaRPr>
              </a:p>
              <a:p>
                <a:pPr marL="396000" indent="0" eaLnBrk="1" hangingPunct="1">
                  <a:lnSpc>
                    <a:spcPct val="120000"/>
                  </a:lnSpc>
                  <a:spcBef>
                    <a:spcPts val="600"/>
                  </a:spcBef>
                  <a:spcAft>
                    <a:spcPts val="0"/>
                  </a:spcAft>
                  <a:buNone/>
                </a:pPr>
                <a:r>
                  <a:rPr lang="zh-CN" altLang="en-US" sz="2400" dirty="0"/>
                  <a:t>例如，</a:t>
                </a:r>
                <a14:m>
                  <m:oMath xmlns:m="http://schemas.openxmlformats.org/officeDocument/2006/math">
                    <m:r>
                      <a:rPr kumimoji="1" lang="en-US" altLang="zh-CN" sz="2400" b="1" i="1">
                        <a:latin typeface="Cambria Math" panose="02040503050406030204" pitchFamily="18" charset="0"/>
                      </a:rPr>
                      <m:t>𝑭</m:t>
                    </m:r>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𝑨𝑩</m:t>
                    </m:r>
                    <m:r>
                      <a:rPr kumimoji="1" lang="en-US" altLang="zh-CN" sz="2400" b="1" i="1">
                        <a:latin typeface="Cambria Math" panose="02040503050406030204" pitchFamily="18" charset="0"/>
                      </a:rPr>
                      <m:t>+</m:t>
                    </m:r>
                    <m:acc>
                      <m:accPr>
                        <m:chr m:val="̅"/>
                        <m:ctrlPr>
                          <a:rPr kumimoji="1" lang="en-US" altLang="zh-CN" sz="2400" b="1" i="1">
                            <a:latin typeface="Cambria Math" panose="02040503050406030204" pitchFamily="18" charset="0"/>
                            <a:ea typeface="Cambria Math" panose="02040503050406030204" pitchFamily="18" charset="0"/>
                          </a:rPr>
                        </m:ctrlPr>
                      </m:accPr>
                      <m:e>
                        <m:r>
                          <a:rPr kumimoji="1" lang="en-US" altLang="zh-CN" sz="2400" b="1" i="1">
                            <a:latin typeface="Cambria Math" panose="02040503050406030204" pitchFamily="18" charset="0"/>
                            <a:ea typeface="Cambria Math" panose="02040503050406030204" pitchFamily="18" charset="0"/>
                          </a:rPr>
                          <m:t>𝑨</m:t>
                        </m:r>
                      </m:e>
                    </m:acc>
                    <m:r>
                      <a:rPr kumimoji="1" lang="en-US" altLang="zh-CN" sz="2400" b="1" i="1">
                        <a:latin typeface="Cambria Math" panose="02040503050406030204" pitchFamily="18" charset="0"/>
                        <a:ea typeface="Cambria Math" panose="02040503050406030204" pitchFamily="18" charset="0"/>
                      </a:rPr>
                      <m:t>𝑪</m:t>
                    </m:r>
                  </m:oMath>
                </a14:m>
                <a:r>
                  <a:rPr lang="zh-CN" altLang="en-US" sz="2400" dirty="0"/>
                  <a:t> 在</a:t>
                </a:r>
                <a:r>
                  <a:rPr lang="en-US" altLang="zh-CN" sz="2400" i="1" dirty="0"/>
                  <a:t>B</a:t>
                </a:r>
                <a:r>
                  <a:rPr lang="en-US" altLang="zh-CN" sz="2400" dirty="0"/>
                  <a:t>=</a:t>
                </a:r>
                <a:r>
                  <a:rPr lang="en-US" altLang="zh-CN" sz="2400" i="1" dirty="0"/>
                  <a:t>C</a:t>
                </a:r>
                <a:r>
                  <a:rPr lang="en-US" altLang="zh-CN" sz="2400" dirty="0"/>
                  <a:t>=1</a:t>
                </a:r>
                <a:r>
                  <a:rPr lang="zh-CN" altLang="en-US" sz="2400" dirty="0"/>
                  <a:t>时，</a:t>
                </a:r>
                <a14:m>
                  <m:oMath xmlns:m="http://schemas.openxmlformats.org/officeDocument/2006/math">
                    <m:r>
                      <a:rPr kumimoji="1" lang="en-US" altLang="zh-CN" sz="2400" b="1" i="1">
                        <a:latin typeface="Cambria Math" panose="02040503050406030204" pitchFamily="18" charset="0"/>
                      </a:rPr>
                      <m:t>𝑭</m:t>
                    </m:r>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𝑨</m:t>
                    </m:r>
                    <m:r>
                      <a:rPr kumimoji="1" lang="en-US" altLang="zh-CN" sz="2400" b="1" i="1">
                        <a:latin typeface="Cambria Math" panose="02040503050406030204" pitchFamily="18" charset="0"/>
                        <a:ea typeface="Cambria Math" panose="02040503050406030204" pitchFamily="18" charset="0"/>
                      </a:rPr>
                      <m:t>+</m:t>
                    </m:r>
                    <m:acc>
                      <m:accPr>
                        <m:chr m:val="̅"/>
                        <m:ctrlPr>
                          <a:rPr kumimoji="1" lang="en-US" altLang="zh-CN" sz="2400" b="1" i="1">
                            <a:latin typeface="Cambria Math" panose="02040503050406030204" pitchFamily="18" charset="0"/>
                            <a:ea typeface="Cambria Math" panose="02040503050406030204" pitchFamily="18" charset="0"/>
                          </a:rPr>
                        </m:ctrlPr>
                      </m:accPr>
                      <m:e>
                        <m:r>
                          <a:rPr kumimoji="1" lang="en-US" altLang="zh-CN" sz="2400" b="1" i="1">
                            <a:latin typeface="Cambria Math" panose="02040503050406030204" pitchFamily="18" charset="0"/>
                            <a:ea typeface="Cambria Math" panose="02040503050406030204" pitchFamily="18" charset="0"/>
                          </a:rPr>
                          <m:t>𝑨</m:t>
                        </m:r>
                      </m:e>
                    </m:acc>
                  </m:oMath>
                </a14:m>
                <a:r>
                  <a:rPr lang="zh-CN" altLang="en-US" sz="2400" dirty="0"/>
                  <a:t>，会产生竞争冒险。根据</a:t>
                </a:r>
                <a14:m>
                  <m:oMath xmlns:m="http://schemas.openxmlformats.org/officeDocument/2006/math">
                    <m:r>
                      <a:rPr kumimoji="1" lang="en-US" altLang="zh-CN" sz="2400" b="1" i="1">
                        <a:latin typeface="Cambria Math" panose="02040503050406030204" pitchFamily="18" charset="0"/>
                      </a:rPr>
                      <m:t>𝑭</m:t>
                    </m:r>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𝑨𝑩</m:t>
                    </m:r>
                    <m:r>
                      <a:rPr kumimoji="1" lang="en-US" altLang="zh-CN" sz="2400" b="1" i="1">
                        <a:latin typeface="Cambria Math" panose="02040503050406030204" pitchFamily="18" charset="0"/>
                      </a:rPr>
                      <m:t>+</m:t>
                    </m:r>
                    <m:acc>
                      <m:accPr>
                        <m:chr m:val="̅"/>
                        <m:ctrlPr>
                          <a:rPr kumimoji="1" lang="en-US" altLang="zh-CN" sz="2400" b="1" i="1">
                            <a:latin typeface="Cambria Math" panose="02040503050406030204" pitchFamily="18" charset="0"/>
                            <a:ea typeface="Cambria Math" panose="02040503050406030204" pitchFamily="18" charset="0"/>
                          </a:rPr>
                        </m:ctrlPr>
                      </m:accPr>
                      <m:e>
                        <m:r>
                          <a:rPr kumimoji="1" lang="en-US" altLang="zh-CN" sz="2400" b="1" i="1">
                            <a:latin typeface="Cambria Math" panose="02040503050406030204" pitchFamily="18" charset="0"/>
                            <a:ea typeface="Cambria Math" panose="02040503050406030204" pitchFamily="18" charset="0"/>
                          </a:rPr>
                          <m:t>𝑨</m:t>
                        </m:r>
                      </m:e>
                    </m:acc>
                    <m:r>
                      <a:rPr kumimoji="1" lang="en-US" altLang="zh-CN" sz="2400" b="1" i="1">
                        <a:latin typeface="Cambria Math" panose="02040503050406030204" pitchFamily="18" charset="0"/>
                        <a:ea typeface="Cambria Math" panose="02040503050406030204" pitchFamily="18" charset="0"/>
                      </a:rPr>
                      <m:t>𝑪</m:t>
                    </m:r>
                    <m:r>
                      <a:rPr kumimoji="1" lang="en-US" altLang="zh-CN" sz="2400" b="1" i="1">
                        <a:latin typeface="Cambria Math" panose="02040503050406030204" pitchFamily="18" charset="0"/>
                        <a:ea typeface="Cambria Math" panose="02040503050406030204" pitchFamily="18" charset="0"/>
                      </a:rPr>
                      <m:t>+</m:t>
                    </m:r>
                    <m:r>
                      <a:rPr kumimoji="1" lang="en-US" altLang="zh-CN" sz="2400" b="1" i="1">
                        <a:latin typeface="Cambria Math" panose="02040503050406030204" pitchFamily="18" charset="0"/>
                        <a:ea typeface="Cambria Math" panose="02040503050406030204" pitchFamily="18" charset="0"/>
                      </a:rPr>
                      <m:t>𝑩𝑪</m:t>
                    </m:r>
                  </m:oMath>
                </a14:m>
                <a:r>
                  <a:rPr lang="zh-CN" altLang="en-US" sz="2400" dirty="0"/>
                  <a:t>，可在</a:t>
                </a:r>
                <a14:m>
                  <m:oMath xmlns:m="http://schemas.openxmlformats.org/officeDocument/2006/math">
                    <m:r>
                      <a:rPr lang="en-US" altLang="zh-CN" sz="2400">
                        <a:latin typeface="Cambria Math" panose="02040503050406030204" pitchFamily="18" charset="0"/>
                      </a:rPr>
                      <m:t>𝑭</m:t>
                    </m:r>
                    <m:r>
                      <a:rPr lang="en-US" altLang="zh-CN" sz="2400">
                        <a:latin typeface="Cambria Math" panose="02040503050406030204" pitchFamily="18" charset="0"/>
                      </a:rPr>
                      <m:t>=</m:t>
                    </m:r>
                    <m:r>
                      <a:rPr lang="en-US" altLang="zh-CN" sz="2400">
                        <a:latin typeface="Cambria Math" panose="02040503050406030204" pitchFamily="18" charset="0"/>
                      </a:rPr>
                      <m:t>𝑨𝑩</m:t>
                    </m:r>
                    <m:r>
                      <a:rPr lang="en-US" altLang="zh-CN" sz="240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a:latin typeface="Cambria Math" panose="02040503050406030204" pitchFamily="18" charset="0"/>
                          </a:rPr>
                          <m:t>𝑨</m:t>
                        </m:r>
                      </m:e>
                    </m:acc>
                    <m:r>
                      <a:rPr lang="en-US" altLang="zh-CN" sz="2400">
                        <a:latin typeface="Cambria Math" panose="02040503050406030204" pitchFamily="18" charset="0"/>
                      </a:rPr>
                      <m:t>𝑪</m:t>
                    </m:r>
                  </m:oMath>
                </a14:m>
                <a:r>
                  <a:rPr lang="zh-CN" altLang="en-US" sz="2400" dirty="0"/>
                  <a:t>式中加入</a:t>
                </a:r>
                <a14:m>
                  <m:oMath xmlns:m="http://schemas.openxmlformats.org/officeDocument/2006/math">
                    <m:r>
                      <a:rPr kumimoji="1" lang="en-US" altLang="zh-CN" sz="2400" b="1" i="1">
                        <a:latin typeface="Cambria Math" panose="02040503050406030204" pitchFamily="18" charset="0"/>
                        <a:ea typeface="Cambria Math" panose="02040503050406030204" pitchFamily="18" charset="0"/>
                      </a:rPr>
                      <m:t>𝑩𝑪</m:t>
                    </m:r>
                  </m:oMath>
                </a14:m>
                <a:r>
                  <a:rPr lang="en-US" altLang="zh-CN" sz="2400" dirty="0"/>
                  <a:t>，</a:t>
                </a:r>
                <a:r>
                  <a:rPr lang="zh-CN" altLang="en-US" sz="2400" dirty="0"/>
                  <a:t>如果</a:t>
                </a:r>
                <a:r>
                  <a:rPr lang="en-US" altLang="zh-CN" sz="2400" dirty="0"/>
                  <a:t>B=C=1</a:t>
                </a:r>
                <a:r>
                  <a:rPr lang="zh-CN" altLang="en-US" sz="2400" b="1" dirty="0"/>
                  <a:t>，</a:t>
                </a:r>
                <a:r>
                  <a:rPr lang="zh-CN" altLang="en-US" sz="2400" dirty="0"/>
                  <a:t>则</a:t>
                </a:r>
                <a14:m>
                  <m:oMath xmlns:m="http://schemas.openxmlformats.org/officeDocument/2006/math">
                    <m:r>
                      <a:rPr kumimoji="1" lang="en-US" altLang="zh-CN" sz="2800" b="1" i="1">
                        <a:latin typeface="Cambria Math" panose="02040503050406030204" pitchFamily="18" charset="0"/>
                      </a:rPr>
                      <m:t>𝑭</m:t>
                    </m:r>
                    <m:r>
                      <a:rPr kumimoji="1" lang="en-US" altLang="zh-CN" sz="2800" b="1" i="1">
                        <a:latin typeface="Cambria Math" panose="02040503050406030204" pitchFamily="18" charset="0"/>
                      </a:rPr>
                      <m:t>=</m:t>
                    </m:r>
                    <m:r>
                      <a:rPr kumimoji="1" lang="en-US" altLang="zh-CN" sz="2800" b="1" i="1">
                        <a:latin typeface="Cambria Math" panose="02040503050406030204" pitchFamily="18" charset="0"/>
                      </a:rPr>
                      <m:t>𝑨</m:t>
                    </m:r>
                    <m:r>
                      <a:rPr kumimoji="1" lang="en-US" altLang="zh-CN" sz="2800" b="1" i="1">
                        <a:latin typeface="Cambria Math" panose="02040503050406030204" pitchFamily="18" charset="0"/>
                        <a:ea typeface="Cambria Math" panose="02040503050406030204" pitchFamily="18" charset="0"/>
                      </a:rPr>
                      <m:t>+</m:t>
                    </m:r>
                    <m:acc>
                      <m:accPr>
                        <m:chr m:val="̅"/>
                        <m:ctrlPr>
                          <a:rPr kumimoji="1" lang="en-US" altLang="zh-CN" sz="2800" b="1" i="1">
                            <a:latin typeface="Cambria Math" panose="02040503050406030204" pitchFamily="18" charset="0"/>
                            <a:ea typeface="Cambria Math" panose="02040503050406030204" pitchFamily="18" charset="0"/>
                          </a:rPr>
                        </m:ctrlPr>
                      </m:accPr>
                      <m:e>
                        <m:r>
                          <a:rPr kumimoji="1" lang="en-US" altLang="zh-CN" sz="2800" b="1" i="1">
                            <a:latin typeface="Cambria Math" panose="02040503050406030204" pitchFamily="18" charset="0"/>
                            <a:ea typeface="Cambria Math" panose="02040503050406030204" pitchFamily="18" charset="0"/>
                          </a:rPr>
                          <m:t>𝑨</m:t>
                        </m:r>
                      </m:e>
                    </m:acc>
                    <m:r>
                      <a:rPr kumimoji="1" lang="en-US" altLang="zh-CN" sz="2800" b="1">
                        <a:latin typeface="Cambria Math" panose="02040503050406030204" pitchFamily="18" charset="0"/>
                        <a:ea typeface="Cambria Math" panose="02040503050406030204" pitchFamily="18" charset="0"/>
                      </a:rPr>
                      <m:t>+</m:t>
                    </m:r>
                    <m:r>
                      <a:rPr kumimoji="1" lang="en-US" altLang="zh-CN" sz="2800" b="1" smtClean="0">
                        <a:solidFill>
                          <a:srgbClr val="800000"/>
                        </a:solidFill>
                        <a:latin typeface="Cambria Math" panose="02040503050406030204" pitchFamily="18" charset="0"/>
                        <a:ea typeface="Cambria Math" panose="02040503050406030204" pitchFamily="18" charset="0"/>
                      </a:rPr>
                      <m:t>𝟏</m:t>
                    </m:r>
                    <m:r>
                      <a:rPr kumimoji="1" lang="en-US" altLang="zh-CN" sz="2800" b="1" i="1">
                        <a:solidFill>
                          <a:srgbClr val="800000"/>
                        </a:solidFill>
                        <a:latin typeface="Cambria Math" panose="02040503050406030204" pitchFamily="18" charset="0"/>
                        <a:ea typeface="Cambria Math" panose="02040503050406030204" pitchFamily="18" charset="0"/>
                      </a:rPr>
                      <m:t>∙</m:t>
                    </m:r>
                    <m:r>
                      <a:rPr kumimoji="1" lang="en-US" altLang="zh-CN" sz="2800" b="1" i="1">
                        <a:solidFill>
                          <a:srgbClr val="800000"/>
                        </a:solidFill>
                        <a:latin typeface="Cambria Math" panose="02040503050406030204" pitchFamily="18" charset="0"/>
                        <a:ea typeface="Cambria Math" panose="02040503050406030204" pitchFamily="18" charset="0"/>
                      </a:rPr>
                      <m:t>𝟏</m:t>
                    </m:r>
                    <m:r>
                      <a:rPr kumimoji="1" lang="en-US" altLang="zh-CN" sz="2800" b="1">
                        <a:latin typeface="Cambria Math" panose="02040503050406030204" pitchFamily="18" charset="0"/>
                        <a:ea typeface="Cambria Math" panose="02040503050406030204" pitchFamily="18" charset="0"/>
                      </a:rPr>
                      <m:t>=</m:t>
                    </m:r>
                    <m:r>
                      <a:rPr kumimoji="1" lang="en-US" altLang="zh-CN" sz="2800" b="1">
                        <a:latin typeface="Cambria Math" panose="02040503050406030204" pitchFamily="18" charset="0"/>
                        <a:ea typeface="Cambria Math" panose="02040503050406030204" pitchFamily="18" charset="0"/>
                      </a:rPr>
                      <m:t>𝟏</m:t>
                    </m:r>
                  </m:oMath>
                </a14:m>
                <a:r>
                  <a:rPr lang="en-US" altLang="zh-CN" sz="2400" dirty="0"/>
                  <a:t>，</a:t>
                </a:r>
                <a:r>
                  <a:rPr lang="zh-CN" altLang="en-US" sz="2400" dirty="0"/>
                  <a:t>消除了竞争冒险。</a:t>
                </a:r>
                <a:endParaRPr lang="en-US" altLang="zh-CN" sz="2400" dirty="0"/>
              </a:p>
            </p:txBody>
          </p:sp>
        </mc:Choice>
        <mc:Fallback xmlns="">
          <p:sp>
            <p:nvSpPr>
              <p:cNvPr id="185347" name="Rectangle 3"/>
              <p:cNvSpPr>
                <a:spLocks noGrp="1" noRot="1" noChangeAspect="1" noMove="1" noResize="1" noEditPoints="1" noAdjustHandles="1" noChangeArrowheads="1" noChangeShapeType="1" noTextEdit="1"/>
              </p:cNvSpPr>
              <p:nvPr>
                <p:ph type="body" idx="1"/>
              </p:nvPr>
            </p:nvSpPr>
            <p:spPr>
              <a:xfrm>
                <a:off x="96102" y="714098"/>
                <a:ext cx="8676638" cy="5686702"/>
              </a:xfrm>
              <a:blipFill rotWithShape="0">
                <a:blip r:embed="rId2"/>
                <a:stretch>
                  <a:fillRect l="-1124" t="-214" r="-4638" b="-30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19152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up)">
                                      <p:cBhvr>
                                        <p:cTn id="12" dur="2000"/>
                                        <p:tgtEl>
                                          <p:spTgt spid="1853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37624" y="1136145"/>
            <a:ext cx="9068752" cy="705485"/>
          </a:xfrm>
          <a:solidFill>
            <a:schemeClr val="bg1"/>
          </a:solidFill>
        </p:spPr>
        <p:txBody>
          <a:bodyPr/>
          <a:lstStyle/>
          <a:p>
            <a:pPr marL="457200" indent="-457200" algn="l" eaLnBrk="1" hangingPunct="1">
              <a:buFont typeface="Wingdings" panose="05000000000000000000" pitchFamily="2" charset="2"/>
              <a:buChar char="l"/>
            </a:pPr>
            <a:r>
              <a:rPr kumimoji="1" lang="zh-CN" altLang="en-US" sz="2800" b="1">
                <a:solidFill>
                  <a:srgbClr val="0000FF"/>
                </a:solidFill>
                <a:latin typeface="+mn-ea"/>
              </a:rPr>
              <a:t>竞争</a:t>
            </a:r>
            <a:r>
              <a:rPr kumimoji="1" lang="en-US" altLang="zh-CN" sz="2800" b="1">
                <a:solidFill>
                  <a:srgbClr val="0000FF"/>
                </a:solidFill>
                <a:latin typeface="+mn-ea"/>
              </a:rPr>
              <a:t>-</a:t>
            </a:r>
            <a:r>
              <a:rPr kumimoji="1" lang="zh-CN" altLang="en-US" sz="2800" b="1">
                <a:solidFill>
                  <a:srgbClr val="0000FF"/>
                </a:solidFill>
                <a:latin typeface="+mn-ea"/>
              </a:rPr>
              <a:t>冒险的消除</a:t>
            </a:r>
            <a:br>
              <a:rPr kumimoji="1" lang="zh-CN" altLang="en-US" sz="2800" b="1">
                <a:solidFill>
                  <a:srgbClr val="0000FF"/>
                </a:solidFill>
                <a:latin typeface="+mn-ea"/>
              </a:rPr>
            </a:br>
            <a:r>
              <a:rPr lang="zh-CN" altLang="en-US" sz="2800" b="1">
                <a:solidFill>
                  <a:srgbClr val="800000"/>
                </a:solidFill>
                <a:latin typeface="+mn-ea"/>
                <a:ea typeface="+mn-ea"/>
              </a:rPr>
              <a:t/>
            </a:r>
            <a:br>
              <a:rPr lang="zh-CN" altLang="en-US" sz="2800" b="1">
                <a:solidFill>
                  <a:srgbClr val="800000"/>
                </a:solidFill>
                <a:latin typeface="+mn-ea"/>
                <a:ea typeface="+mn-ea"/>
              </a:rPr>
            </a:br>
            <a:r>
              <a:rPr lang="zh-CN" altLang="en-US" sz="2800" b="1">
                <a:solidFill>
                  <a:srgbClr val="800000"/>
                </a:solidFill>
                <a:latin typeface="+mn-ea"/>
                <a:ea typeface="+mn-ea"/>
              </a:rPr>
              <a:t/>
            </a:r>
            <a:br>
              <a:rPr lang="zh-CN" altLang="en-US" sz="2800" b="1">
                <a:solidFill>
                  <a:srgbClr val="800000"/>
                </a:solidFill>
                <a:latin typeface="+mn-ea"/>
                <a:ea typeface="+mn-ea"/>
              </a:rPr>
            </a:br>
            <a:endParaRPr lang="zh-CN" altLang="en-US" sz="2800" b="1">
              <a:solidFill>
                <a:srgbClr val="800000"/>
              </a:solidFill>
              <a:latin typeface="+mn-ea"/>
              <a:ea typeface="+mn-ea"/>
            </a:endParaRPr>
          </a:p>
        </p:txBody>
      </p:sp>
      <p:sp>
        <p:nvSpPr>
          <p:cNvPr id="185347" name="Rectangle 3"/>
          <p:cNvSpPr>
            <a:spLocks noGrp="1" noChangeArrowheads="1"/>
          </p:cNvSpPr>
          <p:nvPr>
            <p:ph type="body" idx="1"/>
          </p:nvPr>
        </p:nvSpPr>
        <p:spPr>
          <a:xfrm>
            <a:off x="109851" y="1841630"/>
            <a:ext cx="8484131" cy="4442293"/>
          </a:xfrm>
        </p:spPr>
        <p:txBody>
          <a:bodyPr/>
          <a:lstStyle/>
          <a:p>
            <a:pPr marL="400050" lvl="1" indent="0" eaLnBrk="1" hangingPunct="1">
              <a:lnSpc>
                <a:spcPct val="120000"/>
              </a:lnSpc>
              <a:buNone/>
            </a:pPr>
            <a:r>
              <a:rPr lang="en-US" altLang="zh-CN" sz="2400" b="1" dirty="0">
                <a:solidFill>
                  <a:srgbClr val="800000"/>
                </a:solidFill>
              </a:rPr>
              <a:t>(2) </a:t>
            </a:r>
            <a:r>
              <a:rPr lang="zh-CN" altLang="en-US" sz="2400" b="1" dirty="0">
                <a:solidFill>
                  <a:srgbClr val="800000"/>
                </a:solidFill>
              </a:rPr>
              <a:t>引入封锁脉冲</a:t>
            </a:r>
            <a:endParaRPr lang="en-US" altLang="zh-CN" sz="2400" b="1" dirty="0">
              <a:solidFill>
                <a:srgbClr val="800000"/>
              </a:solidFill>
            </a:endParaRPr>
          </a:p>
          <a:p>
            <a:pPr marL="400050" lvl="1" indent="0" eaLnBrk="1" hangingPunct="1">
              <a:lnSpc>
                <a:spcPct val="120000"/>
              </a:lnSpc>
              <a:buNone/>
            </a:pPr>
            <a:r>
              <a:rPr lang="zh-CN" altLang="en-US" sz="2400" dirty="0"/>
              <a:t>在产生竞争冒险的时间内引入封锁脉冲，在输入信号发生竞争的时间内，把可能产生干扰脉冲的门封住，使尖脉冲不能输出，从而消除竞争冒险。</a:t>
            </a:r>
            <a:endParaRPr lang="zh-CN" altLang="en-US" sz="2400" b="1" dirty="0">
              <a:solidFill>
                <a:srgbClr val="800000"/>
              </a:solidFill>
            </a:endParaRPr>
          </a:p>
          <a:p>
            <a:pPr marL="400050" lvl="1" indent="0" eaLnBrk="1" hangingPunct="1">
              <a:lnSpc>
                <a:spcPct val="120000"/>
              </a:lnSpc>
              <a:buNone/>
            </a:pPr>
            <a:r>
              <a:rPr lang="en-US" altLang="zh-CN" sz="2400" b="1" dirty="0">
                <a:solidFill>
                  <a:srgbClr val="800000"/>
                </a:solidFill>
              </a:rPr>
              <a:t>(3) </a:t>
            </a:r>
            <a:r>
              <a:rPr lang="zh-CN" altLang="en-US" sz="2400" b="1" dirty="0">
                <a:solidFill>
                  <a:srgbClr val="800000"/>
                </a:solidFill>
              </a:rPr>
              <a:t>引入选通脉冲</a:t>
            </a:r>
            <a:endParaRPr lang="en-US" altLang="zh-CN" sz="2400" b="1" dirty="0">
              <a:solidFill>
                <a:srgbClr val="800000"/>
              </a:solidFill>
            </a:endParaRPr>
          </a:p>
          <a:p>
            <a:pPr marL="400050" lvl="1" indent="0" eaLnBrk="1" hangingPunct="1">
              <a:lnSpc>
                <a:spcPct val="120000"/>
              </a:lnSpc>
              <a:buNone/>
            </a:pPr>
            <a:endParaRPr lang="zh-CN" altLang="en-US" sz="2400" b="1" dirty="0">
              <a:solidFill>
                <a:srgbClr val="800000"/>
              </a:solidFill>
            </a:endParaRPr>
          </a:p>
          <a:p>
            <a:pPr marL="400050" lvl="1" indent="0" eaLnBrk="1" hangingPunct="1">
              <a:lnSpc>
                <a:spcPct val="120000"/>
              </a:lnSpc>
              <a:buNone/>
            </a:pPr>
            <a:r>
              <a:rPr lang="en-US" altLang="zh-CN" sz="2400" b="1" dirty="0">
                <a:solidFill>
                  <a:srgbClr val="800000"/>
                </a:solidFill>
              </a:rPr>
              <a:t>(4) </a:t>
            </a:r>
            <a:r>
              <a:rPr lang="zh-CN" altLang="en-US" sz="2400" b="1" dirty="0">
                <a:solidFill>
                  <a:srgbClr val="800000"/>
                </a:solidFill>
              </a:rPr>
              <a:t>接入滤波电容</a:t>
            </a:r>
          </a:p>
          <a:p>
            <a:pPr marL="0" indent="0" eaLnBrk="1" hangingPunct="1">
              <a:lnSpc>
                <a:spcPct val="120000"/>
              </a:lnSpc>
              <a:spcBef>
                <a:spcPts val="600"/>
              </a:spcBef>
              <a:buNone/>
            </a:pPr>
            <a:endParaRPr lang="zh-CN" altLang="en-US" sz="2400" dirty="0"/>
          </a:p>
        </p:txBody>
      </p:sp>
    </p:spTree>
    <p:extLst>
      <p:ext uri="{BB962C8B-B14F-4D97-AF65-F5344CB8AC3E}">
        <p14:creationId xmlns:p14="http://schemas.microsoft.com/office/powerpoint/2010/main" val="194948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up)">
                                      <p:cBhvr>
                                        <p:cTn id="12" dur="2000"/>
                                        <p:tgtEl>
                                          <p:spTgt spid="185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5347">
                                            <p:txEl>
                                              <p:pRg st="2" end="2"/>
                                            </p:txEl>
                                          </p:spTgt>
                                        </p:tgtEl>
                                        <p:attrNameLst>
                                          <p:attrName>style.visibility</p:attrName>
                                        </p:attrNameLst>
                                      </p:cBhvr>
                                      <p:to>
                                        <p:strVal val="visible"/>
                                      </p:to>
                                    </p:set>
                                    <p:animEffect transition="in" filter="wipe(up)">
                                      <p:cBhvr>
                                        <p:cTn id="17" dur="2000"/>
                                        <p:tgtEl>
                                          <p:spTgt spid="185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5347">
                                            <p:txEl>
                                              <p:pRg st="4" end="4"/>
                                            </p:txEl>
                                          </p:spTgt>
                                        </p:tgtEl>
                                        <p:attrNameLst>
                                          <p:attrName>style.visibility</p:attrName>
                                        </p:attrNameLst>
                                      </p:cBhvr>
                                      <p:to>
                                        <p:strVal val="visible"/>
                                      </p:to>
                                    </p:set>
                                    <p:animEffect transition="in" filter="wipe(up)">
                                      <p:cBhvr>
                                        <p:cTn id="22" dur="2000"/>
                                        <p:tgtEl>
                                          <p:spTgt spid="1853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4236382" y="72363"/>
            <a:ext cx="4907618" cy="7565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5362" name="Rectangle 2"/>
          <p:cNvSpPr>
            <a:spLocks noGrp="1" noChangeArrowheads="1"/>
          </p:cNvSpPr>
          <p:nvPr>
            <p:ph type="title"/>
          </p:nvPr>
        </p:nvSpPr>
        <p:spPr>
          <a:xfrm>
            <a:off x="84566" y="124162"/>
            <a:ext cx="8731774" cy="1112125"/>
          </a:xfrm>
          <a:solidFill>
            <a:schemeClr val="bg1"/>
          </a:solidFill>
        </p:spPr>
        <p:txBody>
          <a:bodyPr/>
          <a:lstStyle/>
          <a:p>
            <a:pPr algn="l" eaLnBrk="1" hangingPunct="1"/>
            <a:r>
              <a:rPr lang="zh-CN" altLang="en-US" sz="2800" b="1" dirty="0">
                <a:solidFill>
                  <a:srgbClr val="800000"/>
                </a:solidFill>
                <a:latin typeface="+mn-ea"/>
                <a:ea typeface="+mn-ea"/>
              </a:rPr>
              <a:t>例</a:t>
            </a:r>
            <a:r>
              <a:rPr lang="en-US" altLang="zh-CN" sz="2800" b="1" dirty="0">
                <a:solidFill>
                  <a:srgbClr val="800000"/>
                </a:solidFill>
                <a:latin typeface="+mn-ea"/>
                <a:ea typeface="+mn-ea"/>
              </a:rPr>
              <a:t>3-4 </a:t>
            </a:r>
            <a:r>
              <a:rPr kumimoji="1" lang="zh-CN" altLang="en-US" sz="2800" b="1" dirty="0">
                <a:solidFill>
                  <a:schemeClr val="tx1"/>
                </a:solidFill>
                <a:latin typeface="+mn-ea"/>
                <a:ea typeface="+mn-ea"/>
              </a:rPr>
              <a:t>试用与非门设计一个三变量表决器。</a:t>
            </a:r>
            <a:r>
              <a:rPr kumimoji="1" lang="en-US" altLang="zh-CN" sz="2800" b="1" dirty="0">
                <a:solidFill>
                  <a:schemeClr val="tx1"/>
                </a:solidFill>
                <a:latin typeface="+mn-ea"/>
                <a:ea typeface="+mn-ea"/>
              </a:rPr>
              <a:t>A</a:t>
            </a:r>
            <a:r>
              <a:rPr kumimoji="1" lang="zh-CN" altLang="en-US" sz="2800" b="1" dirty="0">
                <a:solidFill>
                  <a:schemeClr val="tx1"/>
                </a:solidFill>
                <a:latin typeface="+mn-ea"/>
                <a:ea typeface="+mn-ea"/>
              </a:rPr>
              <a:t>、</a:t>
            </a:r>
            <a:r>
              <a:rPr kumimoji="1" lang="en-US" altLang="zh-CN" sz="2800" b="1" dirty="0">
                <a:solidFill>
                  <a:schemeClr val="tx1"/>
                </a:solidFill>
                <a:latin typeface="+mn-ea"/>
                <a:ea typeface="+mn-ea"/>
              </a:rPr>
              <a:t>B</a:t>
            </a:r>
            <a:r>
              <a:rPr kumimoji="1" lang="zh-CN" altLang="en-US" sz="2800" b="1" dirty="0">
                <a:solidFill>
                  <a:schemeClr val="tx1"/>
                </a:solidFill>
                <a:latin typeface="+mn-ea"/>
                <a:ea typeface="+mn-ea"/>
              </a:rPr>
              <a:t>、</a:t>
            </a:r>
            <a:r>
              <a:rPr kumimoji="1" lang="en-US" altLang="zh-CN" sz="2800" b="1" dirty="0">
                <a:solidFill>
                  <a:schemeClr val="tx1"/>
                </a:solidFill>
                <a:latin typeface="+mn-ea"/>
                <a:ea typeface="+mn-ea"/>
              </a:rPr>
              <a:t>C</a:t>
            </a:r>
            <a:r>
              <a:rPr kumimoji="1" lang="zh-CN" altLang="en-US" sz="2800" b="1" dirty="0">
                <a:solidFill>
                  <a:schemeClr val="tx1"/>
                </a:solidFill>
                <a:latin typeface="+mn-ea"/>
                <a:ea typeface="+mn-ea"/>
              </a:rPr>
              <a:t>三者中多数同意，提案通过，否则提案不被通过</a:t>
            </a:r>
            <a:r>
              <a:rPr lang="zh-CN" altLang="en-US" sz="3200" dirty="0"/>
              <a:t>。</a:t>
            </a:r>
            <a:br>
              <a:rPr lang="zh-CN" altLang="en-US" sz="3200" dirty="0"/>
            </a:br>
            <a:r>
              <a:rPr kumimoji="1" lang="zh-CN" altLang="en-US" sz="3200" b="1" dirty="0">
                <a:solidFill>
                  <a:srgbClr val="0000FF"/>
                </a:solidFill>
                <a:latin typeface="+mn-ea"/>
                <a:ea typeface="+mn-ea"/>
              </a:rPr>
              <a:t/>
            </a:r>
            <a:br>
              <a:rPr kumimoji="1" lang="zh-CN" altLang="en-US" sz="3200" b="1" dirty="0">
                <a:solidFill>
                  <a:srgbClr val="0000FF"/>
                </a:solidFill>
                <a:latin typeface="+mn-ea"/>
                <a:ea typeface="+mn-ea"/>
              </a:rPr>
            </a:br>
            <a:endParaRPr lang="en-US" altLang="zh-CN" sz="3200" b="1" dirty="0">
              <a:solidFill>
                <a:srgbClr val="0000FF"/>
              </a:solidFill>
              <a:latin typeface="+mn-ea"/>
              <a:ea typeface="+mn-ea"/>
            </a:endParaRPr>
          </a:p>
        </p:txBody>
      </p:sp>
      <p:sp>
        <p:nvSpPr>
          <p:cNvPr id="3" name="矩形 2"/>
          <p:cNvSpPr/>
          <p:nvPr/>
        </p:nvSpPr>
        <p:spPr>
          <a:xfrm>
            <a:off x="93881" y="1179064"/>
            <a:ext cx="4832873" cy="1692771"/>
          </a:xfrm>
          <a:prstGeom prst="rect">
            <a:avLst/>
          </a:prstGeom>
        </p:spPr>
        <p:txBody>
          <a:bodyPr wrap="square">
            <a:spAutoFit/>
          </a:bodyPr>
          <a:lstStyle/>
          <a:p>
            <a:pPr lvl="0" algn="just" eaLnBrk="1" hangingPunct="1">
              <a:spcBef>
                <a:spcPct val="20000"/>
              </a:spcBef>
            </a:pPr>
            <a:r>
              <a:rPr kumimoji="1" lang="zh-CN" altLang="en-US" sz="2600" dirty="0">
                <a:solidFill>
                  <a:srgbClr val="0000FF"/>
                </a:solidFill>
                <a:latin typeface="+mn-ea"/>
                <a:ea typeface="+mn-ea"/>
              </a:rPr>
              <a:t>解</a:t>
            </a:r>
            <a:r>
              <a:rPr kumimoji="1" lang="en-US" altLang="zh-CN" sz="2600" dirty="0">
                <a:latin typeface="+mn-ea"/>
                <a:ea typeface="+mn-ea"/>
              </a:rPr>
              <a:t>: </a:t>
            </a:r>
            <a:r>
              <a:rPr lang="zh-CN" altLang="en-US" sz="2600" kern="0" dirty="0">
                <a:solidFill>
                  <a:srgbClr val="800000"/>
                </a:solidFill>
                <a:latin typeface="+mn-ea"/>
                <a:ea typeface="+mn-ea"/>
              </a:rPr>
              <a:t>方案一</a:t>
            </a:r>
            <a:r>
              <a:rPr lang="zh-CN" altLang="en-US" sz="2600" b="0" kern="0" dirty="0">
                <a:solidFill>
                  <a:srgbClr val="000000"/>
                </a:solidFill>
                <a:latin typeface="+mn-ea"/>
                <a:ea typeface="+mn-ea"/>
              </a:rPr>
              <a:t>：同意用</a:t>
            </a:r>
            <a:r>
              <a:rPr lang="en-US" altLang="zh-CN" sz="2600" kern="0" dirty="0">
                <a:solidFill>
                  <a:srgbClr val="0000FF"/>
                </a:solidFill>
                <a:latin typeface="+mn-ea"/>
                <a:ea typeface="+mn-ea"/>
              </a:rPr>
              <a:t>1</a:t>
            </a:r>
            <a:r>
              <a:rPr lang="zh-CN" altLang="en-US" sz="2600" b="0" kern="0" dirty="0">
                <a:solidFill>
                  <a:srgbClr val="000000"/>
                </a:solidFill>
                <a:latin typeface="+mn-ea"/>
                <a:ea typeface="+mn-ea"/>
              </a:rPr>
              <a:t>表示，不同意用</a:t>
            </a:r>
            <a:r>
              <a:rPr lang="en-US" altLang="zh-CN" sz="2600" kern="0" dirty="0">
                <a:solidFill>
                  <a:srgbClr val="0000FF"/>
                </a:solidFill>
                <a:latin typeface="+mn-ea"/>
                <a:ea typeface="+mn-ea"/>
              </a:rPr>
              <a:t>0</a:t>
            </a:r>
            <a:r>
              <a:rPr lang="zh-CN" altLang="en-US" sz="2600" b="0" kern="0" dirty="0">
                <a:solidFill>
                  <a:srgbClr val="000000"/>
                </a:solidFill>
                <a:latin typeface="+mn-ea"/>
                <a:ea typeface="+mn-ea"/>
              </a:rPr>
              <a:t>表示；通过用</a:t>
            </a:r>
            <a:r>
              <a:rPr lang="en-US" altLang="zh-CN" sz="2600" kern="0" dirty="0">
                <a:solidFill>
                  <a:srgbClr val="000000"/>
                </a:solidFill>
                <a:latin typeface="+mn-ea"/>
                <a:ea typeface="+mn-ea"/>
              </a:rPr>
              <a:t>1</a:t>
            </a:r>
            <a:r>
              <a:rPr lang="zh-CN" altLang="en-US" sz="2600" b="0" kern="0" dirty="0">
                <a:solidFill>
                  <a:srgbClr val="000000"/>
                </a:solidFill>
                <a:latin typeface="+mn-ea"/>
                <a:ea typeface="+mn-ea"/>
              </a:rPr>
              <a:t>表示，不通过用</a:t>
            </a:r>
            <a:r>
              <a:rPr lang="en-US" altLang="zh-CN" sz="2600" kern="0" dirty="0">
                <a:solidFill>
                  <a:srgbClr val="000000"/>
                </a:solidFill>
                <a:latin typeface="+mn-ea"/>
                <a:ea typeface="+mn-ea"/>
              </a:rPr>
              <a:t>0</a:t>
            </a:r>
            <a:r>
              <a:rPr lang="zh-CN" altLang="en-US" sz="2600" b="0" kern="0" dirty="0">
                <a:solidFill>
                  <a:srgbClr val="000000"/>
                </a:solidFill>
                <a:latin typeface="+mn-ea"/>
                <a:ea typeface="+mn-ea"/>
              </a:rPr>
              <a:t>表示。列出真值表有</a:t>
            </a:r>
          </a:p>
          <a:p>
            <a:r>
              <a:rPr kumimoji="1" lang="en-US" altLang="zh-CN" sz="2600" dirty="0">
                <a:latin typeface="+mn-ea"/>
                <a:ea typeface="+mn-ea"/>
              </a:rPr>
              <a:t> </a:t>
            </a:r>
            <a:endParaRPr lang="zh-CN" altLang="en-US" sz="2600" dirty="0">
              <a:latin typeface="+mn-ea"/>
              <a:ea typeface="+mn-ea"/>
            </a:endParaRPr>
          </a:p>
        </p:txBody>
      </p:sp>
      <p:grpSp>
        <p:nvGrpSpPr>
          <p:cNvPr id="24" name="Group 29"/>
          <p:cNvGrpSpPr>
            <a:grpSpLocks/>
          </p:cNvGrpSpPr>
          <p:nvPr/>
        </p:nvGrpSpPr>
        <p:grpSpPr bwMode="auto">
          <a:xfrm>
            <a:off x="865762" y="2604532"/>
            <a:ext cx="2822575" cy="4156075"/>
            <a:chOff x="546" y="631"/>
            <a:chExt cx="1778" cy="2618"/>
          </a:xfrm>
        </p:grpSpPr>
        <p:sp>
          <p:nvSpPr>
            <p:cNvPr id="25" name="Rectangle 30"/>
            <p:cNvSpPr>
              <a:spLocks noChangeArrowheads="1"/>
            </p:cNvSpPr>
            <p:nvPr/>
          </p:nvSpPr>
          <p:spPr bwMode="auto">
            <a:xfrm>
              <a:off x="624" y="96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A  B  C</a:t>
              </a:r>
            </a:p>
          </p:txBody>
        </p:sp>
        <p:sp>
          <p:nvSpPr>
            <p:cNvPr id="26" name="Rectangle 31"/>
            <p:cNvSpPr>
              <a:spLocks noChangeArrowheads="1"/>
            </p:cNvSpPr>
            <p:nvPr/>
          </p:nvSpPr>
          <p:spPr bwMode="auto">
            <a:xfrm>
              <a:off x="546" y="631"/>
              <a:ext cx="17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solidFill>
                    <a:srgbClr val="800000"/>
                  </a:solidFill>
                  <a:latin typeface="+mn-ea"/>
                  <a:ea typeface="+mn-ea"/>
                </a:rPr>
                <a:t>真值表</a:t>
              </a:r>
            </a:p>
          </p:txBody>
        </p:sp>
        <p:grpSp>
          <p:nvGrpSpPr>
            <p:cNvPr id="27" name="Group 32"/>
            <p:cNvGrpSpPr>
              <a:grpSpLocks/>
            </p:cNvGrpSpPr>
            <p:nvPr/>
          </p:nvGrpSpPr>
          <p:grpSpPr bwMode="auto">
            <a:xfrm>
              <a:off x="623" y="927"/>
              <a:ext cx="1488" cy="2322"/>
              <a:chOff x="528" y="720"/>
              <a:chExt cx="1488" cy="3072"/>
            </a:xfrm>
          </p:grpSpPr>
          <p:grpSp>
            <p:nvGrpSpPr>
              <p:cNvPr id="28" name="Group 33"/>
              <p:cNvGrpSpPr>
                <a:grpSpLocks/>
              </p:cNvGrpSpPr>
              <p:nvPr/>
            </p:nvGrpSpPr>
            <p:grpSpPr bwMode="auto">
              <a:xfrm>
                <a:off x="528" y="727"/>
                <a:ext cx="1483" cy="3065"/>
                <a:chOff x="528" y="727"/>
                <a:chExt cx="1483" cy="3065"/>
              </a:xfrm>
            </p:grpSpPr>
            <p:grpSp>
              <p:nvGrpSpPr>
                <p:cNvPr id="30" name="Group 34"/>
                <p:cNvGrpSpPr>
                  <a:grpSpLocks/>
                </p:cNvGrpSpPr>
                <p:nvPr/>
              </p:nvGrpSpPr>
              <p:grpSpPr bwMode="auto">
                <a:xfrm>
                  <a:off x="528" y="727"/>
                  <a:ext cx="1002" cy="436"/>
                  <a:chOff x="528" y="727"/>
                  <a:chExt cx="1002" cy="436"/>
                </a:xfrm>
              </p:grpSpPr>
              <p:sp>
                <p:nvSpPr>
                  <p:cNvPr id="40" name="Rectangle 35"/>
                  <p:cNvSpPr>
                    <a:spLocks noChangeArrowheads="1"/>
                  </p:cNvSpPr>
                  <p:nvPr/>
                </p:nvSpPr>
                <p:spPr bwMode="auto">
                  <a:xfrm>
                    <a:off x="606" y="727"/>
                    <a:ext cx="846"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sp>
                <p:nvSpPr>
                  <p:cNvPr id="41" name="Rectangle 36"/>
                  <p:cNvSpPr>
                    <a:spLocks noChangeArrowheads="1"/>
                  </p:cNvSpPr>
                  <p:nvPr/>
                </p:nvSpPr>
                <p:spPr bwMode="auto">
                  <a:xfrm>
                    <a:off x="528" y="727"/>
                    <a:ext cx="1002" cy="42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grpSp>
            <p:grpSp>
              <p:nvGrpSpPr>
                <p:cNvPr id="31" name="Group 37"/>
                <p:cNvGrpSpPr>
                  <a:grpSpLocks/>
                </p:cNvGrpSpPr>
                <p:nvPr/>
              </p:nvGrpSpPr>
              <p:grpSpPr bwMode="auto">
                <a:xfrm>
                  <a:off x="1530" y="727"/>
                  <a:ext cx="481" cy="521"/>
                  <a:chOff x="1530" y="727"/>
                  <a:chExt cx="481" cy="521"/>
                </a:xfrm>
              </p:grpSpPr>
              <p:sp>
                <p:nvSpPr>
                  <p:cNvPr id="38" name="Rectangle 38"/>
                  <p:cNvSpPr>
                    <a:spLocks noChangeArrowheads="1"/>
                  </p:cNvSpPr>
                  <p:nvPr/>
                </p:nvSpPr>
                <p:spPr bwMode="auto">
                  <a:xfrm>
                    <a:off x="1600" y="775"/>
                    <a:ext cx="341"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F</a:t>
                    </a:r>
                  </a:p>
                </p:txBody>
              </p:sp>
              <p:sp>
                <p:nvSpPr>
                  <p:cNvPr id="39" name="Rectangle 39"/>
                  <p:cNvSpPr>
                    <a:spLocks noChangeArrowheads="1"/>
                  </p:cNvSpPr>
                  <p:nvPr/>
                </p:nvSpPr>
                <p:spPr bwMode="auto">
                  <a:xfrm>
                    <a:off x="1530" y="727"/>
                    <a:ext cx="481" cy="425"/>
                  </a:xfrm>
                  <a:prstGeom prst="rect">
                    <a:avLst/>
                  </a:prstGeom>
                  <a:noFill/>
                  <a:ln w="1905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grpSp>
            <p:grpSp>
              <p:nvGrpSpPr>
                <p:cNvPr id="32" name="Group 40"/>
                <p:cNvGrpSpPr>
                  <a:grpSpLocks/>
                </p:cNvGrpSpPr>
                <p:nvPr/>
              </p:nvGrpSpPr>
              <p:grpSpPr bwMode="auto">
                <a:xfrm>
                  <a:off x="528" y="1152"/>
                  <a:ext cx="1008" cy="2640"/>
                  <a:chOff x="528" y="1152"/>
                  <a:chExt cx="1008" cy="2640"/>
                </a:xfrm>
              </p:grpSpPr>
              <p:sp>
                <p:nvSpPr>
                  <p:cNvPr id="36" name="Rectangle 41"/>
                  <p:cNvSpPr>
                    <a:spLocks noChangeArrowheads="1"/>
                  </p:cNvSpPr>
                  <p:nvPr/>
                </p:nvSpPr>
                <p:spPr bwMode="auto">
                  <a:xfrm>
                    <a:off x="528" y="1152"/>
                    <a:ext cx="1008" cy="2640"/>
                  </a:xfrm>
                  <a:prstGeom prst="rect">
                    <a:avLst/>
                  </a:prstGeom>
                  <a:noFill/>
                  <a:ln w="1905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0  0  0</a:t>
                    </a:r>
                  </a:p>
                  <a:p>
                    <a:pPr algn="ctr">
                      <a:lnSpc>
                        <a:spcPct val="100000"/>
                      </a:lnSpc>
                      <a:spcBef>
                        <a:spcPct val="0"/>
                      </a:spcBef>
                      <a:buFontTx/>
                      <a:buNone/>
                    </a:pPr>
                    <a:r>
                      <a:rPr kumimoji="1" lang="en-US" altLang="zh-CN" sz="2400" i="0"/>
                      <a:t>0  0  1</a:t>
                    </a:r>
                  </a:p>
                  <a:p>
                    <a:pPr algn="ctr">
                      <a:lnSpc>
                        <a:spcPct val="100000"/>
                      </a:lnSpc>
                      <a:spcBef>
                        <a:spcPct val="0"/>
                      </a:spcBef>
                      <a:buFontTx/>
                      <a:buNone/>
                    </a:pPr>
                    <a:r>
                      <a:rPr kumimoji="1" lang="en-US" altLang="zh-CN" sz="2400" i="0"/>
                      <a:t>0  1  0</a:t>
                    </a:r>
                  </a:p>
                  <a:p>
                    <a:pPr algn="ctr">
                      <a:lnSpc>
                        <a:spcPct val="100000"/>
                      </a:lnSpc>
                      <a:spcBef>
                        <a:spcPct val="0"/>
                      </a:spcBef>
                      <a:buFontTx/>
                      <a:buNone/>
                    </a:pPr>
                    <a:r>
                      <a:rPr kumimoji="1" lang="en-US" altLang="zh-CN" sz="2400" i="0"/>
                      <a:t>0  1  1</a:t>
                    </a:r>
                  </a:p>
                  <a:p>
                    <a:pPr algn="ctr">
                      <a:lnSpc>
                        <a:spcPct val="100000"/>
                      </a:lnSpc>
                      <a:spcBef>
                        <a:spcPct val="0"/>
                      </a:spcBef>
                      <a:buFontTx/>
                      <a:buNone/>
                    </a:pPr>
                    <a:r>
                      <a:rPr kumimoji="1" lang="en-US" altLang="zh-CN" sz="2400" i="0"/>
                      <a:t>1  0  0</a:t>
                    </a:r>
                  </a:p>
                  <a:p>
                    <a:pPr algn="ctr">
                      <a:lnSpc>
                        <a:spcPct val="100000"/>
                      </a:lnSpc>
                      <a:spcBef>
                        <a:spcPct val="0"/>
                      </a:spcBef>
                      <a:buFontTx/>
                      <a:buNone/>
                    </a:pPr>
                    <a:r>
                      <a:rPr kumimoji="1" lang="en-US" altLang="zh-CN" sz="2400" i="0"/>
                      <a:t>1  0  1</a:t>
                    </a:r>
                  </a:p>
                  <a:p>
                    <a:pPr algn="ctr">
                      <a:lnSpc>
                        <a:spcPct val="100000"/>
                      </a:lnSpc>
                      <a:spcBef>
                        <a:spcPct val="0"/>
                      </a:spcBef>
                      <a:buFontTx/>
                      <a:buNone/>
                    </a:pPr>
                    <a:r>
                      <a:rPr kumimoji="1" lang="en-US" altLang="zh-CN" sz="2400" i="0"/>
                      <a:t>1  1  0</a:t>
                    </a:r>
                  </a:p>
                  <a:p>
                    <a:pPr algn="ctr">
                      <a:lnSpc>
                        <a:spcPct val="100000"/>
                      </a:lnSpc>
                      <a:spcBef>
                        <a:spcPct val="0"/>
                      </a:spcBef>
                      <a:buFontTx/>
                      <a:buNone/>
                    </a:pPr>
                    <a:r>
                      <a:rPr kumimoji="1" lang="en-US" altLang="zh-CN" sz="2400" i="0"/>
                      <a:t>1  1  1</a:t>
                    </a:r>
                  </a:p>
                </p:txBody>
              </p:sp>
              <p:sp>
                <p:nvSpPr>
                  <p:cNvPr id="37" name="Rectangle 42"/>
                  <p:cNvSpPr>
                    <a:spLocks noChangeArrowheads="1"/>
                  </p:cNvSpPr>
                  <p:nvPr/>
                </p:nvSpPr>
                <p:spPr bwMode="auto">
                  <a:xfrm>
                    <a:off x="528" y="1152"/>
                    <a:ext cx="1002" cy="2640"/>
                  </a:xfrm>
                  <a:prstGeom prst="rect">
                    <a:avLst/>
                  </a:prstGeom>
                  <a:noFill/>
                  <a:ln w="1905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zh-CN" sz="2400" i="0"/>
                  </a:p>
                </p:txBody>
              </p:sp>
            </p:grpSp>
            <p:sp>
              <p:nvSpPr>
                <p:cNvPr id="34" name="Rectangle 44"/>
                <p:cNvSpPr>
                  <a:spLocks noChangeArrowheads="1"/>
                </p:cNvSpPr>
                <p:nvPr/>
              </p:nvSpPr>
              <p:spPr bwMode="auto">
                <a:xfrm>
                  <a:off x="1606" y="1152"/>
                  <a:ext cx="341" cy="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a:t>
                  </a:r>
                </a:p>
                <a:p>
                  <a:pPr algn="ctr">
                    <a:lnSpc>
                      <a:spcPct val="100000"/>
                    </a:lnSpc>
                    <a:spcBef>
                      <a:spcPct val="0"/>
                    </a:spcBef>
                    <a:buFontTx/>
                    <a:buNone/>
                  </a:pPr>
                  <a:r>
                    <a:rPr kumimoji="1" lang="en-US" altLang="zh-CN" sz="2400" i="0"/>
                    <a:t>0</a:t>
                  </a:r>
                </a:p>
                <a:p>
                  <a:pPr algn="ctr">
                    <a:lnSpc>
                      <a:spcPct val="100000"/>
                    </a:lnSpc>
                    <a:spcBef>
                      <a:spcPct val="0"/>
                    </a:spcBef>
                    <a:buFontTx/>
                    <a:buNone/>
                  </a:pPr>
                  <a:r>
                    <a:rPr kumimoji="1" lang="en-US" altLang="zh-CN" sz="2400" i="0"/>
                    <a:t>0</a:t>
                  </a:r>
                </a:p>
                <a:p>
                  <a:pPr algn="ctr">
                    <a:lnSpc>
                      <a:spcPct val="100000"/>
                    </a:lnSpc>
                    <a:spcBef>
                      <a:spcPct val="0"/>
                    </a:spcBef>
                    <a:buFontTx/>
                    <a:buNone/>
                  </a:pPr>
                  <a:r>
                    <a:rPr kumimoji="1" lang="en-US" altLang="zh-CN" sz="2400" i="0"/>
                    <a:t>1</a:t>
                  </a:r>
                </a:p>
                <a:p>
                  <a:pPr algn="ctr">
                    <a:lnSpc>
                      <a:spcPct val="100000"/>
                    </a:lnSpc>
                    <a:spcBef>
                      <a:spcPct val="0"/>
                    </a:spcBef>
                    <a:buFontTx/>
                    <a:buNone/>
                  </a:pPr>
                  <a:r>
                    <a:rPr kumimoji="1" lang="en-US" altLang="zh-CN" sz="2400" i="0"/>
                    <a:t>0</a:t>
                  </a:r>
                </a:p>
                <a:p>
                  <a:pPr algn="ctr">
                    <a:lnSpc>
                      <a:spcPct val="100000"/>
                    </a:lnSpc>
                    <a:spcBef>
                      <a:spcPct val="0"/>
                    </a:spcBef>
                    <a:buFontTx/>
                    <a:buNone/>
                  </a:pPr>
                  <a:r>
                    <a:rPr kumimoji="1" lang="en-US" altLang="zh-CN" sz="2400" i="0"/>
                    <a:t>1</a:t>
                  </a:r>
                </a:p>
                <a:p>
                  <a:pPr algn="ctr">
                    <a:lnSpc>
                      <a:spcPct val="100000"/>
                    </a:lnSpc>
                    <a:spcBef>
                      <a:spcPct val="0"/>
                    </a:spcBef>
                    <a:buFontTx/>
                    <a:buNone/>
                  </a:pPr>
                  <a:r>
                    <a:rPr kumimoji="1" lang="en-US" altLang="zh-CN" sz="2400" i="0"/>
                    <a:t>1</a:t>
                  </a:r>
                </a:p>
                <a:p>
                  <a:pPr algn="ctr">
                    <a:lnSpc>
                      <a:spcPct val="100000"/>
                    </a:lnSpc>
                    <a:spcBef>
                      <a:spcPct val="0"/>
                    </a:spcBef>
                    <a:buFontTx/>
                    <a:buNone/>
                  </a:pPr>
                  <a:r>
                    <a:rPr kumimoji="1" lang="en-US" altLang="zh-CN" sz="2400" i="0"/>
                    <a:t>1</a:t>
                  </a:r>
                </a:p>
                <a:p>
                  <a:pPr algn="ctr">
                    <a:lnSpc>
                      <a:spcPct val="100000"/>
                    </a:lnSpc>
                    <a:spcBef>
                      <a:spcPct val="0"/>
                    </a:spcBef>
                    <a:buFontTx/>
                    <a:buNone/>
                  </a:pPr>
                  <a:endParaRPr kumimoji="1" lang="en-US" altLang="zh-CN" sz="2400" i="0"/>
                </a:p>
              </p:txBody>
            </p:sp>
          </p:grpSp>
          <p:sp>
            <p:nvSpPr>
              <p:cNvPr id="29" name="Rectangle 46"/>
              <p:cNvSpPr>
                <a:spLocks noChangeArrowheads="1"/>
              </p:cNvSpPr>
              <p:nvPr/>
            </p:nvSpPr>
            <p:spPr bwMode="auto">
              <a:xfrm>
                <a:off x="528" y="720"/>
                <a:ext cx="1488" cy="3072"/>
              </a:xfrm>
              <a:prstGeom prst="rect">
                <a:avLst/>
              </a:prstGeom>
              <a:noFill/>
              <a:ln w="1905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grpSp>
      </p:grpSp>
      <p:grpSp>
        <p:nvGrpSpPr>
          <p:cNvPr id="42" name="Group 2"/>
          <p:cNvGrpSpPr>
            <a:grpSpLocks/>
          </p:cNvGrpSpPr>
          <p:nvPr/>
        </p:nvGrpSpPr>
        <p:grpSpPr bwMode="auto">
          <a:xfrm>
            <a:off x="5111758" y="1181359"/>
            <a:ext cx="4032916" cy="2259256"/>
            <a:chOff x="2555" y="543"/>
            <a:chExt cx="2705" cy="1587"/>
          </a:xfrm>
        </p:grpSpPr>
        <p:sp>
          <p:nvSpPr>
            <p:cNvPr id="43" name="Text Box 3"/>
            <p:cNvSpPr txBox="1">
              <a:spLocks noChangeArrowheads="1"/>
            </p:cNvSpPr>
            <p:nvPr/>
          </p:nvSpPr>
          <p:spPr bwMode="auto">
            <a:xfrm>
              <a:off x="2823" y="818"/>
              <a:ext cx="556"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cs typeface="Times New Roman" panose="02020603050405020304" pitchFamily="18" charset="0"/>
                </a:rPr>
                <a:t>BC</a:t>
              </a:r>
              <a:endParaRPr kumimoji="1" lang="en-US" altLang="zh-CN" sz="2400" i="0"/>
            </a:p>
          </p:txBody>
        </p:sp>
        <p:sp>
          <p:nvSpPr>
            <p:cNvPr id="44" name="Rectangle 4"/>
            <p:cNvSpPr>
              <a:spLocks noChangeArrowheads="1"/>
            </p:cNvSpPr>
            <p:nvPr/>
          </p:nvSpPr>
          <p:spPr bwMode="auto">
            <a:xfrm>
              <a:off x="2957" y="1401"/>
              <a:ext cx="1843" cy="714"/>
            </a:xfrm>
            <a:prstGeom prst="rect">
              <a:avLst/>
            </a:prstGeom>
            <a:noFill/>
            <a:ln w="3810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sp>
          <p:nvSpPr>
            <p:cNvPr id="45" name="Line 5"/>
            <p:cNvSpPr>
              <a:spLocks noChangeShapeType="1"/>
            </p:cNvSpPr>
            <p:nvPr/>
          </p:nvSpPr>
          <p:spPr bwMode="auto">
            <a:xfrm>
              <a:off x="2957" y="1751"/>
              <a:ext cx="1843" cy="1"/>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6"/>
            <p:cNvSpPr>
              <a:spLocks noChangeShapeType="1"/>
            </p:cNvSpPr>
            <p:nvPr/>
          </p:nvSpPr>
          <p:spPr bwMode="auto">
            <a:xfrm>
              <a:off x="3878" y="1401"/>
              <a:ext cx="0" cy="714"/>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7"/>
            <p:cNvSpPr>
              <a:spLocks noChangeShapeType="1"/>
            </p:cNvSpPr>
            <p:nvPr/>
          </p:nvSpPr>
          <p:spPr bwMode="auto">
            <a:xfrm>
              <a:off x="3418" y="1401"/>
              <a:ext cx="6" cy="714"/>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8"/>
            <p:cNvSpPr>
              <a:spLocks noChangeShapeType="1"/>
            </p:cNvSpPr>
            <p:nvPr/>
          </p:nvSpPr>
          <p:spPr bwMode="auto">
            <a:xfrm flipH="1">
              <a:off x="4332" y="1401"/>
              <a:ext cx="7" cy="714"/>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9"/>
            <p:cNvSpPr>
              <a:spLocks noChangeShapeType="1"/>
            </p:cNvSpPr>
            <p:nvPr/>
          </p:nvSpPr>
          <p:spPr bwMode="auto">
            <a:xfrm flipH="1" flipV="1">
              <a:off x="2744" y="981"/>
              <a:ext cx="213" cy="408"/>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Text Box 10"/>
            <p:cNvSpPr txBox="1">
              <a:spLocks noChangeArrowheads="1"/>
            </p:cNvSpPr>
            <p:nvPr/>
          </p:nvSpPr>
          <p:spPr bwMode="auto">
            <a:xfrm>
              <a:off x="2555" y="1116"/>
              <a:ext cx="46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A</a:t>
              </a:r>
            </a:p>
          </p:txBody>
        </p:sp>
        <p:sp>
          <p:nvSpPr>
            <p:cNvPr id="51" name="Text Box 11"/>
            <p:cNvSpPr txBox="1">
              <a:spLocks noChangeArrowheads="1"/>
            </p:cNvSpPr>
            <p:nvPr/>
          </p:nvSpPr>
          <p:spPr bwMode="auto">
            <a:xfrm>
              <a:off x="3011" y="1073"/>
              <a:ext cx="461"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00</a:t>
              </a:r>
            </a:p>
            <a:p>
              <a:pPr>
                <a:lnSpc>
                  <a:spcPct val="100000"/>
                </a:lnSpc>
                <a:spcBef>
                  <a:spcPct val="0"/>
                </a:spcBef>
                <a:buFontTx/>
                <a:buNone/>
              </a:pPr>
              <a:endParaRPr kumimoji="1" lang="en-US" altLang="zh-CN" sz="2400" i="0"/>
            </a:p>
          </p:txBody>
        </p:sp>
        <p:sp>
          <p:nvSpPr>
            <p:cNvPr id="52" name="Text Box 12"/>
            <p:cNvSpPr txBox="1">
              <a:spLocks noChangeArrowheads="1"/>
            </p:cNvSpPr>
            <p:nvPr/>
          </p:nvSpPr>
          <p:spPr bwMode="auto">
            <a:xfrm>
              <a:off x="3463" y="1067"/>
              <a:ext cx="46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01</a:t>
              </a:r>
            </a:p>
          </p:txBody>
        </p:sp>
        <p:sp>
          <p:nvSpPr>
            <p:cNvPr id="53" name="Text Box 13"/>
            <p:cNvSpPr txBox="1">
              <a:spLocks noChangeArrowheads="1"/>
            </p:cNvSpPr>
            <p:nvPr/>
          </p:nvSpPr>
          <p:spPr bwMode="auto">
            <a:xfrm>
              <a:off x="3917" y="1067"/>
              <a:ext cx="46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11</a:t>
              </a:r>
            </a:p>
          </p:txBody>
        </p:sp>
        <p:sp>
          <p:nvSpPr>
            <p:cNvPr id="54" name="Text Box 14"/>
            <p:cNvSpPr txBox="1">
              <a:spLocks noChangeArrowheads="1"/>
            </p:cNvSpPr>
            <p:nvPr/>
          </p:nvSpPr>
          <p:spPr bwMode="auto">
            <a:xfrm>
              <a:off x="4369" y="1067"/>
              <a:ext cx="37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10</a:t>
              </a:r>
            </a:p>
          </p:txBody>
        </p:sp>
        <p:sp>
          <p:nvSpPr>
            <p:cNvPr id="55" name="Text Box 15"/>
            <p:cNvSpPr txBox="1">
              <a:spLocks noChangeArrowheads="1"/>
            </p:cNvSpPr>
            <p:nvPr/>
          </p:nvSpPr>
          <p:spPr bwMode="auto">
            <a:xfrm>
              <a:off x="2611" y="1797"/>
              <a:ext cx="38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p:txBody>
        </p:sp>
        <p:sp>
          <p:nvSpPr>
            <p:cNvPr id="56" name="Text Box 16"/>
            <p:cNvSpPr txBox="1">
              <a:spLocks noChangeArrowheads="1"/>
            </p:cNvSpPr>
            <p:nvPr/>
          </p:nvSpPr>
          <p:spPr bwMode="auto">
            <a:xfrm>
              <a:off x="2950" y="543"/>
              <a:ext cx="231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zh-CN" altLang="en-US" sz="2400" i="0">
                  <a:solidFill>
                    <a:srgbClr val="800000"/>
                  </a:solidFill>
                  <a:latin typeface="+mn-ea"/>
                  <a:ea typeface="+mn-ea"/>
                </a:rPr>
                <a:t>表决逻辑卡诺图</a:t>
              </a:r>
            </a:p>
          </p:txBody>
        </p:sp>
        <p:sp>
          <p:nvSpPr>
            <p:cNvPr id="57" name="Text Box 17"/>
            <p:cNvSpPr txBox="1">
              <a:spLocks noChangeArrowheads="1"/>
            </p:cNvSpPr>
            <p:nvPr/>
          </p:nvSpPr>
          <p:spPr bwMode="auto">
            <a:xfrm>
              <a:off x="2611" y="1401"/>
              <a:ext cx="403"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p:txBody>
        </p:sp>
        <p:sp>
          <p:nvSpPr>
            <p:cNvPr id="58" name="Text Box 18"/>
            <p:cNvSpPr txBox="1">
              <a:spLocks noChangeArrowheads="1"/>
            </p:cNvSpPr>
            <p:nvPr/>
          </p:nvSpPr>
          <p:spPr bwMode="auto">
            <a:xfrm>
              <a:off x="3074" y="1413"/>
              <a:ext cx="40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p:txBody>
        </p:sp>
        <p:sp>
          <p:nvSpPr>
            <p:cNvPr id="59" name="Text Box 19"/>
            <p:cNvSpPr txBox="1">
              <a:spLocks noChangeArrowheads="1"/>
            </p:cNvSpPr>
            <p:nvPr/>
          </p:nvSpPr>
          <p:spPr bwMode="auto">
            <a:xfrm>
              <a:off x="3450" y="1400"/>
              <a:ext cx="4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a:p>
              <a:pPr>
                <a:lnSpc>
                  <a:spcPct val="100000"/>
                </a:lnSpc>
                <a:spcBef>
                  <a:spcPct val="0"/>
                </a:spcBef>
                <a:buFontTx/>
                <a:buNone/>
              </a:pPr>
              <a:endParaRPr kumimoji="1" lang="en-US" altLang="zh-CN" sz="2400" i="0"/>
            </a:p>
          </p:txBody>
        </p:sp>
        <p:sp>
          <p:nvSpPr>
            <p:cNvPr id="60" name="Text Box 20"/>
            <p:cNvSpPr txBox="1">
              <a:spLocks noChangeArrowheads="1"/>
            </p:cNvSpPr>
            <p:nvPr/>
          </p:nvSpPr>
          <p:spPr bwMode="auto">
            <a:xfrm>
              <a:off x="4431" y="1400"/>
              <a:ext cx="40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p:txBody>
        </p:sp>
        <p:sp>
          <p:nvSpPr>
            <p:cNvPr id="61" name="Text Box 21"/>
            <p:cNvSpPr txBox="1">
              <a:spLocks noChangeArrowheads="1"/>
            </p:cNvSpPr>
            <p:nvPr/>
          </p:nvSpPr>
          <p:spPr bwMode="auto">
            <a:xfrm>
              <a:off x="3083" y="1752"/>
              <a:ext cx="40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a:p>
              <a:pPr>
                <a:lnSpc>
                  <a:spcPct val="100000"/>
                </a:lnSpc>
                <a:spcBef>
                  <a:spcPct val="0"/>
                </a:spcBef>
                <a:buFontTx/>
                <a:buNone/>
              </a:pPr>
              <a:endParaRPr kumimoji="1" lang="en-US" altLang="zh-CN" sz="2400" i="0"/>
            </a:p>
          </p:txBody>
        </p:sp>
        <p:sp>
          <p:nvSpPr>
            <p:cNvPr id="62" name="Text Box 22"/>
            <p:cNvSpPr txBox="1">
              <a:spLocks noChangeArrowheads="1"/>
            </p:cNvSpPr>
            <p:nvPr/>
          </p:nvSpPr>
          <p:spPr bwMode="auto">
            <a:xfrm>
              <a:off x="3486" y="1752"/>
              <a:ext cx="40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a:p>
              <a:pPr>
                <a:lnSpc>
                  <a:spcPct val="100000"/>
                </a:lnSpc>
                <a:spcBef>
                  <a:spcPct val="0"/>
                </a:spcBef>
                <a:buFontTx/>
                <a:buNone/>
              </a:pPr>
              <a:endParaRPr kumimoji="1" lang="en-US" altLang="zh-CN" sz="2400" i="0"/>
            </a:p>
          </p:txBody>
        </p:sp>
        <p:sp>
          <p:nvSpPr>
            <p:cNvPr id="63" name="Text Box 23"/>
            <p:cNvSpPr txBox="1">
              <a:spLocks noChangeArrowheads="1"/>
            </p:cNvSpPr>
            <p:nvPr/>
          </p:nvSpPr>
          <p:spPr bwMode="auto">
            <a:xfrm>
              <a:off x="3958" y="1421"/>
              <a:ext cx="40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a:p>
              <a:pPr>
                <a:lnSpc>
                  <a:spcPct val="100000"/>
                </a:lnSpc>
                <a:spcBef>
                  <a:spcPct val="0"/>
                </a:spcBef>
                <a:buFontTx/>
                <a:buNone/>
              </a:pPr>
              <a:endParaRPr kumimoji="1" lang="en-US" altLang="zh-CN" sz="2400" i="0"/>
            </a:p>
          </p:txBody>
        </p:sp>
        <p:sp>
          <p:nvSpPr>
            <p:cNvPr id="64" name="Text Box 24"/>
            <p:cNvSpPr txBox="1">
              <a:spLocks noChangeArrowheads="1"/>
            </p:cNvSpPr>
            <p:nvPr/>
          </p:nvSpPr>
          <p:spPr bwMode="auto">
            <a:xfrm>
              <a:off x="3966" y="1752"/>
              <a:ext cx="40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a:p>
              <a:pPr>
                <a:lnSpc>
                  <a:spcPct val="100000"/>
                </a:lnSpc>
                <a:spcBef>
                  <a:spcPct val="0"/>
                </a:spcBef>
                <a:buFontTx/>
                <a:buNone/>
              </a:pPr>
              <a:endParaRPr kumimoji="1" lang="en-US" altLang="zh-CN" sz="2400" i="0"/>
            </a:p>
          </p:txBody>
        </p:sp>
        <p:sp>
          <p:nvSpPr>
            <p:cNvPr id="65" name="Text Box 25"/>
            <p:cNvSpPr txBox="1">
              <a:spLocks noChangeArrowheads="1"/>
            </p:cNvSpPr>
            <p:nvPr/>
          </p:nvSpPr>
          <p:spPr bwMode="auto">
            <a:xfrm>
              <a:off x="4419" y="1800"/>
              <a:ext cx="40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a:p>
              <a:pPr>
                <a:lnSpc>
                  <a:spcPct val="100000"/>
                </a:lnSpc>
                <a:spcBef>
                  <a:spcPct val="0"/>
                </a:spcBef>
                <a:buFontTx/>
                <a:buNone/>
              </a:pPr>
              <a:endParaRPr kumimoji="1" lang="en-US" altLang="zh-CN" sz="2400" i="0"/>
            </a:p>
          </p:txBody>
        </p:sp>
      </p:grpSp>
      <p:sp>
        <p:nvSpPr>
          <p:cNvPr id="66" name="Oval 26"/>
          <p:cNvSpPr>
            <a:spLocks noChangeArrowheads="1"/>
          </p:cNvSpPr>
          <p:nvPr/>
        </p:nvSpPr>
        <p:spPr bwMode="auto">
          <a:xfrm>
            <a:off x="7151325" y="2427010"/>
            <a:ext cx="569528" cy="992251"/>
          </a:xfrm>
          <a:prstGeom prst="ellipse">
            <a:avLst/>
          </a:prstGeom>
          <a:noFill/>
          <a:ln w="38100">
            <a:solidFill>
              <a:srgbClr val="CC66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sp>
        <p:nvSpPr>
          <p:cNvPr id="67" name="Oval 27"/>
          <p:cNvSpPr>
            <a:spLocks noChangeArrowheads="1"/>
          </p:cNvSpPr>
          <p:nvPr/>
        </p:nvSpPr>
        <p:spPr bwMode="auto">
          <a:xfrm>
            <a:off x="6412707" y="2931835"/>
            <a:ext cx="1188256" cy="479754"/>
          </a:xfrm>
          <a:prstGeom prst="ellipse">
            <a:avLst/>
          </a:prstGeom>
          <a:noFill/>
          <a:ln w="381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sp>
        <p:nvSpPr>
          <p:cNvPr id="68" name="Oval 28"/>
          <p:cNvSpPr>
            <a:spLocks noChangeArrowheads="1"/>
          </p:cNvSpPr>
          <p:nvPr/>
        </p:nvSpPr>
        <p:spPr bwMode="auto">
          <a:xfrm>
            <a:off x="7185125" y="2973110"/>
            <a:ext cx="1218857" cy="414269"/>
          </a:xfrm>
          <a:prstGeom prst="ellipse">
            <a:avLst/>
          </a:prstGeom>
          <a:noFill/>
          <a:ln w="38100">
            <a:solidFill>
              <a:srgbClr val="0033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sp>
        <p:nvSpPr>
          <p:cNvPr id="69" name="Line 84"/>
          <p:cNvSpPr>
            <a:spLocks noChangeShapeType="1"/>
          </p:cNvSpPr>
          <p:nvPr/>
        </p:nvSpPr>
        <p:spPr bwMode="auto">
          <a:xfrm flipV="1">
            <a:off x="5263430" y="3196084"/>
            <a:ext cx="2448369" cy="574168"/>
          </a:xfrm>
          <a:prstGeom prst="line">
            <a:avLst/>
          </a:prstGeom>
          <a:noFill/>
          <a:ln w="38100">
            <a:solidFill>
              <a:srgbClr val="0033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0" name="Line 85"/>
          <p:cNvSpPr>
            <a:spLocks noChangeShapeType="1"/>
          </p:cNvSpPr>
          <p:nvPr/>
        </p:nvSpPr>
        <p:spPr bwMode="auto">
          <a:xfrm flipV="1">
            <a:off x="5955614" y="2909335"/>
            <a:ext cx="1618538" cy="852269"/>
          </a:xfrm>
          <a:prstGeom prst="line">
            <a:avLst/>
          </a:prstGeom>
          <a:noFill/>
          <a:ln w="38100">
            <a:solidFill>
              <a:srgbClr val="CC66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1" name="Line 86"/>
          <p:cNvSpPr>
            <a:spLocks noChangeShapeType="1"/>
          </p:cNvSpPr>
          <p:nvPr/>
        </p:nvSpPr>
        <p:spPr bwMode="auto">
          <a:xfrm flipV="1">
            <a:off x="6607141" y="3083730"/>
            <a:ext cx="221476" cy="621450"/>
          </a:xfrm>
          <a:prstGeom prst="line">
            <a:avLst/>
          </a:prstGeom>
          <a:noFill/>
          <a:ln w="38100">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4" name="组合 3"/>
          <p:cNvGrpSpPr/>
          <p:nvPr/>
        </p:nvGrpSpPr>
        <p:grpSpPr>
          <a:xfrm>
            <a:off x="4538106" y="4163847"/>
            <a:ext cx="3984610" cy="2638335"/>
            <a:chOff x="4573911" y="4297235"/>
            <a:chExt cx="3984610" cy="2638335"/>
          </a:xfrm>
        </p:grpSpPr>
        <p:grpSp>
          <p:nvGrpSpPr>
            <p:cNvPr id="73" name="Group 78"/>
            <p:cNvGrpSpPr>
              <a:grpSpLocks/>
            </p:cNvGrpSpPr>
            <p:nvPr/>
          </p:nvGrpSpPr>
          <p:grpSpPr bwMode="auto">
            <a:xfrm>
              <a:off x="4573911" y="4297235"/>
              <a:ext cx="3701830" cy="2415925"/>
              <a:chOff x="3688" y="136"/>
              <a:chExt cx="2128" cy="1376"/>
            </a:xfrm>
          </p:grpSpPr>
          <p:sp>
            <p:nvSpPr>
              <p:cNvPr id="74" name="Line 43"/>
              <p:cNvSpPr>
                <a:spLocks noChangeShapeType="1"/>
              </p:cNvSpPr>
              <p:nvPr/>
            </p:nvSpPr>
            <p:spPr bwMode="auto">
              <a:xfrm flipH="1" flipV="1">
                <a:off x="4104" y="976"/>
                <a:ext cx="192"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75" name="Line 69"/>
              <p:cNvSpPr>
                <a:spLocks noChangeShapeType="1"/>
              </p:cNvSpPr>
              <p:nvPr/>
            </p:nvSpPr>
            <p:spPr bwMode="auto">
              <a:xfrm flipH="1">
                <a:off x="4880" y="952"/>
                <a:ext cx="144"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76" name="Line 56"/>
              <p:cNvSpPr>
                <a:spLocks noChangeShapeType="1"/>
              </p:cNvSpPr>
              <p:nvPr/>
            </p:nvSpPr>
            <p:spPr bwMode="auto">
              <a:xfrm flipH="1">
                <a:off x="4880" y="728"/>
                <a:ext cx="144"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77" name="Group 38"/>
              <p:cNvGrpSpPr>
                <a:grpSpLocks/>
              </p:cNvGrpSpPr>
              <p:nvPr/>
            </p:nvGrpSpPr>
            <p:grpSpPr bwMode="auto">
              <a:xfrm>
                <a:off x="3888" y="144"/>
                <a:ext cx="1008" cy="416"/>
                <a:chOff x="3744" y="256"/>
                <a:chExt cx="1008" cy="416"/>
              </a:xfrm>
            </p:grpSpPr>
            <p:sp>
              <p:nvSpPr>
                <p:cNvPr id="103" name="Rectangle 32"/>
                <p:cNvSpPr>
                  <a:spLocks noChangeArrowheads="1"/>
                </p:cNvSpPr>
                <p:nvPr/>
              </p:nvSpPr>
              <p:spPr bwMode="auto">
                <a:xfrm>
                  <a:off x="4128" y="288"/>
                  <a:ext cx="240" cy="384"/>
                </a:xfrm>
                <a:prstGeom prst="rect">
                  <a:avLst/>
                </a:prstGeom>
                <a:solidFill>
                  <a:schemeClr val="accent3">
                    <a:lumMod val="95000"/>
                  </a:schemeClr>
                </a:solidFill>
                <a:ln w="9525">
                  <a:noFill/>
                  <a:miter lim="800000"/>
                  <a:headEnd/>
                  <a:tailEnd/>
                </a:ln>
                <a:effectLst/>
                <a:scene3d>
                  <a:camera prst="legacyObliqueTopRight"/>
                  <a:lightRig rig="legacyFlat3" dir="b"/>
                </a:scene3d>
                <a:sp3d extrusionH="74600" prstMaterial="legacyMatte">
                  <a:bevelT w="13500" h="13500" prst="angle"/>
                  <a:bevelB w="13500" h="13500" prst="angle"/>
                  <a:extrusionClr>
                    <a:srgbClr val="DDDDDD"/>
                  </a:extrusionClr>
                </a:sp3d>
              </p:spPr>
              <p:txBody>
                <a:bodyPr wrap="none" anchor="ctr">
                  <a:spAutoFit/>
                  <a:flatTx/>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4" name="Text Box 33"/>
                <p:cNvSpPr txBox="1">
                  <a:spLocks noChangeArrowheads="1"/>
                </p:cNvSpPr>
                <p:nvPr/>
              </p:nvSpPr>
              <p:spPr bwMode="auto">
                <a:xfrm>
                  <a:off x="4144" y="256"/>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solidFill>
                        <a:srgbClr val="800000"/>
                      </a:solidFill>
                    </a:rPr>
                    <a:t>&amp;</a:t>
                  </a:r>
                </a:p>
              </p:txBody>
            </p:sp>
            <p:sp>
              <p:nvSpPr>
                <p:cNvPr id="105" name="Line 34"/>
                <p:cNvSpPr>
                  <a:spLocks noChangeShapeType="1"/>
                </p:cNvSpPr>
                <p:nvPr/>
              </p:nvSpPr>
              <p:spPr bwMode="auto">
                <a:xfrm flipH="1">
                  <a:off x="3744" y="384"/>
                  <a:ext cx="384"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6" name="Line 35"/>
                <p:cNvSpPr>
                  <a:spLocks noChangeShapeType="1"/>
                </p:cNvSpPr>
                <p:nvPr/>
              </p:nvSpPr>
              <p:spPr bwMode="auto">
                <a:xfrm flipH="1">
                  <a:off x="3744" y="584"/>
                  <a:ext cx="384"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7" name="Oval 36"/>
                <p:cNvSpPr>
                  <a:spLocks noChangeArrowheads="1"/>
                </p:cNvSpPr>
                <p:nvPr/>
              </p:nvSpPr>
              <p:spPr bwMode="auto">
                <a:xfrm>
                  <a:off x="4376" y="432"/>
                  <a:ext cx="96" cy="96"/>
                </a:xfrm>
                <a:prstGeom prst="ellips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8" name="Line 37"/>
                <p:cNvSpPr>
                  <a:spLocks noChangeShapeType="1"/>
                </p:cNvSpPr>
                <p:nvPr/>
              </p:nvSpPr>
              <p:spPr bwMode="auto">
                <a:xfrm>
                  <a:off x="4464" y="480"/>
                  <a:ext cx="288"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78" name="Rectangle 40"/>
              <p:cNvSpPr>
                <a:spLocks noChangeArrowheads="1"/>
              </p:cNvSpPr>
              <p:nvPr/>
            </p:nvSpPr>
            <p:spPr bwMode="auto">
              <a:xfrm>
                <a:off x="4280" y="648"/>
                <a:ext cx="240" cy="384"/>
              </a:xfrm>
              <a:prstGeom prst="rect">
                <a:avLst/>
              </a:prstGeom>
              <a:solidFill>
                <a:schemeClr val="accent3">
                  <a:lumMod val="95000"/>
                </a:schemeClr>
              </a:solidFill>
              <a:ln w="9525">
                <a:noFill/>
                <a:miter lim="800000"/>
                <a:headEnd/>
                <a:tailEnd/>
              </a:ln>
              <a:effectLst/>
              <a:scene3d>
                <a:camera prst="legacyObliqueTopRight"/>
                <a:lightRig rig="legacyFlat3" dir="b"/>
              </a:scene3d>
              <a:sp3d extrusionH="74600" prstMaterial="legacyMatte">
                <a:bevelT w="13500" h="13500" prst="angle"/>
                <a:bevelB w="13500" h="13500" prst="angle"/>
                <a:extrusionClr>
                  <a:srgbClr val="DDDDDD"/>
                </a:extrusionClr>
              </a:sp3d>
            </p:spPr>
            <p:txBody>
              <a:bodyPr wrap="none" anchor="ctr">
                <a:spAutoFit/>
                <a:flatTx/>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79" name="Text Box 41"/>
              <p:cNvSpPr txBox="1">
                <a:spLocks noChangeArrowheads="1"/>
              </p:cNvSpPr>
              <p:nvPr/>
            </p:nvSpPr>
            <p:spPr bwMode="auto">
              <a:xfrm>
                <a:off x="4296" y="616"/>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solidFill>
                      <a:srgbClr val="800000"/>
                    </a:solidFill>
                  </a:rPr>
                  <a:t>&amp;</a:t>
                </a:r>
              </a:p>
            </p:txBody>
          </p:sp>
          <p:sp>
            <p:nvSpPr>
              <p:cNvPr id="80" name="Line 42"/>
              <p:cNvSpPr>
                <a:spLocks noChangeShapeType="1"/>
              </p:cNvSpPr>
              <p:nvPr/>
            </p:nvSpPr>
            <p:spPr bwMode="auto">
              <a:xfrm flipH="1">
                <a:off x="3896" y="744"/>
                <a:ext cx="384"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1" name="Oval 44"/>
              <p:cNvSpPr>
                <a:spLocks noChangeArrowheads="1"/>
              </p:cNvSpPr>
              <p:nvPr/>
            </p:nvSpPr>
            <p:spPr bwMode="auto">
              <a:xfrm>
                <a:off x="4528" y="792"/>
                <a:ext cx="96" cy="96"/>
              </a:xfrm>
              <a:prstGeom prst="ellips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2" name="Line 45"/>
              <p:cNvSpPr>
                <a:spLocks noChangeShapeType="1"/>
              </p:cNvSpPr>
              <p:nvPr/>
            </p:nvSpPr>
            <p:spPr bwMode="auto">
              <a:xfrm>
                <a:off x="4616" y="840"/>
                <a:ext cx="288"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3" name="Rectangle 47"/>
              <p:cNvSpPr>
                <a:spLocks noChangeArrowheads="1"/>
              </p:cNvSpPr>
              <p:nvPr/>
            </p:nvSpPr>
            <p:spPr bwMode="auto">
              <a:xfrm>
                <a:off x="4272" y="1128"/>
                <a:ext cx="240" cy="384"/>
              </a:xfrm>
              <a:prstGeom prst="rect">
                <a:avLst/>
              </a:prstGeom>
              <a:solidFill>
                <a:schemeClr val="accent3">
                  <a:lumMod val="95000"/>
                </a:schemeClr>
              </a:solidFill>
              <a:ln w="9525">
                <a:noFill/>
                <a:miter lim="800000"/>
                <a:headEnd/>
                <a:tailEnd/>
              </a:ln>
              <a:effectLst/>
              <a:scene3d>
                <a:camera prst="legacyObliqueTopRight"/>
                <a:lightRig rig="legacyFlat3" dir="b"/>
              </a:scene3d>
              <a:sp3d extrusionH="74600" prstMaterial="legacyMatte">
                <a:bevelT w="13500" h="13500" prst="angle"/>
                <a:bevelB w="13500" h="13500" prst="angle"/>
                <a:extrusionClr>
                  <a:srgbClr val="DDDDDD"/>
                </a:extrusionClr>
              </a:sp3d>
            </p:spPr>
            <p:txBody>
              <a:bodyPr wrap="none" anchor="ctr">
                <a:spAutoFit/>
                <a:flatTx/>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4" name="Text Box 48"/>
              <p:cNvSpPr txBox="1">
                <a:spLocks noChangeArrowheads="1"/>
              </p:cNvSpPr>
              <p:nvPr/>
            </p:nvSpPr>
            <p:spPr bwMode="auto">
              <a:xfrm>
                <a:off x="4288" y="1096"/>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solidFill>
                      <a:srgbClr val="800000"/>
                    </a:solidFill>
                  </a:rPr>
                  <a:t>&amp;</a:t>
                </a:r>
              </a:p>
            </p:txBody>
          </p:sp>
          <p:sp>
            <p:nvSpPr>
              <p:cNvPr id="85" name="Line 49"/>
              <p:cNvSpPr>
                <a:spLocks noChangeShapeType="1"/>
              </p:cNvSpPr>
              <p:nvPr/>
            </p:nvSpPr>
            <p:spPr bwMode="auto">
              <a:xfrm flipH="1" flipV="1">
                <a:off x="4176" y="1208"/>
                <a:ext cx="96"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6" name="Line 50"/>
              <p:cNvSpPr>
                <a:spLocks noChangeShapeType="1"/>
              </p:cNvSpPr>
              <p:nvPr/>
            </p:nvSpPr>
            <p:spPr bwMode="auto">
              <a:xfrm flipH="1" flipV="1">
                <a:off x="4032" y="1400"/>
                <a:ext cx="240"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7" name="Oval 51"/>
              <p:cNvSpPr>
                <a:spLocks noChangeArrowheads="1"/>
              </p:cNvSpPr>
              <p:nvPr/>
            </p:nvSpPr>
            <p:spPr bwMode="auto">
              <a:xfrm>
                <a:off x="4520" y="1272"/>
                <a:ext cx="96" cy="96"/>
              </a:xfrm>
              <a:prstGeom prst="ellips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8" name="Line 52"/>
              <p:cNvSpPr>
                <a:spLocks noChangeShapeType="1"/>
              </p:cNvSpPr>
              <p:nvPr/>
            </p:nvSpPr>
            <p:spPr bwMode="auto">
              <a:xfrm>
                <a:off x="4608" y="1320"/>
                <a:ext cx="288"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9" name="Rectangle 54"/>
              <p:cNvSpPr>
                <a:spLocks noChangeArrowheads="1"/>
              </p:cNvSpPr>
              <p:nvPr/>
            </p:nvSpPr>
            <p:spPr bwMode="auto">
              <a:xfrm>
                <a:off x="5000" y="640"/>
                <a:ext cx="240" cy="384"/>
              </a:xfrm>
              <a:prstGeom prst="rect">
                <a:avLst/>
              </a:prstGeom>
              <a:solidFill>
                <a:schemeClr val="accent3">
                  <a:lumMod val="95000"/>
                </a:schemeClr>
              </a:solidFill>
              <a:ln w="9525">
                <a:noFill/>
                <a:miter lim="800000"/>
                <a:headEnd/>
                <a:tailEnd/>
              </a:ln>
              <a:effectLst/>
              <a:scene3d>
                <a:camera prst="legacyObliqueTopRight"/>
                <a:lightRig rig="legacyFlat3" dir="b"/>
              </a:scene3d>
              <a:sp3d extrusionH="74600" prstMaterial="legacyMatte">
                <a:bevelT w="13500" h="13500" prst="angle"/>
                <a:bevelB w="13500" h="13500" prst="angle"/>
                <a:extrusionClr>
                  <a:srgbClr val="DDDDDD"/>
                </a:extrusionClr>
              </a:sp3d>
            </p:spPr>
            <p:txBody>
              <a:bodyPr wrap="none" anchor="ctr">
                <a:spAutoFit/>
                <a:flatTx/>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0" name="Text Box 55"/>
              <p:cNvSpPr txBox="1">
                <a:spLocks noChangeArrowheads="1"/>
              </p:cNvSpPr>
              <p:nvPr/>
            </p:nvSpPr>
            <p:spPr bwMode="auto">
              <a:xfrm>
                <a:off x="5016" y="608"/>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solidFill>
                      <a:srgbClr val="800000"/>
                    </a:solidFill>
                  </a:rPr>
                  <a:t>&amp;</a:t>
                </a:r>
              </a:p>
            </p:txBody>
          </p:sp>
          <p:sp>
            <p:nvSpPr>
              <p:cNvPr id="91" name="Oval 58"/>
              <p:cNvSpPr>
                <a:spLocks noChangeArrowheads="1"/>
              </p:cNvSpPr>
              <p:nvPr/>
            </p:nvSpPr>
            <p:spPr bwMode="auto">
              <a:xfrm>
                <a:off x="5248" y="784"/>
                <a:ext cx="96" cy="96"/>
              </a:xfrm>
              <a:prstGeom prst="ellips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2" name="Line 59"/>
              <p:cNvSpPr>
                <a:spLocks noChangeShapeType="1"/>
              </p:cNvSpPr>
              <p:nvPr/>
            </p:nvSpPr>
            <p:spPr bwMode="auto">
              <a:xfrm>
                <a:off x="5336" y="832"/>
                <a:ext cx="288"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3" name="Line 67"/>
              <p:cNvSpPr>
                <a:spLocks noChangeShapeType="1"/>
              </p:cNvSpPr>
              <p:nvPr/>
            </p:nvSpPr>
            <p:spPr bwMode="auto">
              <a:xfrm flipH="1">
                <a:off x="4864" y="840"/>
                <a:ext cx="144"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4" name="Line 68"/>
              <p:cNvSpPr>
                <a:spLocks noChangeShapeType="1"/>
              </p:cNvSpPr>
              <p:nvPr/>
            </p:nvSpPr>
            <p:spPr bwMode="auto">
              <a:xfrm flipV="1">
                <a:off x="4880" y="360"/>
                <a:ext cx="0" cy="384"/>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5" name="Line 70"/>
              <p:cNvSpPr>
                <a:spLocks noChangeShapeType="1"/>
              </p:cNvSpPr>
              <p:nvPr/>
            </p:nvSpPr>
            <p:spPr bwMode="auto">
              <a:xfrm flipV="1">
                <a:off x="4880" y="944"/>
                <a:ext cx="0" cy="384"/>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6" name="Line 71"/>
              <p:cNvSpPr>
                <a:spLocks noChangeShapeType="1"/>
              </p:cNvSpPr>
              <p:nvPr/>
            </p:nvSpPr>
            <p:spPr bwMode="auto">
              <a:xfrm flipV="1">
                <a:off x="4176" y="264"/>
                <a:ext cx="0" cy="96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7" name="Line 72"/>
              <p:cNvSpPr>
                <a:spLocks noChangeShapeType="1"/>
              </p:cNvSpPr>
              <p:nvPr/>
            </p:nvSpPr>
            <p:spPr bwMode="auto">
              <a:xfrm flipV="1">
                <a:off x="4032" y="744"/>
                <a:ext cx="0" cy="672"/>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8" name="Line 73"/>
              <p:cNvSpPr>
                <a:spLocks noChangeShapeType="1"/>
              </p:cNvSpPr>
              <p:nvPr/>
            </p:nvSpPr>
            <p:spPr bwMode="auto">
              <a:xfrm flipV="1">
                <a:off x="4104" y="464"/>
                <a:ext cx="0" cy="528"/>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9" name="Text Box 74"/>
              <p:cNvSpPr txBox="1">
                <a:spLocks noChangeArrowheads="1"/>
              </p:cNvSpPr>
              <p:nvPr/>
            </p:nvSpPr>
            <p:spPr bwMode="auto">
              <a:xfrm>
                <a:off x="3696" y="13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000" i="1">
                    <a:solidFill>
                      <a:srgbClr val="000000"/>
                    </a:solidFill>
                    <a:latin typeface="Times New Roman" panose="02020603050405020304" pitchFamily="18" charset="0"/>
                    <a:cs typeface="Times New Roman" panose="02020603050405020304" pitchFamily="18" charset="0"/>
                  </a:rPr>
                  <a:t>A</a:t>
                </a:r>
              </a:p>
            </p:txBody>
          </p:sp>
          <p:sp>
            <p:nvSpPr>
              <p:cNvPr id="100" name="Text Box 75"/>
              <p:cNvSpPr txBox="1">
                <a:spLocks noChangeArrowheads="1"/>
              </p:cNvSpPr>
              <p:nvPr/>
            </p:nvSpPr>
            <p:spPr bwMode="auto">
              <a:xfrm>
                <a:off x="3688" y="32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000" i="1">
                    <a:solidFill>
                      <a:srgbClr val="000000"/>
                    </a:solidFill>
                    <a:latin typeface="Times New Roman" panose="02020603050405020304" pitchFamily="18" charset="0"/>
                    <a:cs typeface="Times New Roman" panose="02020603050405020304" pitchFamily="18" charset="0"/>
                  </a:rPr>
                  <a:t>B</a:t>
                </a:r>
              </a:p>
            </p:txBody>
          </p:sp>
          <p:sp>
            <p:nvSpPr>
              <p:cNvPr id="101" name="Text Box 76"/>
              <p:cNvSpPr txBox="1">
                <a:spLocks noChangeArrowheads="1"/>
              </p:cNvSpPr>
              <p:nvPr/>
            </p:nvSpPr>
            <p:spPr bwMode="auto">
              <a:xfrm>
                <a:off x="3688" y="60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000" i="1">
                    <a:solidFill>
                      <a:srgbClr val="000000"/>
                    </a:solidFill>
                    <a:latin typeface="Times New Roman" panose="02020603050405020304" pitchFamily="18" charset="0"/>
                    <a:cs typeface="Times New Roman" panose="02020603050405020304" pitchFamily="18" charset="0"/>
                  </a:rPr>
                  <a:t>C</a:t>
                </a:r>
              </a:p>
            </p:txBody>
          </p:sp>
          <p:sp>
            <p:nvSpPr>
              <p:cNvPr id="102" name="Text Box 77"/>
              <p:cNvSpPr txBox="1">
                <a:spLocks noChangeArrowheads="1"/>
              </p:cNvSpPr>
              <p:nvPr/>
            </p:nvSpPr>
            <p:spPr bwMode="auto">
              <a:xfrm>
                <a:off x="5576" y="69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000" i="1">
                    <a:solidFill>
                      <a:srgbClr val="000000"/>
                    </a:solidFill>
                    <a:latin typeface="Times New Roman" panose="02020603050405020304" pitchFamily="18" charset="0"/>
                    <a:cs typeface="Times New Roman" panose="02020603050405020304" pitchFamily="18" charset="0"/>
                  </a:rPr>
                  <a:t>F</a:t>
                </a:r>
              </a:p>
            </p:txBody>
          </p:sp>
        </p:grpSp>
        <p:sp>
          <p:nvSpPr>
            <p:cNvPr id="109" name="Text Box 16"/>
            <p:cNvSpPr txBox="1">
              <a:spLocks noChangeArrowheads="1"/>
            </p:cNvSpPr>
            <p:nvPr/>
          </p:nvSpPr>
          <p:spPr bwMode="auto">
            <a:xfrm>
              <a:off x="6465506" y="6396025"/>
              <a:ext cx="2093015" cy="53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zh-CN" altLang="en-US" sz="2400" i="0">
                  <a:solidFill>
                    <a:srgbClr val="800000"/>
                  </a:solidFill>
                  <a:latin typeface="+mn-ea"/>
                  <a:ea typeface="+mn-ea"/>
                </a:rPr>
                <a:t>方案一逻辑图</a:t>
              </a:r>
            </a:p>
          </p:txBody>
        </p:sp>
      </p:grpSp>
      <p:graphicFrame>
        <p:nvGraphicFramePr>
          <p:cNvPr id="2" name="对象 1"/>
          <p:cNvGraphicFramePr>
            <a:graphicFrameLocks noChangeAspect="1"/>
          </p:cNvGraphicFramePr>
          <p:nvPr>
            <p:extLst>
              <p:ext uri="{D42A27DB-BD31-4B8C-83A1-F6EECF244321}">
                <p14:modId xmlns:p14="http://schemas.microsoft.com/office/powerpoint/2010/main" val="30568312"/>
              </p:ext>
            </p:extLst>
          </p:nvPr>
        </p:nvGraphicFramePr>
        <p:xfrm>
          <a:off x="4538106" y="3651032"/>
          <a:ext cx="4082726" cy="467300"/>
        </p:xfrm>
        <a:graphic>
          <a:graphicData uri="http://schemas.openxmlformats.org/presentationml/2006/ole">
            <mc:AlternateContent xmlns:mc="http://schemas.openxmlformats.org/markup-compatibility/2006">
              <mc:Choice xmlns:v="urn:schemas-microsoft-com:vml" Requires="v">
                <p:oleObj spid="_x0000_s4099" name="Equation" r:id="rId7" imgW="2108160" imgH="241200" progId="Equation.DSMT4">
                  <p:embed/>
                </p:oleObj>
              </mc:Choice>
              <mc:Fallback>
                <p:oleObj name="Equation" r:id="rId7" imgW="2108160" imgH="241200" progId="Equation.DSMT4">
                  <p:embed/>
                  <p:pic>
                    <p:nvPicPr>
                      <p:cNvPr id="0" name=""/>
                      <p:cNvPicPr/>
                      <p:nvPr/>
                    </p:nvPicPr>
                    <p:blipFill>
                      <a:blip r:embed="rId8"/>
                      <a:stretch>
                        <a:fillRect/>
                      </a:stretch>
                    </p:blipFill>
                    <p:spPr>
                      <a:xfrm>
                        <a:off x="4538106" y="3651032"/>
                        <a:ext cx="4082726" cy="467300"/>
                      </a:xfrm>
                      <a:prstGeom prst="rect">
                        <a:avLst/>
                      </a:prstGeom>
                    </p:spPr>
                  </p:pic>
                </p:oleObj>
              </mc:Fallback>
            </mc:AlternateContent>
          </a:graphicData>
        </a:graphic>
      </p:graphicFrame>
    </p:spTree>
    <p:extLst>
      <p:ext uri="{BB962C8B-B14F-4D97-AF65-F5344CB8AC3E}">
        <p14:creationId xmlns:p14="http://schemas.microsoft.com/office/powerpoint/2010/main" val="390331041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arn(inHorizontal)">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left)">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500"/>
                                        <p:tgtEl>
                                          <p:spTgt spid="6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wipe(down)">
                                      <p:cBhvr>
                                        <p:cTn id="40" dur="500"/>
                                        <p:tgtEl>
                                          <p:spTgt spid="6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down)">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down)">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6" grpId="0" animBg="1"/>
      <p:bldP spid="67" grpId="0" animBg="1"/>
      <p:bldP spid="68" grpId="0" animBg="1"/>
      <p:bldP spid="69" grpId="0" animBg="1"/>
      <p:bldP spid="70" grpId="0" animBg="1"/>
      <p:bldP spid="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4236382" y="72363"/>
            <a:ext cx="4907618" cy="7565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5362" name="Rectangle 2"/>
          <p:cNvSpPr>
            <a:spLocks noGrp="1" noChangeArrowheads="1"/>
          </p:cNvSpPr>
          <p:nvPr>
            <p:ph type="title"/>
          </p:nvPr>
        </p:nvSpPr>
        <p:spPr>
          <a:xfrm>
            <a:off x="84566" y="124162"/>
            <a:ext cx="8731774" cy="1112125"/>
          </a:xfrm>
          <a:solidFill>
            <a:schemeClr val="bg1"/>
          </a:solidFill>
        </p:spPr>
        <p:txBody>
          <a:bodyPr/>
          <a:lstStyle/>
          <a:p>
            <a:pPr algn="l" eaLnBrk="1" hangingPunct="1"/>
            <a:r>
              <a:rPr lang="zh-CN" altLang="en-US" sz="2800" b="1">
                <a:solidFill>
                  <a:srgbClr val="800000"/>
                </a:solidFill>
                <a:latin typeface="+mn-ea"/>
                <a:ea typeface="+mn-ea"/>
              </a:rPr>
              <a:t>例</a:t>
            </a:r>
            <a:r>
              <a:rPr lang="en-US" altLang="zh-CN" sz="2800" b="1">
                <a:solidFill>
                  <a:srgbClr val="800000"/>
                </a:solidFill>
                <a:latin typeface="+mn-ea"/>
                <a:ea typeface="+mn-ea"/>
              </a:rPr>
              <a:t>3-4 </a:t>
            </a:r>
            <a:r>
              <a:rPr kumimoji="1" lang="zh-CN" altLang="en-US" sz="2800" b="1">
                <a:solidFill>
                  <a:schemeClr val="tx1"/>
                </a:solidFill>
                <a:latin typeface="+mn-ea"/>
                <a:ea typeface="+mn-ea"/>
              </a:rPr>
              <a:t>试用与非门设计一个三变量表决器。</a:t>
            </a:r>
            <a:r>
              <a:rPr kumimoji="1" lang="en-US" altLang="zh-CN" sz="2800" b="1">
                <a:solidFill>
                  <a:schemeClr val="tx1"/>
                </a:solidFill>
                <a:latin typeface="+mn-ea"/>
                <a:ea typeface="+mn-ea"/>
              </a:rPr>
              <a:t>A</a:t>
            </a:r>
            <a:r>
              <a:rPr kumimoji="1" lang="zh-CN" altLang="en-US" sz="2800" b="1">
                <a:solidFill>
                  <a:schemeClr val="tx1"/>
                </a:solidFill>
                <a:latin typeface="+mn-ea"/>
                <a:ea typeface="+mn-ea"/>
              </a:rPr>
              <a:t>、</a:t>
            </a:r>
            <a:r>
              <a:rPr kumimoji="1" lang="en-US" altLang="zh-CN" sz="2800" b="1">
                <a:solidFill>
                  <a:schemeClr val="tx1"/>
                </a:solidFill>
                <a:latin typeface="+mn-ea"/>
                <a:ea typeface="+mn-ea"/>
              </a:rPr>
              <a:t>B</a:t>
            </a:r>
            <a:r>
              <a:rPr kumimoji="1" lang="zh-CN" altLang="en-US" sz="2800" b="1">
                <a:solidFill>
                  <a:schemeClr val="tx1"/>
                </a:solidFill>
                <a:latin typeface="+mn-ea"/>
                <a:ea typeface="+mn-ea"/>
              </a:rPr>
              <a:t>、</a:t>
            </a:r>
            <a:r>
              <a:rPr kumimoji="1" lang="en-US" altLang="zh-CN" sz="2800" b="1">
                <a:solidFill>
                  <a:schemeClr val="tx1"/>
                </a:solidFill>
                <a:latin typeface="+mn-ea"/>
                <a:ea typeface="+mn-ea"/>
              </a:rPr>
              <a:t>C</a:t>
            </a:r>
            <a:r>
              <a:rPr kumimoji="1" lang="zh-CN" altLang="en-US" sz="2800" b="1">
                <a:solidFill>
                  <a:schemeClr val="tx1"/>
                </a:solidFill>
                <a:latin typeface="+mn-ea"/>
                <a:ea typeface="+mn-ea"/>
              </a:rPr>
              <a:t>三者中多数同意，提案通过，否则提案不被通过</a:t>
            </a:r>
            <a:r>
              <a:rPr lang="zh-CN" altLang="en-US" sz="3200"/>
              <a:t>。</a:t>
            </a:r>
            <a:br>
              <a:rPr lang="zh-CN" altLang="en-US" sz="3200"/>
            </a:br>
            <a:r>
              <a:rPr kumimoji="1" lang="zh-CN" altLang="en-US" sz="3200" b="1">
                <a:solidFill>
                  <a:srgbClr val="0000FF"/>
                </a:solidFill>
                <a:latin typeface="+mn-ea"/>
                <a:ea typeface="+mn-ea"/>
              </a:rPr>
              <a:t/>
            </a:r>
            <a:br>
              <a:rPr kumimoji="1" lang="zh-CN" altLang="en-US" sz="3200" b="1">
                <a:solidFill>
                  <a:srgbClr val="0000FF"/>
                </a:solidFill>
                <a:latin typeface="+mn-ea"/>
                <a:ea typeface="+mn-ea"/>
              </a:rPr>
            </a:br>
            <a:endParaRPr lang="en-US" altLang="zh-CN" sz="3200" b="1">
              <a:solidFill>
                <a:srgbClr val="0000FF"/>
              </a:solidFill>
              <a:latin typeface="+mn-ea"/>
              <a:ea typeface="+mn-ea"/>
            </a:endParaRPr>
          </a:p>
        </p:txBody>
      </p:sp>
      <p:sp>
        <p:nvSpPr>
          <p:cNvPr id="3" name="矩形 2"/>
          <p:cNvSpPr/>
          <p:nvPr/>
        </p:nvSpPr>
        <p:spPr>
          <a:xfrm>
            <a:off x="93881" y="1179064"/>
            <a:ext cx="4832873" cy="1692771"/>
          </a:xfrm>
          <a:prstGeom prst="rect">
            <a:avLst/>
          </a:prstGeom>
        </p:spPr>
        <p:txBody>
          <a:bodyPr wrap="square">
            <a:spAutoFit/>
          </a:bodyPr>
          <a:lstStyle/>
          <a:p>
            <a:pPr lvl="0" algn="just" eaLnBrk="1" hangingPunct="1">
              <a:spcBef>
                <a:spcPct val="20000"/>
              </a:spcBef>
            </a:pPr>
            <a:r>
              <a:rPr kumimoji="1" lang="zh-CN" altLang="en-US" sz="2600">
                <a:solidFill>
                  <a:srgbClr val="0000FF"/>
                </a:solidFill>
                <a:latin typeface="+mn-ea"/>
                <a:ea typeface="+mn-ea"/>
              </a:rPr>
              <a:t>解</a:t>
            </a:r>
            <a:r>
              <a:rPr kumimoji="1" lang="en-US" altLang="zh-CN" sz="2600">
                <a:latin typeface="+mn-ea"/>
                <a:ea typeface="+mn-ea"/>
              </a:rPr>
              <a:t>: </a:t>
            </a:r>
            <a:r>
              <a:rPr lang="zh-CN" altLang="en-US" sz="2600" kern="0">
                <a:solidFill>
                  <a:srgbClr val="800000"/>
                </a:solidFill>
                <a:latin typeface="+mn-ea"/>
                <a:ea typeface="+mn-ea"/>
              </a:rPr>
              <a:t>方案二</a:t>
            </a:r>
            <a:r>
              <a:rPr lang="zh-CN" altLang="en-US" sz="2600" b="0" kern="0">
                <a:solidFill>
                  <a:srgbClr val="000000"/>
                </a:solidFill>
                <a:latin typeface="+mn-ea"/>
                <a:ea typeface="+mn-ea"/>
              </a:rPr>
              <a:t>：同意用</a:t>
            </a:r>
            <a:r>
              <a:rPr lang="en-US" altLang="zh-CN" sz="2600" kern="0">
                <a:solidFill>
                  <a:srgbClr val="0000FF"/>
                </a:solidFill>
                <a:latin typeface="+mn-ea"/>
                <a:ea typeface="+mn-ea"/>
              </a:rPr>
              <a:t>0</a:t>
            </a:r>
            <a:r>
              <a:rPr lang="zh-CN" altLang="en-US" sz="2600" b="0" kern="0">
                <a:solidFill>
                  <a:srgbClr val="000000"/>
                </a:solidFill>
                <a:latin typeface="+mn-ea"/>
                <a:ea typeface="+mn-ea"/>
              </a:rPr>
              <a:t>表示，不同意用</a:t>
            </a:r>
            <a:r>
              <a:rPr lang="en-US" altLang="zh-CN" sz="2600" kern="0">
                <a:solidFill>
                  <a:srgbClr val="0000FF"/>
                </a:solidFill>
                <a:latin typeface="+mn-ea"/>
                <a:ea typeface="+mn-ea"/>
              </a:rPr>
              <a:t>1</a:t>
            </a:r>
            <a:r>
              <a:rPr lang="zh-CN" altLang="en-US" sz="2600" b="0" kern="0">
                <a:solidFill>
                  <a:srgbClr val="000000"/>
                </a:solidFill>
                <a:latin typeface="+mn-ea"/>
                <a:ea typeface="+mn-ea"/>
              </a:rPr>
              <a:t>表示；通过用</a:t>
            </a:r>
            <a:r>
              <a:rPr lang="en-US" altLang="zh-CN" sz="2600" kern="0">
                <a:solidFill>
                  <a:srgbClr val="000000"/>
                </a:solidFill>
                <a:latin typeface="+mn-ea"/>
                <a:ea typeface="+mn-ea"/>
              </a:rPr>
              <a:t>1</a:t>
            </a:r>
            <a:r>
              <a:rPr lang="zh-CN" altLang="en-US" sz="2600" b="0" kern="0">
                <a:solidFill>
                  <a:srgbClr val="000000"/>
                </a:solidFill>
                <a:latin typeface="+mn-ea"/>
                <a:ea typeface="+mn-ea"/>
              </a:rPr>
              <a:t>表示，不通过用</a:t>
            </a:r>
            <a:r>
              <a:rPr lang="en-US" altLang="zh-CN" sz="2600" kern="0">
                <a:solidFill>
                  <a:srgbClr val="000000"/>
                </a:solidFill>
                <a:latin typeface="+mn-ea"/>
                <a:ea typeface="+mn-ea"/>
              </a:rPr>
              <a:t>0</a:t>
            </a:r>
            <a:r>
              <a:rPr lang="zh-CN" altLang="en-US" sz="2600" b="0" kern="0">
                <a:solidFill>
                  <a:srgbClr val="000000"/>
                </a:solidFill>
                <a:latin typeface="+mn-ea"/>
                <a:ea typeface="+mn-ea"/>
              </a:rPr>
              <a:t>表示。列出真值表有</a:t>
            </a:r>
          </a:p>
          <a:p>
            <a:r>
              <a:rPr kumimoji="1" lang="en-US" altLang="zh-CN" sz="2600">
                <a:latin typeface="+mn-ea"/>
                <a:ea typeface="+mn-ea"/>
              </a:rPr>
              <a:t> </a:t>
            </a:r>
            <a:endParaRPr lang="zh-CN" altLang="en-US" sz="2600">
              <a:latin typeface="+mn-ea"/>
              <a:ea typeface="+mn-ea"/>
            </a:endParaRPr>
          </a:p>
        </p:txBody>
      </p:sp>
      <p:grpSp>
        <p:nvGrpSpPr>
          <p:cNvPr id="24" name="Group 29"/>
          <p:cNvGrpSpPr>
            <a:grpSpLocks/>
          </p:cNvGrpSpPr>
          <p:nvPr/>
        </p:nvGrpSpPr>
        <p:grpSpPr bwMode="auto">
          <a:xfrm>
            <a:off x="865762" y="2604532"/>
            <a:ext cx="2822575" cy="4156075"/>
            <a:chOff x="546" y="631"/>
            <a:chExt cx="1778" cy="2618"/>
          </a:xfrm>
        </p:grpSpPr>
        <p:sp>
          <p:nvSpPr>
            <p:cNvPr id="25" name="Rectangle 30"/>
            <p:cNvSpPr>
              <a:spLocks noChangeArrowheads="1"/>
            </p:cNvSpPr>
            <p:nvPr/>
          </p:nvSpPr>
          <p:spPr bwMode="auto">
            <a:xfrm>
              <a:off x="624" y="96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A  B  C</a:t>
              </a:r>
            </a:p>
          </p:txBody>
        </p:sp>
        <p:sp>
          <p:nvSpPr>
            <p:cNvPr id="26" name="Rectangle 31"/>
            <p:cNvSpPr>
              <a:spLocks noChangeArrowheads="1"/>
            </p:cNvSpPr>
            <p:nvPr/>
          </p:nvSpPr>
          <p:spPr bwMode="auto">
            <a:xfrm>
              <a:off x="546" y="631"/>
              <a:ext cx="17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solidFill>
                    <a:srgbClr val="800000"/>
                  </a:solidFill>
                  <a:latin typeface="+mn-ea"/>
                  <a:ea typeface="+mn-ea"/>
                </a:rPr>
                <a:t>真值表</a:t>
              </a:r>
            </a:p>
          </p:txBody>
        </p:sp>
        <p:grpSp>
          <p:nvGrpSpPr>
            <p:cNvPr id="27" name="Group 32"/>
            <p:cNvGrpSpPr>
              <a:grpSpLocks/>
            </p:cNvGrpSpPr>
            <p:nvPr/>
          </p:nvGrpSpPr>
          <p:grpSpPr bwMode="auto">
            <a:xfrm>
              <a:off x="623" y="927"/>
              <a:ext cx="1488" cy="2322"/>
              <a:chOff x="528" y="720"/>
              <a:chExt cx="1488" cy="3072"/>
            </a:xfrm>
          </p:grpSpPr>
          <p:grpSp>
            <p:nvGrpSpPr>
              <p:cNvPr id="28" name="Group 33"/>
              <p:cNvGrpSpPr>
                <a:grpSpLocks/>
              </p:cNvGrpSpPr>
              <p:nvPr/>
            </p:nvGrpSpPr>
            <p:grpSpPr bwMode="auto">
              <a:xfrm>
                <a:off x="528" y="727"/>
                <a:ext cx="1483" cy="3065"/>
                <a:chOff x="528" y="727"/>
                <a:chExt cx="1483" cy="3065"/>
              </a:xfrm>
            </p:grpSpPr>
            <p:grpSp>
              <p:nvGrpSpPr>
                <p:cNvPr id="30" name="Group 34"/>
                <p:cNvGrpSpPr>
                  <a:grpSpLocks/>
                </p:cNvGrpSpPr>
                <p:nvPr/>
              </p:nvGrpSpPr>
              <p:grpSpPr bwMode="auto">
                <a:xfrm>
                  <a:off x="528" y="727"/>
                  <a:ext cx="1002" cy="436"/>
                  <a:chOff x="528" y="727"/>
                  <a:chExt cx="1002" cy="436"/>
                </a:xfrm>
              </p:grpSpPr>
              <p:sp>
                <p:nvSpPr>
                  <p:cNvPr id="40" name="Rectangle 35"/>
                  <p:cNvSpPr>
                    <a:spLocks noChangeArrowheads="1"/>
                  </p:cNvSpPr>
                  <p:nvPr/>
                </p:nvSpPr>
                <p:spPr bwMode="auto">
                  <a:xfrm>
                    <a:off x="606" y="727"/>
                    <a:ext cx="846"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sp>
                <p:nvSpPr>
                  <p:cNvPr id="41" name="Rectangle 36"/>
                  <p:cNvSpPr>
                    <a:spLocks noChangeArrowheads="1"/>
                  </p:cNvSpPr>
                  <p:nvPr/>
                </p:nvSpPr>
                <p:spPr bwMode="auto">
                  <a:xfrm>
                    <a:off x="528" y="727"/>
                    <a:ext cx="1002" cy="42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grpSp>
            <p:grpSp>
              <p:nvGrpSpPr>
                <p:cNvPr id="31" name="Group 37"/>
                <p:cNvGrpSpPr>
                  <a:grpSpLocks/>
                </p:cNvGrpSpPr>
                <p:nvPr/>
              </p:nvGrpSpPr>
              <p:grpSpPr bwMode="auto">
                <a:xfrm>
                  <a:off x="1530" y="727"/>
                  <a:ext cx="481" cy="521"/>
                  <a:chOff x="1530" y="727"/>
                  <a:chExt cx="481" cy="521"/>
                </a:xfrm>
              </p:grpSpPr>
              <p:sp>
                <p:nvSpPr>
                  <p:cNvPr id="38" name="Rectangle 38"/>
                  <p:cNvSpPr>
                    <a:spLocks noChangeArrowheads="1"/>
                  </p:cNvSpPr>
                  <p:nvPr/>
                </p:nvSpPr>
                <p:spPr bwMode="auto">
                  <a:xfrm>
                    <a:off x="1600" y="775"/>
                    <a:ext cx="341"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F</a:t>
                    </a:r>
                  </a:p>
                </p:txBody>
              </p:sp>
              <p:sp>
                <p:nvSpPr>
                  <p:cNvPr id="39" name="Rectangle 39"/>
                  <p:cNvSpPr>
                    <a:spLocks noChangeArrowheads="1"/>
                  </p:cNvSpPr>
                  <p:nvPr/>
                </p:nvSpPr>
                <p:spPr bwMode="auto">
                  <a:xfrm>
                    <a:off x="1530" y="727"/>
                    <a:ext cx="481" cy="425"/>
                  </a:xfrm>
                  <a:prstGeom prst="rect">
                    <a:avLst/>
                  </a:prstGeom>
                  <a:noFill/>
                  <a:ln w="1905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grpSp>
            <p:grpSp>
              <p:nvGrpSpPr>
                <p:cNvPr id="32" name="Group 40"/>
                <p:cNvGrpSpPr>
                  <a:grpSpLocks/>
                </p:cNvGrpSpPr>
                <p:nvPr/>
              </p:nvGrpSpPr>
              <p:grpSpPr bwMode="auto">
                <a:xfrm>
                  <a:off x="528" y="1152"/>
                  <a:ext cx="1008" cy="2640"/>
                  <a:chOff x="528" y="1152"/>
                  <a:chExt cx="1008" cy="2640"/>
                </a:xfrm>
              </p:grpSpPr>
              <p:sp>
                <p:nvSpPr>
                  <p:cNvPr id="36" name="Rectangle 41"/>
                  <p:cNvSpPr>
                    <a:spLocks noChangeArrowheads="1"/>
                  </p:cNvSpPr>
                  <p:nvPr/>
                </p:nvSpPr>
                <p:spPr bwMode="auto">
                  <a:xfrm>
                    <a:off x="528" y="1152"/>
                    <a:ext cx="1008" cy="2640"/>
                  </a:xfrm>
                  <a:prstGeom prst="rect">
                    <a:avLst/>
                  </a:prstGeom>
                  <a:noFill/>
                  <a:ln w="1905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0  0  0</a:t>
                    </a:r>
                  </a:p>
                  <a:p>
                    <a:pPr algn="ctr">
                      <a:lnSpc>
                        <a:spcPct val="100000"/>
                      </a:lnSpc>
                      <a:spcBef>
                        <a:spcPct val="0"/>
                      </a:spcBef>
                      <a:buFontTx/>
                      <a:buNone/>
                    </a:pPr>
                    <a:r>
                      <a:rPr kumimoji="1" lang="en-US" altLang="zh-CN" sz="2400" i="0"/>
                      <a:t>0  0  1</a:t>
                    </a:r>
                  </a:p>
                  <a:p>
                    <a:pPr algn="ctr">
                      <a:lnSpc>
                        <a:spcPct val="100000"/>
                      </a:lnSpc>
                      <a:spcBef>
                        <a:spcPct val="0"/>
                      </a:spcBef>
                      <a:buFontTx/>
                      <a:buNone/>
                    </a:pPr>
                    <a:r>
                      <a:rPr kumimoji="1" lang="en-US" altLang="zh-CN" sz="2400" i="0"/>
                      <a:t>0  1  0</a:t>
                    </a:r>
                  </a:p>
                  <a:p>
                    <a:pPr algn="ctr">
                      <a:lnSpc>
                        <a:spcPct val="100000"/>
                      </a:lnSpc>
                      <a:spcBef>
                        <a:spcPct val="0"/>
                      </a:spcBef>
                      <a:buFontTx/>
                      <a:buNone/>
                    </a:pPr>
                    <a:r>
                      <a:rPr kumimoji="1" lang="en-US" altLang="zh-CN" sz="2400" i="0"/>
                      <a:t>0  1  1</a:t>
                    </a:r>
                  </a:p>
                  <a:p>
                    <a:pPr algn="ctr">
                      <a:lnSpc>
                        <a:spcPct val="100000"/>
                      </a:lnSpc>
                      <a:spcBef>
                        <a:spcPct val="0"/>
                      </a:spcBef>
                      <a:buFontTx/>
                      <a:buNone/>
                    </a:pPr>
                    <a:r>
                      <a:rPr kumimoji="1" lang="en-US" altLang="zh-CN" sz="2400" i="0"/>
                      <a:t>1  0  0</a:t>
                    </a:r>
                  </a:p>
                  <a:p>
                    <a:pPr algn="ctr">
                      <a:lnSpc>
                        <a:spcPct val="100000"/>
                      </a:lnSpc>
                      <a:spcBef>
                        <a:spcPct val="0"/>
                      </a:spcBef>
                      <a:buFontTx/>
                      <a:buNone/>
                    </a:pPr>
                    <a:r>
                      <a:rPr kumimoji="1" lang="en-US" altLang="zh-CN" sz="2400" i="0"/>
                      <a:t>1  0  1</a:t>
                    </a:r>
                  </a:p>
                  <a:p>
                    <a:pPr algn="ctr">
                      <a:lnSpc>
                        <a:spcPct val="100000"/>
                      </a:lnSpc>
                      <a:spcBef>
                        <a:spcPct val="0"/>
                      </a:spcBef>
                      <a:buFontTx/>
                      <a:buNone/>
                    </a:pPr>
                    <a:r>
                      <a:rPr kumimoji="1" lang="en-US" altLang="zh-CN" sz="2400" i="0"/>
                      <a:t>1  1  0</a:t>
                    </a:r>
                  </a:p>
                  <a:p>
                    <a:pPr algn="ctr">
                      <a:lnSpc>
                        <a:spcPct val="100000"/>
                      </a:lnSpc>
                      <a:spcBef>
                        <a:spcPct val="0"/>
                      </a:spcBef>
                      <a:buFontTx/>
                      <a:buNone/>
                    </a:pPr>
                    <a:r>
                      <a:rPr kumimoji="1" lang="en-US" altLang="zh-CN" sz="2400" i="0"/>
                      <a:t>1  1  1</a:t>
                    </a:r>
                  </a:p>
                </p:txBody>
              </p:sp>
              <p:sp>
                <p:nvSpPr>
                  <p:cNvPr id="37" name="Rectangle 42"/>
                  <p:cNvSpPr>
                    <a:spLocks noChangeArrowheads="1"/>
                  </p:cNvSpPr>
                  <p:nvPr/>
                </p:nvSpPr>
                <p:spPr bwMode="auto">
                  <a:xfrm>
                    <a:off x="528" y="1152"/>
                    <a:ext cx="1002" cy="2640"/>
                  </a:xfrm>
                  <a:prstGeom prst="rect">
                    <a:avLst/>
                  </a:prstGeom>
                  <a:noFill/>
                  <a:ln w="1905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zh-CN" sz="2400" i="0"/>
                  </a:p>
                </p:txBody>
              </p:sp>
            </p:grpSp>
            <p:sp>
              <p:nvSpPr>
                <p:cNvPr id="34" name="Rectangle 44"/>
                <p:cNvSpPr>
                  <a:spLocks noChangeArrowheads="1"/>
                </p:cNvSpPr>
                <p:nvPr/>
              </p:nvSpPr>
              <p:spPr bwMode="auto">
                <a:xfrm>
                  <a:off x="1606" y="1152"/>
                  <a:ext cx="341" cy="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1</a:t>
                  </a:r>
                </a:p>
                <a:p>
                  <a:pPr algn="ctr">
                    <a:lnSpc>
                      <a:spcPct val="100000"/>
                    </a:lnSpc>
                    <a:spcBef>
                      <a:spcPct val="0"/>
                    </a:spcBef>
                    <a:buFontTx/>
                    <a:buNone/>
                  </a:pPr>
                  <a:r>
                    <a:rPr kumimoji="1" lang="en-US" altLang="zh-CN" sz="2400" i="0"/>
                    <a:t>1</a:t>
                  </a:r>
                </a:p>
                <a:p>
                  <a:pPr algn="ctr">
                    <a:lnSpc>
                      <a:spcPct val="100000"/>
                    </a:lnSpc>
                    <a:spcBef>
                      <a:spcPct val="0"/>
                    </a:spcBef>
                    <a:buFontTx/>
                    <a:buNone/>
                  </a:pPr>
                  <a:r>
                    <a:rPr kumimoji="1" lang="en-US" altLang="zh-CN" sz="2400"/>
                    <a:t>1</a:t>
                  </a:r>
                  <a:endParaRPr kumimoji="1" lang="en-US" altLang="zh-CN" sz="2400" i="0"/>
                </a:p>
                <a:p>
                  <a:pPr algn="ctr">
                    <a:lnSpc>
                      <a:spcPct val="100000"/>
                    </a:lnSpc>
                    <a:spcBef>
                      <a:spcPct val="0"/>
                    </a:spcBef>
                    <a:buFontTx/>
                    <a:buNone/>
                  </a:pPr>
                  <a:r>
                    <a:rPr kumimoji="1" lang="en-US" altLang="zh-CN" sz="2400"/>
                    <a:t>0</a:t>
                  </a:r>
                  <a:endParaRPr kumimoji="1" lang="en-US" altLang="zh-CN" sz="2400" i="0"/>
                </a:p>
                <a:p>
                  <a:pPr algn="ctr">
                    <a:lnSpc>
                      <a:spcPct val="100000"/>
                    </a:lnSpc>
                    <a:spcBef>
                      <a:spcPct val="0"/>
                    </a:spcBef>
                    <a:buFontTx/>
                    <a:buNone/>
                  </a:pPr>
                  <a:r>
                    <a:rPr kumimoji="1" lang="en-US" altLang="zh-CN" sz="2400"/>
                    <a:t>1</a:t>
                  </a:r>
                  <a:endParaRPr kumimoji="1" lang="en-US" altLang="zh-CN" sz="2400" i="0"/>
                </a:p>
                <a:p>
                  <a:pPr algn="ctr">
                    <a:lnSpc>
                      <a:spcPct val="100000"/>
                    </a:lnSpc>
                    <a:spcBef>
                      <a:spcPct val="0"/>
                    </a:spcBef>
                    <a:buFontTx/>
                    <a:buNone/>
                  </a:pPr>
                  <a:r>
                    <a:rPr kumimoji="1" lang="en-US" altLang="zh-CN" sz="2400"/>
                    <a:t>0</a:t>
                  </a:r>
                  <a:endParaRPr kumimoji="1" lang="en-US" altLang="zh-CN" sz="2400" i="0"/>
                </a:p>
                <a:p>
                  <a:pPr algn="ctr">
                    <a:lnSpc>
                      <a:spcPct val="100000"/>
                    </a:lnSpc>
                    <a:spcBef>
                      <a:spcPct val="0"/>
                    </a:spcBef>
                    <a:buFontTx/>
                    <a:buNone/>
                  </a:pPr>
                  <a:r>
                    <a:rPr kumimoji="1" lang="en-US" altLang="zh-CN" sz="2400"/>
                    <a:t>0</a:t>
                  </a:r>
                  <a:endParaRPr kumimoji="1" lang="en-US" altLang="zh-CN" sz="2400" i="0"/>
                </a:p>
                <a:p>
                  <a:pPr algn="ctr">
                    <a:lnSpc>
                      <a:spcPct val="100000"/>
                    </a:lnSpc>
                    <a:spcBef>
                      <a:spcPct val="0"/>
                    </a:spcBef>
                    <a:buFontTx/>
                    <a:buNone/>
                  </a:pPr>
                  <a:r>
                    <a:rPr kumimoji="1" lang="en-US" altLang="zh-CN" sz="2400"/>
                    <a:t>0</a:t>
                  </a:r>
                  <a:endParaRPr kumimoji="1" lang="en-US" altLang="zh-CN" sz="2400" i="0"/>
                </a:p>
                <a:p>
                  <a:pPr algn="ctr">
                    <a:lnSpc>
                      <a:spcPct val="100000"/>
                    </a:lnSpc>
                    <a:spcBef>
                      <a:spcPct val="0"/>
                    </a:spcBef>
                    <a:buFontTx/>
                    <a:buNone/>
                  </a:pPr>
                  <a:endParaRPr kumimoji="1" lang="en-US" altLang="zh-CN" sz="2400" i="0"/>
                </a:p>
              </p:txBody>
            </p:sp>
          </p:grpSp>
          <p:sp>
            <p:nvSpPr>
              <p:cNvPr id="29" name="Rectangle 46"/>
              <p:cNvSpPr>
                <a:spLocks noChangeArrowheads="1"/>
              </p:cNvSpPr>
              <p:nvPr/>
            </p:nvSpPr>
            <p:spPr bwMode="auto">
              <a:xfrm>
                <a:off x="528" y="720"/>
                <a:ext cx="1488" cy="3072"/>
              </a:xfrm>
              <a:prstGeom prst="rect">
                <a:avLst/>
              </a:prstGeom>
              <a:noFill/>
              <a:ln w="1905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grpSp>
      </p:grpSp>
      <p:grpSp>
        <p:nvGrpSpPr>
          <p:cNvPr id="42" name="Group 2"/>
          <p:cNvGrpSpPr>
            <a:grpSpLocks/>
          </p:cNvGrpSpPr>
          <p:nvPr/>
        </p:nvGrpSpPr>
        <p:grpSpPr bwMode="auto">
          <a:xfrm>
            <a:off x="5111758" y="1181359"/>
            <a:ext cx="4032916" cy="2259256"/>
            <a:chOff x="2555" y="543"/>
            <a:chExt cx="2705" cy="1587"/>
          </a:xfrm>
        </p:grpSpPr>
        <p:sp>
          <p:nvSpPr>
            <p:cNvPr id="43" name="Text Box 3"/>
            <p:cNvSpPr txBox="1">
              <a:spLocks noChangeArrowheads="1"/>
            </p:cNvSpPr>
            <p:nvPr/>
          </p:nvSpPr>
          <p:spPr bwMode="auto">
            <a:xfrm>
              <a:off x="2823" y="818"/>
              <a:ext cx="556"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cs typeface="Times New Roman" panose="02020603050405020304" pitchFamily="18" charset="0"/>
                </a:rPr>
                <a:t>BC</a:t>
              </a:r>
              <a:endParaRPr kumimoji="1" lang="en-US" altLang="zh-CN" sz="2400" i="0"/>
            </a:p>
          </p:txBody>
        </p:sp>
        <p:sp>
          <p:nvSpPr>
            <p:cNvPr id="44" name="Rectangle 4"/>
            <p:cNvSpPr>
              <a:spLocks noChangeArrowheads="1"/>
            </p:cNvSpPr>
            <p:nvPr/>
          </p:nvSpPr>
          <p:spPr bwMode="auto">
            <a:xfrm>
              <a:off x="2957" y="1401"/>
              <a:ext cx="1843" cy="714"/>
            </a:xfrm>
            <a:prstGeom prst="rect">
              <a:avLst/>
            </a:prstGeom>
            <a:noFill/>
            <a:ln w="38100">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sp>
          <p:nvSpPr>
            <p:cNvPr id="45" name="Line 5"/>
            <p:cNvSpPr>
              <a:spLocks noChangeShapeType="1"/>
            </p:cNvSpPr>
            <p:nvPr/>
          </p:nvSpPr>
          <p:spPr bwMode="auto">
            <a:xfrm>
              <a:off x="2957" y="1751"/>
              <a:ext cx="1843" cy="1"/>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6"/>
            <p:cNvSpPr>
              <a:spLocks noChangeShapeType="1"/>
            </p:cNvSpPr>
            <p:nvPr/>
          </p:nvSpPr>
          <p:spPr bwMode="auto">
            <a:xfrm>
              <a:off x="3878" y="1401"/>
              <a:ext cx="0" cy="714"/>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7"/>
            <p:cNvSpPr>
              <a:spLocks noChangeShapeType="1"/>
            </p:cNvSpPr>
            <p:nvPr/>
          </p:nvSpPr>
          <p:spPr bwMode="auto">
            <a:xfrm>
              <a:off x="3418" y="1401"/>
              <a:ext cx="6" cy="714"/>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8"/>
            <p:cNvSpPr>
              <a:spLocks noChangeShapeType="1"/>
            </p:cNvSpPr>
            <p:nvPr/>
          </p:nvSpPr>
          <p:spPr bwMode="auto">
            <a:xfrm flipH="1">
              <a:off x="4332" y="1401"/>
              <a:ext cx="7" cy="714"/>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9"/>
            <p:cNvSpPr>
              <a:spLocks noChangeShapeType="1"/>
            </p:cNvSpPr>
            <p:nvPr/>
          </p:nvSpPr>
          <p:spPr bwMode="auto">
            <a:xfrm flipH="1" flipV="1">
              <a:off x="2744" y="981"/>
              <a:ext cx="213" cy="408"/>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Text Box 10"/>
            <p:cNvSpPr txBox="1">
              <a:spLocks noChangeArrowheads="1"/>
            </p:cNvSpPr>
            <p:nvPr/>
          </p:nvSpPr>
          <p:spPr bwMode="auto">
            <a:xfrm>
              <a:off x="2555" y="1116"/>
              <a:ext cx="46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A</a:t>
              </a:r>
            </a:p>
          </p:txBody>
        </p:sp>
        <p:sp>
          <p:nvSpPr>
            <p:cNvPr id="51" name="Text Box 11"/>
            <p:cNvSpPr txBox="1">
              <a:spLocks noChangeArrowheads="1"/>
            </p:cNvSpPr>
            <p:nvPr/>
          </p:nvSpPr>
          <p:spPr bwMode="auto">
            <a:xfrm>
              <a:off x="3011" y="1073"/>
              <a:ext cx="461"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00</a:t>
              </a:r>
            </a:p>
            <a:p>
              <a:pPr>
                <a:lnSpc>
                  <a:spcPct val="100000"/>
                </a:lnSpc>
                <a:spcBef>
                  <a:spcPct val="0"/>
                </a:spcBef>
                <a:buFontTx/>
                <a:buNone/>
              </a:pPr>
              <a:endParaRPr kumimoji="1" lang="en-US" altLang="zh-CN" sz="2400" i="0"/>
            </a:p>
          </p:txBody>
        </p:sp>
        <p:sp>
          <p:nvSpPr>
            <p:cNvPr id="52" name="Text Box 12"/>
            <p:cNvSpPr txBox="1">
              <a:spLocks noChangeArrowheads="1"/>
            </p:cNvSpPr>
            <p:nvPr/>
          </p:nvSpPr>
          <p:spPr bwMode="auto">
            <a:xfrm>
              <a:off x="3463" y="1067"/>
              <a:ext cx="46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01</a:t>
              </a:r>
            </a:p>
          </p:txBody>
        </p:sp>
        <p:sp>
          <p:nvSpPr>
            <p:cNvPr id="53" name="Text Box 13"/>
            <p:cNvSpPr txBox="1">
              <a:spLocks noChangeArrowheads="1"/>
            </p:cNvSpPr>
            <p:nvPr/>
          </p:nvSpPr>
          <p:spPr bwMode="auto">
            <a:xfrm>
              <a:off x="3917" y="1067"/>
              <a:ext cx="46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11</a:t>
              </a:r>
            </a:p>
          </p:txBody>
        </p:sp>
        <p:sp>
          <p:nvSpPr>
            <p:cNvPr id="54" name="Text Box 14"/>
            <p:cNvSpPr txBox="1">
              <a:spLocks noChangeArrowheads="1"/>
            </p:cNvSpPr>
            <p:nvPr/>
          </p:nvSpPr>
          <p:spPr bwMode="auto">
            <a:xfrm>
              <a:off x="4369" y="1067"/>
              <a:ext cx="37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10</a:t>
              </a:r>
            </a:p>
          </p:txBody>
        </p:sp>
        <p:sp>
          <p:nvSpPr>
            <p:cNvPr id="55" name="Text Box 15"/>
            <p:cNvSpPr txBox="1">
              <a:spLocks noChangeArrowheads="1"/>
            </p:cNvSpPr>
            <p:nvPr/>
          </p:nvSpPr>
          <p:spPr bwMode="auto">
            <a:xfrm>
              <a:off x="2611" y="1797"/>
              <a:ext cx="38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p:txBody>
        </p:sp>
        <p:sp>
          <p:nvSpPr>
            <p:cNvPr id="56" name="Text Box 16"/>
            <p:cNvSpPr txBox="1">
              <a:spLocks noChangeArrowheads="1"/>
            </p:cNvSpPr>
            <p:nvPr/>
          </p:nvSpPr>
          <p:spPr bwMode="auto">
            <a:xfrm>
              <a:off x="2950" y="543"/>
              <a:ext cx="2310"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zh-CN" altLang="en-US" sz="2400" i="0">
                  <a:solidFill>
                    <a:srgbClr val="800000"/>
                  </a:solidFill>
                  <a:latin typeface="+mn-ea"/>
                  <a:ea typeface="+mn-ea"/>
                </a:rPr>
                <a:t>表决逻辑卡诺图</a:t>
              </a:r>
            </a:p>
          </p:txBody>
        </p:sp>
        <p:sp>
          <p:nvSpPr>
            <p:cNvPr id="57" name="Text Box 17"/>
            <p:cNvSpPr txBox="1">
              <a:spLocks noChangeArrowheads="1"/>
            </p:cNvSpPr>
            <p:nvPr/>
          </p:nvSpPr>
          <p:spPr bwMode="auto">
            <a:xfrm>
              <a:off x="2611" y="1401"/>
              <a:ext cx="403"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p:txBody>
        </p:sp>
        <p:sp>
          <p:nvSpPr>
            <p:cNvPr id="58" name="Text Box 18"/>
            <p:cNvSpPr txBox="1">
              <a:spLocks noChangeArrowheads="1"/>
            </p:cNvSpPr>
            <p:nvPr/>
          </p:nvSpPr>
          <p:spPr bwMode="auto">
            <a:xfrm>
              <a:off x="3074" y="1413"/>
              <a:ext cx="40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a:t>1</a:t>
              </a:r>
              <a:endParaRPr kumimoji="1" lang="en-US" altLang="zh-CN" sz="2400" i="0"/>
            </a:p>
          </p:txBody>
        </p:sp>
        <p:sp>
          <p:nvSpPr>
            <p:cNvPr id="59" name="Text Box 19"/>
            <p:cNvSpPr txBox="1">
              <a:spLocks noChangeArrowheads="1"/>
            </p:cNvSpPr>
            <p:nvPr/>
          </p:nvSpPr>
          <p:spPr bwMode="auto">
            <a:xfrm>
              <a:off x="3450" y="1400"/>
              <a:ext cx="40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a:t>1</a:t>
              </a:r>
              <a:endParaRPr kumimoji="1" lang="en-US" altLang="zh-CN" sz="2400" i="0"/>
            </a:p>
            <a:p>
              <a:pPr>
                <a:lnSpc>
                  <a:spcPct val="100000"/>
                </a:lnSpc>
                <a:spcBef>
                  <a:spcPct val="0"/>
                </a:spcBef>
                <a:buFontTx/>
                <a:buNone/>
              </a:pPr>
              <a:endParaRPr kumimoji="1" lang="en-US" altLang="zh-CN" sz="2400" i="0"/>
            </a:p>
          </p:txBody>
        </p:sp>
        <p:sp>
          <p:nvSpPr>
            <p:cNvPr id="60" name="Text Box 20"/>
            <p:cNvSpPr txBox="1">
              <a:spLocks noChangeArrowheads="1"/>
            </p:cNvSpPr>
            <p:nvPr/>
          </p:nvSpPr>
          <p:spPr bwMode="auto">
            <a:xfrm>
              <a:off x="4431" y="1400"/>
              <a:ext cx="40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a:t>1</a:t>
              </a:r>
              <a:endParaRPr kumimoji="1" lang="en-US" altLang="zh-CN" sz="2400" i="0"/>
            </a:p>
          </p:txBody>
        </p:sp>
        <p:sp>
          <p:nvSpPr>
            <p:cNvPr id="61" name="Text Box 21"/>
            <p:cNvSpPr txBox="1">
              <a:spLocks noChangeArrowheads="1"/>
            </p:cNvSpPr>
            <p:nvPr/>
          </p:nvSpPr>
          <p:spPr bwMode="auto">
            <a:xfrm>
              <a:off x="3083" y="1752"/>
              <a:ext cx="40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a:t>1</a:t>
              </a:r>
              <a:endParaRPr kumimoji="1" lang="en-US" altLang="zh-CN" sz="2400" i="0"/>
            </a:p>
            <a:p>
              <a:pPr>
                <a:lnSpc>
                  <a:spcPct val="100000"/>
                </a:lnSpc>
                <a:spcBef>
                  <a:spcPct val="0"/>
                </a:spcBef>
                <a:buFontTx/>
                <a:buNone/>
              </a:pPr>
              <a:endParaRPr kumimoji="1" lang="en-US" altLang="zh-CN" sz="2400" i="0"/>
            </a:p>
          </p:txBody>
        </p:sp>
        <p:sp>
          <p:nvSpPr>
            <p:cNvPr id="62" name="Text Box 22"/>
            <p:cNvSpPr txBox="1">
              <a:spLocks noChangeArrowheads="1"/>
            </p:cNvSpPr>
            <p:nvPr/>
          </p:nvSpPr>
          <p:spPr bwMode="auto">
            <a:xfrm>
              <a:off x="3486" y="1752"/>
              <a:ext cx="40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a:t>0</a:t>
              </a:r>
              <a:endParaRPr kumimoji="1" lang="en-US" altLang="zh-CN" sz="2400" i="0"/>
            </a:p>
            <a:p>
              <a:pPr>
                <a:lnSpc>
                  <a:spcPct val="100000"/>
                </a:lnSpc>
                <a:spcBef>
                  <a:spcPct val="0"/>
                </a:spcBef>
                <a:buFontTx/>
                <a:buNone/>
              </a:pPr>
              <a:endParaRPr kumimoji="1" lang="en-US" altLang="zh-CN" sz="2400" i="0"/>
            </a:p>
          </p:txBody>
        </p:sp>
        <p:sp>
          <p:nvSpPr>
            <p:cNvPr id="63" name="Text Box 23"/>
            <p:cNvSpPr txBox="1">
              <a:spLocks noChangeArrowheads="1"/>
            </p:cNvSpPr>
            <p:nvPr/>
          </p:nvSpPr>
          <p:spPr bwMode="auto">
            <a:xfrm>
              <a:off x="3958" y="1421"/>
              <a:ext cx="40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a:t>0</a:t>
              </a:r>
              <a:endParaRPr kumimoji="1" lang="en-US" altLang="zh-CN" sz="2400" i="0"/>
            </a:p>
            <a:p>
              <a:pPr>
                <a:lnSpc>
                  <a:spcPct val="100000"/>
                </a:lnSpc>
                <a:spcBef>
                  <a:spcPct val="0"/>
                </a:spcBef>
                <a:buFontTx/>
                <a:buNone/>
              </a:pPr>
              <a:endParaRPr kumimoji="1" lang="en-US" altLang="zh-CN" sz="2400" i="0"/>
            </a:p>
          </p:txBody>
        </p:sp>
        <p:sp>
          <p:nvSpPr>
            <p:cNvPr id="64" name="Text Box 24"/>
            <p:cNvSpPr txBox="1">
              <a:spLocks noChangeArrowheads="1"/>
            </p:cNvSpPr>
            <p:nvPr/>
          </p:nvSpPr>
          <p:spPr bwMode="auto">
            <a:xfrm>
              <a:off x="3966" y="1752"/>
              <a:ext cx="40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a:t>0</a:t>
              </a:r>
              <a:endParaRPr kumimoji="1" lang="en-US" altLang="zh-CN" sz="2400" i="0"/>
            </a:p>
            <a:p>
              <a:pPr>
                <a:lnSpc>
                  <a:spcPct val="100000"/>
                </a:lnSpc>
                <a:spcBef>
                  <a:spcPct val="0"/>
                </a:spcBef>
                <a:buFontTx/>
                <a:buNone/>
              </a:pPr>
              <a:endParaRPr kumimoji="1" lang="en-US" altLang="zh-CN" sz="2400" i="0"/>
            </a:p>
          </p:txBody>
        </p:sp>
        <p:sp>
          <p:nvSpPr>
            <p:cNvPr id="65" name="Text Box 25"/>
            <p:cNvSpPr txBox="1">
              <a:spLocks noChangeArrowheads="1"/>
            </p:cNvSpPr>
            <p:nvPr/>
          </p:nvSpPr>
          <p:spPr bwMode="auto">
            <a:xfrm>
              <a:off x="4420" y="1766"/>
              <a:ext cx="40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a:t>0</a:t>
              </a:r>
              <a:endParaRPr kumimoji="1" lang="en-US" altLang="zh-CN" sz="2400" i="0"/>
            </a:p>
            <a:p>
              <a:pPr>
                <a:lnSpc>
                  <a:spcPct val="100000"/>
                </a:lnSpc>
                <a:spcBef>
                  <a:spcPct val="0"/>
                </a:spcBef>
                <a:buFontTx/>
                <a:buNone/>
              </a:pPr>
              <a:endParaRPr kumimoji="1" lang="en-US" altLang="zh-CN" sz="2400" i="0"/>
            </a:p>
          </p:txBody>
        </p:sp>
      </p:grpSp>
      <p:sp>
        <p:nvSpPr>
          <p:cNvPr id="66" name="Oval 26"/>
          <p:cNvSpPr>
            <a:spLocks noChangeArrowheads="1"/>
          </p:cNvSpPr>
          <p:nvPr/>
        </p:nvSpPr>
        <p:spPr bwMode="auto">
          <a:xfrm>
            <a:off x="5750271" y="2439919"/>
            <a:ext cx="569528" cy="992251"/>
          </a:xfrm>
          <a:prstGeom prst="ellipse">
            <a:avLst/>
          </a:prstGeom>
          <a:noFill/>
          <a:ln w="38100">
            <a:solidFill>
              <a:srgbClr val="CC66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sp>
        <p:nvSpPr>
          <p:cNvPr id="68" name="Oval 28"/>
          <p:cNvSpPr>
            <a:spLocks noChangeArrowheads="1"/>
          </p:cNvSpPr>
          <p:nvPr/>
        </p:nvSpPr>
        <p:spPr bwMode="auto">
          <a:xfrm>
            <a:off x="5715931" y="2434234"/>
            <a:ext cx="1218857" cy="414269"/>
          </a:xfrm>
          <a:prstGeom prst="ellipse">
            <a:avLst/>
          </a:prstGeom>
          <a:noFill/>
          <a:ln w="38100">
            <a:solidFill>
              <a:srgbClr val="0033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grpSp>
        <p:nvGrpSpPr>
          <p:cNvPr id="4" name="组合 3"/>
          <p:cNvGrpSpPr/>
          <p:nvPr/>
        </p:nvGrpSpPr>
        <p:grpSpPr>
          <a:xfrm>
            <a:off x="4538106" y="4163848"/>
            <a:ext cx="3984610" cy="2596760"/>
            <a:chOff x="4573911" y="4297235"/>
            <a:chExt cx="3984610" cy="2638335"/>
          </a:xfrm>
        </p:grpSpPr>
        <p:grpSp>
          <p:nvGrpSpPr>
            <p:cNvPr id="73" name="Group 78"/>
            <p:cNvGrpSpPr>
              <a:grpSpLocks/>
            </p:cNvGrpSpPr>
            <p:nvPr/>
          </p:nvGrpSpPr>
          <p:grpSpPr bwMode="auto">
            <a:xfrm>
              <a:off x="4573911" y="4297235"/>
              <a:ext cx="3701830" cy="2415925"/>
              <a:chOff x="3688" y="136"/>
              <a:chExt cx="2128" cy="1376"/>
            </a:xfrm>
          </p:grpSpPr>
          <p:sp>
            <p:nvSpPr>
              <p:cNvPr id="74" name="Line 43"/>
              <p:cNvSpPr>
                <a:spLocks noChangeShapeType="1"/>
              </p:cNvSpPr>
              <p:nvPr/>
            </p:nvSpPr>
            <p:spPr bwMode="auto">
              <a:xfrm flipH="1" flipV="1">
                <a:off x="4104" y="976"/>
                <a:ext cx="192"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75" name="Line 69"/>
              <p:cNvSpPr>
                <a:spLocks noChangeShapeType="1"/>
              </p:cNvSpPr>
              <p:nvPr/>
            </p:nvSpPr>
            <p:spPr bwMode="auto">
              <a:xfrm flipH="1">
                <a:off x="4880" y="952"/>
                <a:ext cx="144"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76" name="Line 56"/>
              <p:cNvSpPr>
                <a:spLocks noChangeShapeType="1"/>
              </p:cNvSpPr>
              <p:nvPr/>
            </p:nvSpPr>
            <p:spPr bwMode="auto">
              <a:xfrm flipH="1">
                <a:off x="4880" y="728"/>
                <a:ext cx="144"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77" name="Group 38"/>
              <p:cNvGrpSpPr>
                <a:grpSpLocks/>
              </p:cNvGrpSpPr>
              <p:nvPr/>
            </p:nvGrpSpPr>
            <p:grpSpPr bwMode="auto">
              <a:xfrm>
                <a:off x="3888" y="144"/>
                <a:ext cx="1008" cy="416"/>
                <a:chOff x="3744" y="256"/>
                <a:chExt cx="1008" cy="416"/>
              </a:xfrm>
            </p:grpSpPr>
            <p:sp>
              <p:nvSpPr>
                <p:cNvPr id="103" name="Rectangle 32"/>
                <p:cNvSpPr>
                  <a:spLocks noChangeArrowheads="1"/>
                </p:cNvSpPr>
                <p:nvPr/>
              </p:nvSpPr>
              <p:spPr bwMode="auto">
                <a:xfrm>
                  <a:off x="4128" y="288"/>
                  <a:ext cx="240" cy="384"/>
                </a:xfrm>
                <a:prstGeom prst="rect">
                  <a:avLst/>
                </a:prstGeom>
                <a:solidFill>
                  <a:schemeClr val="accent3">
                    <a:lumMod val="95000"/>
                  </a:schemeClr>
                </a:solidFill>
                <a:ln w="9525">
                  <a:noFill/>
                  <a:miter lim="800000"/>
                  <a:headEnd/>
                  <a:tailEnd/>
                </a:ln>
                <a:effectLst/>
                <a:scene3d>
                  <a:camera prst="legacyObliqueTopRight"/>
                  <a:lightRig rig="legacyFlat3" dir="b"/>
                </a:scene3d>
                <a:sp3d extrusionH="74600" prstMaterial="legacyMatte">
                  <a:bevelT w="13500" h="13500" prst="angle"/>
                  <a:bevelB w="13500" h="13500" prst="angle"/>
                  <a:extrusionClr>
                    <a:srgbClr val="DDDDDD"/>
                  </a:extrusionClr>
                </a:sp3d>
              </p:spPr>
              <p:txBody>
                <a:bodyPr wrap="none" anchor="ctr">
                  <a:spAutoFit/>
                  <a:flatTx/>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4" name="Text Box 33"/>
                <p:cNvSpPr txBox="1">
                  <a:spLocks noChangeArrowheads="1"/>
                </p:cNvSpPr>
                <p:nvPr/>
              </p:nvSpPr>
              <p:spPr bwMode="auto">
                <a:xfrm>
                  <a:off x="4144" y="256"/>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solidFill>
                        <a:srgbClr val="800000"/>
                      </a:solidFill>
                    </a:rPr>
                    <a:t>&amp;</a:t>
                  </a:r>
                </a:p>
              </p:txBody>
            </p:sp>
            <p:sp>
              <p:nvSpPr>
                <p:cNvPr id="105" name="Line 34"/>
                <p:cNvSpPr>
                  <a:spLocks noChangeShapeType="1"/>
                </p:cNvSpPr>
                <p:nvPr/>
              </p:nvSpPr>
              <p:spPr bwMode="auto">
                <a:xfrm flipH="1">
                  <a:off x="3744" y="384"/>
                  <a:ext cx="384"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6" name="Line 35"/>
                <p:cNvSpPr>
                  <a:spLocks noChangeShapeType="1"/>
                </p:cNvSpPr>
                <p:nvPr/>
              </p:nvSpPr>
              <p:spPr bwMode="auto">
                <a:xfrm flipH="1">
                  <a:off x="3744" y="584"/>
                  <a:ext cx="384"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7" name="Oval 36"/>
                <p:cNvSpPr>
                  <a:spLocks noChangeArrowheads="1"/>
                </p:cNvSpPr>
                <p:nvPr/>
              </p:nvSpPr>
              <p:spPr bwMode="auto">
                <a:xfrm>
                  <a:off x="4376" y="432"/>
                  <a:ext cx="96" cy="96"/>
                </a:xfrm>
                <a:prstGeom prst="ellips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8" name="Line 37"/>
                <p:cNvSpPr>
                  <a:spLocks noChangeShapeType="1"/>
                </p:cNvSpPr>
                <p:nvPr/>
              </p:nvSpPr>
              <p:spPr bwMode="auto">
                <a:xfrm>
                  <a:off x="4464" y="480"/>
                  <a:ext cx="288"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78" name="Rectangle 40"/>
              <p:cNvSpPr>
                <a:spLocks noChangeArrowheads="1"/>
              </p:cNvSpPr>
              <p:nvPr/>
            </p:nvSpPr>
            <p:spPr bwMode="auto">
              <a:xfrm>
                <a:off x="4280" y="648"/>
                <a:ext cx="240" cy="384"/>
              </a:xfrm>
              <a:prstGeom prst="rect">
                <a:avLst/>
              </a:prstGeom>
              <a:solidFill>
                <a:schemeClr val="accent3">
                  <a:lumMod val="95000"/>
                </a:schemeClr>
              </a:solidFill>
              <a:ln w="9525">
                <a:noFill/>
                <a:miter lim="800000"/>
                <a:headEnd/>
                <a:tailEnd/>
              </a:ln>
              <a:effectLst/>
              <a:scene3d>
                <a:camera prst="legacyObliqueTopRight"/>
                <a:lightRig rig="legacyFlat3" dir="b"/>
              </a:scene3d>
              <a:sp3d extrusionH="74600" prstMaterial="legacyMatte">
                <a:bevelT w="13500" h="13500" prst="angle"/>
                <a:bevelB w="13500" h="13500" prst="angle"/>
                <a:extrusionClr>
                  <a:srgbClr val="DDDDDD"/>
                </a:extrusionClr>
              </a:sp3d>
            </p:spPr>
            <p:txBody>
              <a:bodyPr wrap="none" anchor="ctr">
                <a:spAutoFit/>
                <a:flatTx/>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79" name="Text Box 41"/>
              <p:cNvSpPr txBox="1">
                <a:spLocks noChangeArrowheads="1"/>
              </p:cNvSpPr>
              <p:nvPr/>
            </p:nvSpPr>
            <p:spPr bwMode="auto">
              <a:xfrm>
                <a:off x="4296" y="616"/>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solidFill>
                      <a:srgbClr val="800000"/>
                    </a:solidFill>
                  </a:rPr>
                  <a:t>&amp;</a:t>
                </a:r>
              </a:p>
            </p:txBody>
          </p:sp>
          <p:sp>
            <p:nvSpPr>
              <p:cNvPr id="80" name="Line 42"/>
              <p:cNvSpPr>
                <a:spLocks noChangeShapeType="1"/>
              </p:cNvSpPr>
              <p:nvPr/>
            </p:nvSpPr>
            <p:spPr bwMode="auto">
              <a:xfrm flipH="1">
                <a:off x="3896" y="744"/>
                <a:ext cx="384"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1" name="Oval 44"/>
              <p:cNvSpPr>
                <a:spLocks noChangeArrowheads="1"/>
              </p:cNvSpPr>
              <p:nvPr/>
            </p:nvSpPr>
            <p:spPr bwMode="auto">
              <a:xfrm>
                <a:off x="4528" y="792"/>
                <a:ext cx="96" cy="96"/>
              </a:xfrm>
              <a:prstGeom prst="ellips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2" name="Line 45"/>
              <p:cNvSpPr>
                <a:spLocks noChangeShapeType="1"/>
              </p:cNvSpPr>
              <p:nvPr/>
            </p:nvSpPr>
            <p:spPr bwMode="auto">
              <a:xfrm>
                <a:off x="4616" y="840"/>
                <a:ext cx="288"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3" name="Rectangle 47"/>
              <p:cNvSpPr>
                <a:spLocks noChangeArrowheads="1"/>
              </p:cNvSpPr>
              <p:nvPr/>
            </p:nvSpPr>
            <p:spPr bwMode="auto">
              <a:xfrm>
                <a:off x="4272" y="1128"/>
                <a:ext cx="240" cy="384"/>
              </a:xfrm>
              <a:prstGeom prst="rect">
                <a:avLst/>
              </a:prstGeom>
              <a:solidFill>
                <a:schemeClr val="accent3">
                  <a:lumMod val="95000"/>
                </a:schemeClr>
              </a:solidFill>
              <a:ln w="9525">
                <a:noFill/>
                <a:miter lim="800000"/>
                <a:headEnd/>
                <a:tailEnd/>
              </a:ln>
              <a:effectLst/>
              <a:scene3d>
                <a:camera prst="legacyObliqueTopRight"/>
                <a:lightRig rig="legacyFlat3" dir="b"/>
              </a:scene3d>
              <a:sp3d extrusionH="74600" prstMaterial="legacyMatte">
                <a:bevelT w="13500" h="13500" prst="angle"/>
                <a:bevelB w="13500" h="13500" prst="angle"/>
                <a:extrusionClr>
                  <a:srgbClr val="DDDDDD"/>
                </a:extrusionClr>
              </a:sp3d>
            </p:spPr>
            <p:txBody>
              <a:bodyPr wrap="none" anchor="ctr">
                <a:spAutoFit/>
                <a:flatTx/>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4" name="Text Box 48"/>
              <p:cNvSpPr txBox="1">
                <a:spLocks noChangeArrowheads="1"/>
              </p:cNvSpPr>
              <p:nvPr/>
            </p:nvSpPr>
            <p:spPr bwMode="auto">
              <a:xfrm>
                <a:off x="4288" y="1096"/>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solidFill>
                      <a:srgbClr val="800000"/>
                    </a:solidFill>
                  </a:rPr>
                  <a:t>&amp;</a:t>
                </a:r>
              </a:p>
            </p:txBody>
          </p:sp>
          <p:sp>
            <p:nvSpPr>
              <p:cNvPr id="85" name="Line 49"/>
              <p:cNvSpPr>
                <a:spLocks noChangeShapeType="1"/>
              </p:cNvSpPr>
              <p:nvPr/>
            </p:nvSpPr>
            <p:spPr bwMode="auto">
              <a:xfrm flipH="1" flipV="1">
                <a:off x="4176" y="1208"/>
                <a:ext cx="96"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6" name="Line 50"/>
              <p:cNvSpPr>
                <a:spLocks noChangeShapeType="1"/>
              </p:cNvSpPr>
              <p:nvPr/>
            </p:nvSpPr>
            <p:spPr bwMode="auto">
              <a:xfrm flipH="1" flipV="1">
                <a:off x="4032" y="1400"/>
                <a:ext cx="240"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7" name="Oval 51"/>
              <p:cNvSpPr>
                <a:spLocks noChangeArrowheads="1"/>
              </p:cNvSpPr>
              <p:nvPr/>
            </p:nvSpPr>
            <p:spPr bwMode="auto">
              <a:xfrm>
                <a:off x="4520" y="1272"/>
                <a:ext cx="96" cy="96"/>
              </a:xfrm>
              <a:prstGeom prst="ellips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8" name="Line 52"/>
              <p:cNvSpPr>
                <a:spLocks noChangeShapeType="1"/>
              </p:cNvSpPr>
              <p:nvPr/>
            </p:nvSpPr>
            <p:spPr bwMode="auto">
              <a:xfrm>
                <a:off x="4608" y="1320"/>
                <a:ext cx="288"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9" name="Rectangle 54"/>
              <p:cNvSpPr>
                <a:spLocks noChangeArrowheads="1"/>
              </p:cNvSpPr>
              <p:nvPr/>
            </p:nvSpPr>
            <p:spPr bwMode="auto">
              <a:xfrm>
                <a:off x="5000" y="640"/>
                <a:ext cx="240" cy="384"/>
              </a:xfrm>
              <a:prstGeom prst="rect">
                <a:avLst/>
              </a:prstGeom>
              <a:solidFill>
                <a:schemeClr val="accent3">
                  <a:lumMod val="95000"/>
                </a:schemeClr>
              </a:solidFill>
              <a:ln w="9525">
                <a:noFill/>
                <a:miter lim="800000"/>
                <a:headEnd/>
                <a:tailEnd/>
              </a:ln>
              <a:effectLst/>
              <a:scene3d>
                <a:camera prst="legacyObliqueTopRight"/>
                <a:lightRig rig="legacyFlat3" dir="b"/>
              </a:scene3d>
              <a:sp3d extrusionH="74600" prstMaterial="legacyMatte">
                <a:bevelT w="13500" h="13500" prst="angle"/>
                <a:bevelB w="13500" h="13500" prst="angle"/>
                <a:extrusionClr>
                  <a:srgbClr val="DDDDDD"/>
                </a:extrusionClr>
              </a:sp3d>
            </p:spPr>
            <p:txBody>
              <a:bodyPr wrap="none" anchor="ctr">
                <a:spAutoFit/>
                <a:flatTx/>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0" name="Text Box 55"/>
              <p:cNvSpPr txBox="1">
                <a:spLocks noChangeArrowheads="1"/>
              </p:cNvSpPr>
              <p:nvPr/>
            </p:nvSpPr>
            <p:spPr bwMode="auto">
              <a:xfrm>
                <a:off x="5016" y="608"/>
                <a:ext cx="240"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solidFill>
                      <a:srgbClr val="800000"/>
                    </a:solidFill>
                  </a:rPr>
                  <a:t>&amp;</a:t>
                </a:r>
              </a:p>
            </p:txBody>
          </p:sp>
          <p:sp>
            <p:nvSpPr>
              <p:cNvPr id="91" name="Oval 58"/>
              <p:cNvSpPr>
                <a:spLocks noChangeArrowheads="1"/>
              </p:cNvSpPr>
              <p:nvPr/>
            </p:nvSpPr>
            <p:spPr bwMode="auto">
              <a:xfrm>
                <a:off x="5248" y="784"/>
                <a:ext cx="96" cy="96"/>
              </a:xfrm>
              <a:prstGeom prst="ellips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2" name="Line 59"/>
              <p:cNvSpPr>
                <a:spLocks noChangeShapeType="1"/>
              </p:cNvSpPr>
              <p:nvPr/>
            </p:nvSpPr>
            <p:spPr bwMode="auto">
              <a:xfrm>
                <a:off x="5336" y="832"/>
                <a:ext cx="288" cy="0"/>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3" name="Line 67"/>
              <p:cNvSpPr>
                <a:spLocks noChangeShapeType="1"/>
              </p:cNvSpPr>
              <p:nvPr/>
            </p:nvSpPr>
            <p:spPr bwMode="auto">
              <a:xfrm flipH="1">
                <a:off x="4864" y="840"/>
                <a:ext cx="144" cy="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4" name="Line 68"/>
              <p:cNvSpPr>
                <a:spLocks noChangeShapeType="1"/>
              </p:cNvSpPr>
              <p:nvPr/>
            </p:nvSpPr>
            <p:spPr bwMode="auto">
              <a:xfrm flipV="1">
                <a:off x="4880" y="360"/>
                <a:ext cx="0" cy="384"/>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5" name="Line 70"/>
              <p:cNvSpPr>
                <a:spLocks noChangeShapeType="1"/>
              </p:cNvSpPr>
              <p:nvPr/>
            </p:nvSpPr>
            <p:spPr bwMode="auto">
              <a:xfrm flipV="1">
                <a:off x="4880" y="944"/>
                <a:ext cx="0" cy="384"/>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6" name="Line 71"/>
              <p:cNvSpPr>
                <a:spLocks noChangeShapeType="1"/>
              </p:cNvSpPr>
              <p:nvPr/>
            </p:nvSpPr>
            <p:spPr bwMode="auto">
              <a:xfrm flipV="1">
                <a:off x="4176" y="264"/>
                <a:ext cx="0" cy="960"/>
              </a:xfrm>
              <a:prstGeom prst="line">
                <a:avLst/>
              </a:prstGeom>
              <a:noFill/>
              <a:ln w="38100">
                <a:solidFill>
                  <a:srgbClr val="000000"/>
                </a:solidFill>
                <a:round/>
                <a:headEnd/>
                <a:tailEnd/>
              </a:ln>
              <a:effectLst/>
            </p:spPr>
            <p:txBody>
              <a:bodyPr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7" name="Line 72"/>
              <p:cNvSpPr>
                <a:spLocks noChangeShapeType="1"/>
              </p:cNvSpPr>
              <p:nvPr/>
            </p:nvSpPr>
            <p:spPr bwMode="auto">
              <a:xfrm flipV="1">
                <a:off x="4032" y="744"/>
                <a:ext cx="0" cy="672"/>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8" name="Line 73"/>
              <p:cNvSpPr>
                <a:spLocks noChangeShapeType="1"/>
              </p:cNvSpPr>
              <p:nvPr/>
            </p:nvSpPr>
            <p:spPr bwMode="auto">
              <a:xfrm flipV="1">
                <a:off x="4104" y="464"/>
                <a:ext cx="0" cy="528"/>
              </a:xfrm>
              <a:prstGeom prst="line">
                <a:avLst/>
              </a:prstGeom>
              <a:noFill/>
              <a:ln w="38100">
                <a:solidFill>
                  <a:srgbClr val="000000"/>
                </a:solidFill>
                <a:round/>
                <a:headEnd/>
                <a:tailEnd/>
              </a:ln>
              <a:effectLst/>
            </p:spPr>
            <p:txBody>
              <a:bodyPr wrap="none" anchor="ct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mc:AlternateContent xmlns:mc="http://schemas.openxmlformats.org/markup-compatibility/2006" xmlns:a14="http://schemas.microsoft.com/office/drawing/2010/main">
            <mc:Choice Requires="a14">
              <p:sp>
                <p:nvSpPr>
                  <p:cNvPr id="99" name="Text Box 74"/>
                  <p:cNvSpPr txBox="1">
                    <a:spLocks noChangeArrowheads="1"/>
                  </p:cNvSpPr>
                  <p:nvPr/>
                </p:nvSpPr>
                <p:spPr bwMode="auto">
                  <a:xfrm>
                    <a:off x="3696" y="136"/>
                    <a:ext cx="240" cy="2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acc>
                            <m:accPr>
                              <m:chr m:val="̅"/>
                              <m:ctrlPr>
                                <a:rPr kumimoji="1" lang="zh-CN" altLang="en-US" sz="2000" i="1" smtClean="0">
                                  <a:latin typeface="Cambria Math" panose="02040503050406030204" pitchFamily="18" charset="0"/>
                                </a:rPr>
                              </m:ctrlPr>
                            </m:accPr>
                            <m:e>
                              <m:r>
                                <a:rPr kumimoji="1" lang="en-US" altLang="zh-CN" sz="2000" b="1" i="1" smtClean="0">
                                  <a:latin typeface="Cambria Math" panose="02040503050406030204" pitchFamily="18" charset="0"/>
                                </a:rPr>
                                <m:t>𝑨</m:t>
                              </m:r>
                            </m:e>
                          </m:acc>
                        </m:oMath>
                      </m:oMathPara>
                    </a14:m>
                    <a:endParaRPr lang="en-US" altLang="zh-CN" sz="2000" i="1">
                      <a:solidFill>
                        <a:srgbClr val="000000"/>
                      </a:solidFill>
                      <a:latin typeface="Times New Roman" panose="02020603050405020304" pitchFamily="18" charset="0"/>
                      <a:cs typeface="Times New Roman" panose="02020603050405020304" pitchFamily="18" charset="0"/>
                    </a:endParaRPr>
                  </a:p>
                </p:txBody>
              </p:sp>
            </mc:Choice>
            <mc:Fallback xmlns="">
              <p:sp>
                <p:nvSpPr>
                  <p:cNvPr id="99" name="Text Box 74"/>
                  <p:cNvSpPr txBox="1">
                    <a:spLocks noRot="1" noChangeAspect="1" noMove="1" noResize="1" noEditPoints="1" noAdjustHandles="1" noChangeArrowheads="1" noChangeShapeType="1" noTextEdit="1"/>
                  </p:cNvSpPr>
                  <p:nvPr/>
                </p:nvSpPr>
                <p:spPr bwMode="auto">
                  <a:xfrm>
                    <a:off x="3696" y="136"/>
                    <a:ext cx="240" cy="228"/>
                  </a:xfrm>
                  <a:prstGeom prst="rect">
                    <a:avLst/>
                  </a:prstGeom>
                  <a:blipFill rotWithShape="0">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Text Box 75"/>
                  <p:cNvSpPr txBox="1">
                    <a:spLocks noChangeArrowheads="1"/>
                  </p:cNvSpPr>
                  <p:nvPr/>
                </p:nvSpPr>
                <p:spPr bwMode="auto">
                  <a:xfrm>
                    <a:off x="3688" y="372"/>
                    <a:ext cx="240" cy="2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acc>
                            <m:accPr>
                              <m:chr m:val="̅"/>
                              <m:ctrlPr>
                                <a:rPr kumimoji="1" lang="zh-CN" altLang="en-US" sz="2000" i="1">
                                  <a:latin typeface="Cambria Math" panose="02040503050406030204" pitchFamily="18" charset="0"/>
                                </a:rPr>
                              </m:ctrlPr>
                            </m:accPr>
                            <m:e>
                              <m:r>
                                <a:rPr kumimoji="1" lang="en-US" altLang="zh-CN" sz="2000" i="1">
                                  <a:latin typeface="Cambria Math" panose="02040503050406030204" pitchFamily="18" charset="0"/>
                                </a:rPr>
                                <m:t>𝑩</m:t>
                              </m:r>
                            </m:e>
                          </m:acc>
                        </m:oMath>
                      </m:oMathPara>
                    </a14:m>
                    <a:endParaRPr lang="en-US" altLang="zh-CN" sz="2000" i="1">
                      <a:solidFill>
                        <a:srgbClr val="000000"/>
                      </a:solidFill>
                      <a:latin typeface="Times New Roman" panose="02020603050405020304" pitchFamily="18" charset="0"/>
                      <a:cs typeface="Times New Roman" panose="02020603050405020304" pitchFamily="18" charset="0"/>
                    </a:endParaRPr>
                  </a:p>
                </p:txBody>
              </p:sp>
            </mc:Choice>
            <mc:Fallback xmlns="">
              <p:sp>
                <p:nvSpPr>
                  <p:cNvPr id="100" name="Text Box 75"/>
                  <p:cNvSpPr txBox="1">
                    <a:spLocks noRot="1" noChangeAspect="1" noMove="1" noResize="1" noEditPoints="1" noAdjustHandles="1" noChangeArrowheads="1" noChangeShapeType="1" noTextEdit="1"/>
                  </p:cNvSpPr>
                  <p:nvPr/>
                </p:nvSpPr>
                <p:spPr bwMode="auto">
                  <a:xfrm>
                    <a:off x="3688" y="372"/>
                    <a:ext cx="240" cy="228"/>
                  </a:xfrm>
                  <a:prstGeom prst="rect">
                    <a:avLst/>
                  </a:prstGeom>
                  <a:blipFill rotWithShape="0">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Text Box 76"/>
                  <p:cNvSpPr txBox="1">
                    <a:spLocks noChangeArrowheads="1"/>
                  </p:cNvSpPr>
                  <p:nvPr/>
                </p:nvSpPr>
                <p:spPr bwMode="auto">
                  <a:xfrm>
                    <a:off x="3696" y="619"/>
                    <a:ext cx="240" cy="2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14:m>
                      <m:oMathPara xmlns:m="http://schemas.openxmlformats.org/officeDocument/2006/math">
                        <m:oMathParaPr>
                          <m:jc m:val="centerGroup"/>
                        </m:oMathParaPr>
                        <m:oMath xmlns:m="http://schemas.openxmlformats.org/officeDocument/2006/math">
                          <m:acc>
                            <m:accPr>
                              <m:chr m:val="̅"/>
                              <m:ctrlPr>
                                <a:rPr kumimoji="1" lang="zh-CN" altLang="en-US" sz="2000" i="1" smtClean="0">
                                  <a:latin typeface="Cambria Math" panose="02040503050406030204" pitchFamily="18" charset="0"/>
                                </a:rPr>
                              </m:ctrlPr>
                            </m:accPr>
                            <m:e>
                              <m:r>
                                <a:rPr kumimoji="1" lang="en-US" altLang="zh-CN" sz="2000" b="1" i="1" smtClean="0">
                                  <a:latin typeface="Cambria Math" panose="02040503050406030204" pitchFamily="18" charset="0"/>
                                </a:rPr>
                                <m:t>𝑪</m:t>
                              </m:r>
                            </m:e>
                          </m:acc>
                        </m:oMath>
                      </m:oMathPara>
                    </a14:m>
                    <a:endParaRPr lang="en-US" altLang="zh-CN" sz="2000" i="1">
                      <a:solidFill>
                        <a:srgbClr val="000000"/>
                      </a:solidFill>
                      <a:latin typeface="Times New Roman" panose="02020603050405020304" pitchFamily="18" charset="0"/>
                      <a:cs typeface="Times New Roman" panose="02020603050405020304" pitchFamily="18" charset="0"/>
                    </a:endParaRPr>
                  </a:p>
                </p:txBody>
              </p:sp>
            </mc:Choice>
            <mc:Fallback xmlns="">
              <p:sp>
                <p:nvSpPr>
                  <p:cNvPr id="101" name="Text Box 76"/>
                  <p:cNvSpPr txBox="1">
                    <a:spLocks noRot="1" noChangeAspect="1" noMove="1" noResize="1" noEditPoints="1" noAdjustHandles="1" noChangeArrowheads="1" noChangeShapeType="1" noTextEdit="1"/>
                  </p:cNvSpPr>
                  <p:nvPr/>
                </p:nvSpPr>
                <p:spPr bwMode="auto">
                  <a:xfrm>
                    <a:off x="3696" y="619"/>
                    <a:ext cx="240" cy="228"/>
                  </a:xfrm>
                  <a:prstGeom prst="rect">
                    <a:avLst/>
                  </a:prstGeom>
                  <a:blipFill rotWithShape="0">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2" name="Text Box 77"/>
              <p:cNvSpPr txBox="1">
                <a:spLocks noChangeArrowheads="1"/>
              </p:cNvSpPr>
              <p:nvPr/>
            </p:nvSpPr>
            <p:spPr bwMode="auto">
              <a:xfrm>
                <a:off x="5576" y="69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000" i="1">
                    <a:solidFill>
                      <a:srgbClr val="000000"/>
                    </a:solidFill>
                    <a:latin typeface="Times New Roman" panose="02020603050405020304" pitchFamily="18" charset="0"/>
                    <a:cs typeface="Times New Roman" panose="02020603050405020304" pitchFamily="18" charset="0"/>
                  </a:rPr>
                  <a:t>F</a:t>
                </a:r>
              </a:p>
            </p:txBody>
          </p:sp>
        </p:grpSp>
        <p:sp>
          <p:nvSpPr>
            <p:cNvPr id="109" name="Text Box 16"/>
            <p:cNvSpPr txBox="1">
              <a:spLocks noChangeArrowheads="1"/>
            </p:cNvSpPr>
            <p:nvPr/>
          </p:nvSpPr>
          <p:spPr bwMode="auto">
            <a:xfrm>
              <a:off x="6465506" y="6396025"/>
              <a:ext cx="2093015" cy="53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zh-CN" altLang="en-US" sz="2000" i="0">
                  <a:solidFill>
                    <a:srgbClr val="800000"/>
                  </a:solidFill>
                  <a:latin typeface="+mn-ea"/>
                  <a:ea typeface="+mn-ea"/>
                </a:rPr>
                <a:t>方案二逻辑图</a:t>
              </a:r>
            </a:p>
          </p:txBody>
        </p:sp>
      </p:grpSp>
      <p:sp>
        <p:nvSpPr>
          <p:cNvPr id="110" name="AutoShape 47"/>
          <p:cNvSpPr>
            <a:spLocks/>
          </p:cNvSpPr>
          <p:nvPr/>
        </p:nvSpPr>
        <p:spPr bwMode="auto">
          <a:xfrm>
            <a:off x="5623963" y="2357160"/>
            <a:ext cx="720725" cy="574675"/>
          </a:xfrm>
          <a:prstGeom prst="rightBracket">
            <a:avLst>
              <a:gd name="adj" fmla="val 8333"/>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sp>
        <p:nvSpPr>
          <p:cNvPr id="111" name="AutoShape 48"/>
          <p:cNvSpPr>
            <a:spLocks/>
          </p:cNvSpPr>
          <p:nvPr/>
        </p:nvSpPr>
        <p:spPr bwMode="auto">
          <a:xfrm>
            <a:off x="7856525" y="2388010"/>
            <a:ext cx="720725" cy="574675"/>
          </a:xfrm>
          <a:prstGeom prst="leftBracket">
            <a:avLst>
              <a:gd name="adj" fmla="val 8333"/>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mc:AlternateContent xmlns:mc="http://schemas.openxmlformats.org/markup-compatibility/2006" xmlns:a14="http://schemas.microsoft.com/office/drawing/2010/main">
        <mc:Choice Requires="a14">
          <p:sp>
            <p:nvSpPr>
              <p:cNvPr id="2" name="矩形 1"/>
              <p:cNvSpPr/>
              <p:nvPr/>
            </p:nvSpPr>
            <p:spPr>
              <a:xfrm>
                <a:off x="3730167" y="3537707"/>
                <a:ext cx="4913076" cy="560666"/>
              </a:xfrm>
              <a:prstGeom prst="rect">
                <a:avLst/>
              </a:prstGeom>
            </p:spPr>
            <p:txBody>
              <a:bodyPr wrap="none">
                <a:spAutoFit/>
              </a:bodyPr>
              <a:lstStyle/>
              <a:p>
                <a:endParaRPr lang="zh-CN" altLang="en-US">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3730167" y="3537707"/>
                <a:ext cx="4913076" cy="560666"/>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560178" y="3518283"/>
                <a:ext cx="4913076" cy="5606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𝑭</m:t>
                      </m:r>
                      <m:r>
                        <a:rPr kumimoji="1" lang="en-US" altLang="zh-CN" i="1">
                          <a:latin typeface="Cambria Math" panose="02040503050406030204" pitchFamily="18" charset="0"/>
                        </a:rPr>
                        <m:t>=</m:t>
                      </m:r>
                      <m:acc>
                        <m:accPr>
                          <m:chr m:val="̅"/>
                          <m:ctrlPr>
                            <a:rPr kumimoji="1" lang="zh-CN" altLang="en-US" i="1">
                              <a:latin typeface="Cambria Math" panose="02040503050406030204" pitchFamily="18" charset="0"/>
                            </a:rPr>
                          </m:ctrlPr>
                        </m:accPr>
                        <m:e>
                          <m:acc>
                            <m:accPr>
                              <m:chr m:val="̅"/>
                              <m:ctrlPr>
                                <a:rPr kumimoji="1" lang="zh-CN" altLang="en-US" i="1">
                                  <a:latin typeface="Cambria Math" panose="02040503050406030204" pitchFamily="18" charset="0"/>
                                </a:rPr>
                              </m:ctrlPr>
                            </m:accPr>
                            <m:e>
                              <m:r>
                                <a:rPr kumimoji="1" lang="en-US" altLang="zh-CN" b="1" i="1" smtClean="0">
                                  <a:latin typeface="Cambria Math" panose="02040503050406030204" pitchFamily="18" charset="0"/>
                                </a:rPr>
                                <m:t>𝑨</m:t>
                              </m:r>
                            </m:e>
                          </m:acc>
                          <m:acc>
                            <m:accPr>
                              <m:chr m:val="̅"/>
                              <m:ctrlPr>
                                <a:rPr kumimoji="1" lang="zh-CN" altLang="en-US" i="1">
                                  <a:latin typeface="Cambria Math" panose="02040503050406030204" pitchFamily="18" charset="0"/>
                                </a:rPr>
                              </m:ctrlPr>
                            </m:accPr>
                            <m:e>
                              <m:r>
                                <a:rPr kumimoji="1" lang="en-US" altLang="zh-CN" b="1" i="1" smtClean="0">
                                  <a:latin typeface="Cambria Math" panose="02040503050406030204" pitchFamily="18" charset="0"/>
                                </a:rPr>
                                <m:t>𝑩</m:t>
                              </m:r>
                            </m:e>
                          </m:acc>
                        </m:e>
                      </m:acc>
                      <m:r>
                        <a:rPr kumimoji="1" lang="en-US" altLang="zh-CN" b="1" i="1" smtClean="0">
                          <a:latin typeface="Cambria Math" panose="02040503050406030204" pitchFamily="18" charset="0"/>
                        </a:rPr>
                        <m:t>+</m:t>
                      </m:r>
                      <m:acc>
                        <m:accPr>
                          <m:chr m:val="̅"/>
                          <m:ctrlPr>
                            <a:rPr kumimoji="1" lang="zh-CN" altLang="en-US" i="1">
                              <a:latin typeface="Cambria Math" panose="02040503050406030204" pitchFamily="18" charset="0"/>
                            </a:rPr>
                          </m:ctrlPr>
                        </m:accPr>
                        <m:e>
                          <m:acc>
                            <m:accPr>
                              <m:chr m:val="̅"/>
                              <m:ctrlPr>
                                <a:rPr kumimoji="1" lang="zh-CN" altLang="en-US" i="1">
                                  <a:latin typeface="Cambria Math" panose="02040503050406030204" pitchFamily="18" charset="0"/>
                                </a:rPr>
                              </m:ctrlPr>
                            </m:accPr>
                            <m:e>
                              <m:r>
                                <a:rPr kumimoji="1" lang="en-US" altLang="zh-CN" b="1" i="1" smtClean="0">
                                  <a:latin typeface="Cambria Math" panose="02040503050406030204" pitchFamily="18" charset="0"/>
                                </a:rPr>
                                <m:t>𝑩</m:t>
                              </m:r>
                            </m:e>
                          </m:acc>
                          <m:acc>
                            <m:accPr>
                              <m:chr m:val="̅"/>
                              <m:ctrlPr>
                                <a:rPr kumimoji="1" lang="zh-CN" altLang="en-US" i="1">
                                  <a:latin typeface="Cambria Math" panose="02040503050406030204" pitchFamily="18" charset="0"/>
                                </a:rPr>
                              </m:ctrlPr>
                            </m:accPr>
                            <m:e>
                              <m:r>
                                <a:rPr kumimoji="1" lang="en-US" altLang="zh-CN" b="1" i="1" smtClean="0">
                                  <a:latin typeface="Cambria Math" panose="02040503050406030204" pitchFamily="18" charset="0"/>
                                </a:rPr>
                                <m:t>𝑪</m:t>
                              </m:r>
                            </m:e>
                          </m:acc>
                        </m:e>
                      </m:acc>
                      <m:r>
                        <a:rPr kumimoji="1" lang="en-US" altLang="zh-CN" b="1" i="1" smtClean="0">
                          <a:latin typeface="Cambria Math" panose="02040503050406030204" pitchFamily="18" charset="0"/>
                        </a:rPr>
                        <m:t>+</m:t>
                      </m:r>
                      <m:acc>
                        <m:accPr>
                          <m:chr m:val="̅"/>
                          <m:ctrlPr>
                            <a:rPr kumimoji="1" lang="zh-CN" altLang="en-US" i="1">
                              <a:latin typeface="Cambria Math" panose="02040503050406030204" pitchFamily="18" charset="0"/>
                            </a:rPr>
                          </m:ctrlPr>
                        </m:accPr>
                        <m:e>
                          <m:acc>
                            <m:accPr>
                              <m:chr m:val="̅"/>
                              <m:ctrlPr>
                                <a:rPr kumimoji="1" lang="zh-CN" altLang="en-US" i="1">
                                  <a:latin typeface="Cambria Math" panose="02040503050406030204" pitchFamily="18" charset="0"/>
                                </a:rPr>
                              </m:ctrlPr>
                            </m:accPr>
                            <m:e>
                              <m:r>
                                <a:rPr kumimoji="1" lang="en-US" altLang="zh-CN" i="1">
                                  <a:latin typeface="Cambria Math" panose="02040503050406030204" pitchFamily="18" charset="0"/>
                                </a:rPr>
                                <m:t>𝑨</m:t>
                              </m:r>
                            </m:e>
                          </m:acc>
                          <m:acc>
                            <m:accPr>
                              <m:chr m:val="̅"/>
                              <m:ctrlPr>
                                <a:rPr kumimoji="1" lang="zh-CN" altLang="en-US" i="1">
                                  <a:latin typeface="Cambria Math" panose="02040503050406030204" pitchFamily="18" charset="0"/>
                                </a:rPr>
                              </m:ctrlPr>
                            </m:accPr>
                            <m:e>
                              <m:r>
                                <a:rPr kumimoji="1" lang="en-US" altLang="zh-CN" b="1" i="1" smtClean="0">
                                  <a:latin typeface="Cambria Math" panose="02040503050406030204" pitchFamily="18" charset="0"/>
                                </a:rPr>
                                <m:t>𝑪</m:t>
                              </m:r>
                            </m:e>
                          </m:acc>
                        </m:e>
                      </m:acc>
                      <m:r>
                        <a:rPr kumimoji="1" lang="en-US" altLang="zh-CN" b="1" i="1" smtClean="0">
                          <a:latin typeface="Cambria Math" panose="02040503050406030204" pitchFamily="18" charset="0"/>
                        </a:rPr>
                        <m:t>=</m:t>
                      </m:r>
                      <m:acc>
                        <m:accPr>
                          <m:chr m:val="̅"/>
                          <m:ctrlPr>
                            <a:rPr kumimoji="1" lang="en-US" altLang="zh-CN" b="1" i="1" smtClean="0">
                              <a:latin typeface="Cambria Math" panose="02040503050406030204" pitchFamily="18" charset="0"/>
                            </a:rPr>
                          </m:ctrlPr>
                        </m:accPr>
                        <m:e>
                          <m:acc>
                            <m:accPr>
                              <m:chr m:val="̅"/>
                              <m:ctrlPr>
                                <a:rPr kumimoji="1" lang="zh-CN" altLang="en-US" i="1">
                                  <a:latin typeface="Cambria Math" panose="02040503050406030204" pitchFamily="18" charset="0"/>
                                </a:rPr>
                              </m:ctrlPr>
                            </m:accPr>
                            <m:e>
                              <m:acc>
                                <m:accPr>
                                  <m:chr m:val="̅"/>
                                  <m:ctrlPr>
                                    <a:rPr kumimoji="1" lang="zh-CN" altLang="en-US" i="1">
                                      <a:latin typeface="Cambria Math" panose="02040503050406030204" pitchFamily="18" charset="0"/>
                                    </a:rPr>
                                  </m:ctrlPr>
                                </m:accPr>
                                <m:e>
                                  <m:r>
                                    <a:rPr kumimoji="1" lang="en-US" altLang="zh-CN" i="1">
                                      <a:latin typeface="Cambria Math" panose="02040503050406030204" pitchFamily="18" charset="0"/>
                                    </a:rPr>
                                    <m:t>𝑨</m:t>
                                  </m:r>
                                </m:e>
                              </m:acc>
                              <m:acc>
                                <m:accPr>
                                  <m:chr m:val="̅"/>
                                  <m:ctrlPr>
                                    <a:rPr kumimoji="1" lang="zh-CN" altLang="en-US" i="1">
                                      <a:latin typeface="Cambria Math" panose="02040503050406030204" pitchFamily="18" charset="0"/>
                                    </a:rPr>
                                  </m:ctrlPr>
                                </m:accPr>
                                <m:e>
                                  <m:r>
                                    <a:rPr kumimoji="1" lang="en-US" altLang="zh-CN" i="1">
                                      <a:latin typeface="Cambria Math" panose="02040503050406030204" pitchFamily="18" charset="0"/>
                                    </a:rPr>
                                    <m:t>𝑩</m:t>
                                  </m:r>
                                </m:e>
                              </m:acc>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acc>
                                <m:accPr>
                                  <m:chr m:val="̅"/>
                                  <m:ctrlPr>
                                    <a:rPr kumimoji="1" lang="zh-CN" altLang="en-US" i="1">
                                      <a:latin typeface="Cambria Math" panose="02040503050406030204" pitchFamily="18" charset="0"/>
                                    </a:rPr>
                                  </m:ctrlPr>
                                </m:accPr>
                                <m:e>
                                  <m:r>
                                    <a:rPr kumimoji="1" lang="en-US" altLang="zh-CN" i="1">
                                      <a:latin typeface="Cambria Math" panose="02040503050406030204" pitchFamily="18" charset="0"/>
                                    </a:rPr>
                                    <m:t>𝑩</m:t>
                                  </m:r>
                                </m:e>
                              </m:acc>
                              <m:acc>
                                <m:accPr>
                                  <m:chr m:val="̅"/>
                                  <m:ctrlPr>
                                    <a:rPr kumimoji="1" lang="zh-CN" altLang="en-US" i="1">
                                      <a:latin typeface="Cambria Math" panose="02040503050406030204" pitchFamily="18" charset="0"/>
                                    </a:rPr>
                                  </m:ctrlPr>
                                </m:accPr>
                                <m:e>
                                  <m:r>
                                    <a:rPr kumimoji="1" lang="en-US" altLang="zh-CN" i="1">
                                      <a:latin typeface="Cambria Math" panose="02040503050406030204" pitchFamily="18" charset="0"/>
                                    </a:rPr>
                                    <m:t>𝑪</m:t>
                                  </m:r>
                                </m:e>
                              </m:acc>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acc>
                                <m:accPr>
                                  <m:chr m:val="̅"/>
                                  <m:ctrlPr>
                                    <a:rPr kumimoji="1" lang="zh-CN" altLang="en-US" i="1">
                                      <a:latin typeface="Cambria Math" panose="02040503050406030204" pitchFamily="18" charset="0"/>
                                    </a:rPr>
                                  </m:ctrlPr>
                                </m:accPr>
                                <m:e>
                                  <m:r>
                                    <a:rPr kumimoji="1" lang="en-US" altLang="zh-CN" i="1">
                                      <a:latin typeface="Cambria Math" panose="02040503050406030204" pitchFamily="18" charset="0"/>
                                    </a:rPr>
                                    <m:t>𝑨</m:t>
                                  </m:r>
                                </m:e>
                              </m:acc>
                              <m:acc>
                                <m:accPr>
                                  <m:chr m:val="̅"/>
                                  <m:ctrlPr>
                                    <a:rPr kumimoji="1" lang="zh-CN" altLang="en-US" i="1">
                                      <a:latin typeface="Cambria Math" panose="02040503050406030204" pitchFamily="18" charset="0"/>
                                    </a:rPr>
                                  </m:ctrlPr>
                                </m:accPr>
                                <m:e>
                                  <m:r>
                                    <a:rPr kumimoji="1" lang="en-US" altLang="zh-CN" i="1">
                                      <a:latin typeface="Cambria Math" panose="02040503050406030204" pitchFamily="18" charset="0"/>
                                    </a:rPr>
                                    <m:t>𝑪</m:t>
                                  </m:r>
                                </m:e>
                              </m:acc>
                            </m:e>
                          </m:acc>
                        </m:e>
                      </m:acc>
                    </m:oMath>
                  </m:oMathPara>
                </a14:m>
                <a:endParaRPr lang="zh-CN" altLang="en-US"/>
              </a:p>
            </p:txBody>
          </p:sp>
        </mc:Choice>
        <mc:Fallback xmlns="">
          <p:sp>
            <p:nvSpPr>
              <p:cNvPr id="5" name="矩形 4"/>
              <p:cNvSpPr>
                <a:spLocks noRot="1" noChangeAspect="1" noMove="1" noResize="1" noEditPoints="1" noAdjustHandles="1" noChangeArrowheads="1" noChangeShapeType="1" noTextEdit="1"/>
              </p:cNvSpPr>
              <p:nvPr/>
            </p:nvSpPr>
            <p:spPr>
              <a:xfrm>
                <a:off x="3560178" y="3518283"/>
                <a:ext cx="4913076" cy="560666"/>
              </a:xfrm>
              <a:prstGeom prst="rect">
                <a:avLst/>
              </a:prstGeom>
              <a:blipFill rotWithShape="0">
                <a:blip r:embed="rId11"/>
                <a:stretch>
                  <a:fillRect/>
                </a:stretch>
              </a:blipFill>
            </p:spPr>
            <p:txBody>
              <a:bodyPr/>
              <a:lstStyle/>
              <a:p>
                <a:r>
                  <a:rPr lang="zh-CN" altLang="en-US">
                    <a:noFill/>
                  </a:rPr>
                  <a:t> </a:t>
                </a:r>
              </a:p>
            </p:txBody>
          </p:sp>
        </mc:Fallback>
      </mc:AlternateContent>
      <p:sp>
        <p:nvSpPr>
          <p:cNvPr id="112" name="Line 84"/>
          <p:cNvSpPr>
            <a:spLocks noChangeShapeType="1"/>
          </p:cNvSpPr>
          <p:nvPr/>
        </p:nvSpPr>
        <p:spPr bwMode="auto">
          <a:xfrm flipV="1">
            <a:off x="4445881" y="2715790"/>
            <a:ext cx="1739251" cy="932391"/>
          </a:xfrm>
          <a:prstGeom prst="line">
            <a:avLst/>
          </a:prstGeom>
          <a:noFill/>
          <a:ln w="38100">
            <a:solidFill>
              <a:srgbClr val="0033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13" name="Line 85"/>
          <p:cNvSpPr>
            <a:spLocks noChangeShapeType="1"/>
          </p:cNvSpPr>
          <p:nvPr/>
        </p:nvSpPr>
        <p:spPr bwMode="auto">
          <a:xfrm flipV="1">
            <a:off x="5238735" y="2995897"/>
            <a:ext cx="816366" cy="643638"/>
          </a:xfrm>
          <a:prstGeom prst="line">
            <a:avLst/>
          </a:prstGeom>
          <a:noFill/>
          <a:ln w="38100">
            <a:solidFill>
              <a:srgbClr val="CC6600"/>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14" name="Line 86"/>
          <p:cNvSpPr>
            <a:spLocks noChangeShapeType="1"/>
          </p:cNvSpPr>
          <p:nvPr/>
        </p:nvSpPr>
        <p:spPr bwMode="auto">
          <a:xfrm flipV="1">
            <a:off x="6107282" y="2657813"/>
            <a:ext cx="2017606" cy="967902"/>
          </a:xfrm>
          <a:prstGeom prst="line">
            <a:avLst/>
          </a:prstGeom>
          <a:noFill/>
          <a:ln w="38100">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04306525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arn(inHorizontal)">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left)">
                                      <p:cBhvr>
                                        <p:cTn id="26" dur="500"/>
                                        <p:tgtEl>
                                          <p:spTgt spid="6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wipe(left)">
                                      <p:cBhvr>
                                        <p:cTn id="31" dur="500"/>
                                        <p:tgtEl>
                                          <p:spTgt spid="11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par>
                                <p:cTn id="36" presetID="22" presetClass="entr" presetSubtype="8" fill="hold" grpId="0"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wipe(left)">
                                      <p:cBhvr>
                                        <p:cTn id="38" dur="500"/>
                                        <p:tgtEl>
                                          <p:spTgt spid="1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wipe(down)">
                                      <p:cBhvr>
                                        <p:cTn id="43" dur="500"/>
                                        <p:tgtEl>
                                          <p:spTgt spid="1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wipe(down)">
                                      <p:cBhvr>
                                        <p:cTn id="48" dur="500"/>
                                        <p:tgtEl>
                                          <p:spTgt spid="11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down)">
                                      <p:cBhvr>
                                        <p:cTn id="53" dur="50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6" grpId="0" animBg="1"/>
      <p:bldP spid="68" grpId="0" animBg="1"/>
      <p:bldP spid="110" grpId="0" animBg="1"/>
      <p:bldP spid="111" grpId="0" animBg="1"/>
      <p:bldP spid="5" grpId="0"/>
      <p:bldP spid="112" grpId="0" animBg="1"/>
      <p:bldP spid="113" grpId="0" animBg="1"/>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4236382" y="72363"/>
            <a:ext cx="4907618" cy="7565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5362" name="Rectangle 2"/>
              <p:cNvSpPr>
                <a:spLocks noGrp="1" noChangeArrowheads="1"/>
              </p:cNvSpPr>
              <p:nvPr>
                <p:ph type="title"/>
              </p:nvPr>
            </p:nvSpPr>
            <p:spPr>
              <a:xfrm>
                <a:off x="298086" y="140212"/>
                <a:ext cx="8175354" cy="2849283"/>
              </a:xfrm>
              <a:solidFill>
                <a:schemeClr val="bg1"/>
              </a:solidFill>
            </p:spPr>
            <p:txBody>
              <a:bodyPr/>
              <a:lstStyle/>
              <a:p>
                <a:pPr algn="l" eaLnBrk="1" hangingPunct="1">
                  <a:lnSpc>
                    <a:spcPct val="120000"/>
                  </a:lnSpc>
                </a:pPr>
                <a:r>
                  <a:rPr lang="en-US" altLang="zh-CN" sz="2400" b="1">
                    <a:solidFill>
                      <a:srgbClr val="800000"/>
                    </a:solidFill>
                    <a:latin typeface="+mn-ea"/>
                    <a:ea typeface="+mn-ea"/>
                  </a:rPr>
                  <a:t/>
                </a:r>
                <a:br>
                  <a:rPr lang="en-US" altLang="zh-CN" sz="2400" b="1">
                    <a:solidFill>
                      <a:srgbClr val="800000"/>
                    </a:solidFill>
                    <a:latin typeface="+mn-ea"/>
                    <a:ea typeface="+mn-ea"/>
                  </a:rPr>
                </a:br>
                <a:r>
                  <a:rPr lang="zh-CN" altLang="en-US" sz="2400" b="1">
                    <a:solidFill>
                      <a:srgbClr val="800000"/>
                    </a:solidFill>
                    <a:latin typeface="+mn-ea"/>
                    <a:ea typeface="+mn-ea"/>
                  </a:rPr>
                  <a:t>例</a:t>
                </a:r>
                <a:r>
                  <a:rPr lang="en-US" altLang="zh-CN" sz="2400" b="1" dirty="0">
                    <a:solidFill>
                      <a:srgbClr val="800000"/>
                    </a:solidFill>
                    <a:latin typeface="+mn-ea"/>
                    <a:ea typeface="+mn-ea"/>
                  </a:rPr>
                  <a:t>3-5 </a:t>
                </a:r>
                <a:r>
                  <a:rPr kumimoji="1" lang="zh-CN" altLang="en-US" sz="2400" b="1" dirty="0">
                    <a:solidFill>
                      <a:schemeClr val="tx1"/>
                    </a:solidFill>
                    <a:latin typeface="+mn-ea"/>
                    <a:ea typeface="+mn-ea"/>
                  </a:rPr>
                  <a:t>某工厂有</a:t>
                </a:r>
                <a14:m>
                  <m:oMath xmlns:m="http://schemas.openxmlformats.org/officeDocument/2006/math">
                    <m:r>
                      <a:rPr kumimoji="1" lang="en-US" altLang="zh-CN" sz="2400" b="1" i="1" smtClean="0">
                        <a:solidFill>
                          <a:srgbClr val="800000"/>
                        </a:solidFill>
                        <a:latin typeface="Cambria Math" panose="02040503050406030204" pitchFamily="18" charset="0"/>
                        <a:ea typeface="+mn-ea"/>
                      </a:rPr>
                      <m:t>𝑨</m:t>
                    </m:r>
                    <m:r>
                      <a:rPr kumimoji="1" lang="zh-CN" altLang="en-US" sz="2400" b="1" i="1">
                        <a:solidFill>
                          <a:srgbClr val="800000"/>
                        </a:solidFill>
                        <a:latin typeface="Cambria Math" panose="02040503050406030204" pitchFamily="18" charset="0"/>
                        <a:ea typeface="+mn-ea"/>
                      </a:rPr>
                      <m:t>、</m:t>
                    </m:r>
                    <m:r>
                      <a:rPr kumimoji="1" lang="en-US" altLang="zh-CN" sz="2400" b="1" i="1">
                        <a:solidFill>
                          <a:srgbClr val="800000"/>
                        </a:solidFill>
                        <a:latin typeface="Cambria Math" panose="02040503050406030204" pitchFamily="18" charset="0"/>
                        <a:ea typeface="+mn-ea"/>
                      </a:rPr>
                      <m:t>𝑩</m:t>
                    </m:r>
                    <m:r>
                      <a:rPr kumimoji="1" lang="zh-CN" altLang="en-US" sz="2400" b="1" i="1">
                        <a:solidFill>
                          <a:srgbClr val="800000"/>
                        </a:solidFill>
                        <a:latin typeface="Cambria Math" panose="02040503050406030204" pitchFamily="18" charset="0"/>
                        <a:ea typeface="+mn-ea"/>
                      </a:rPr>
                      <m:t>、</m:t>
                    </m:r>
                    <m:r>
                      <a:rPr kumimoji="1" lang="en-US" altLang="zh-CN" sz="2400" b="1" i="1">
                        <a:solidFill>
                          <a:srgbClr val="800000"/>
                        </a:solidFill>
                        <a:latin typeface="Cambria Math" panose="02040503050406030204" pitchFamily="18" charset="0"/>
                        <a:ea typeface="+mn-ea"/>
                      </a:rPr>
                      <m:t>𝑪</m:t>
                    </m:r>
                  </m:oMath>
                </a14:m>
                <a:r>
                  <a:rPr kumimoji="1" lang="zh-CN" altLang="en-US" sz="2400" b="1" dirty="0">
                    <a:solidFill>
                      <a:schemeClr val="tx1"/>
                    </a:solidFill>
                    <a:latin typeface="+mn-ea"/>
                    <a:ea typeface="+mn-ea"/>
                  </a:rPr>
                  <a:t>三个车间，各需电力</a:t>
                </a:r>
                <a:r>
                  <a:rPr kumimoji="1" lang="en-US" altLang="zh-CN" sz="2400" b="1" dirty="0">
                    <a:solidFill>
                      <a:schemeClr val="tx1"/>
                    </a:solidFill>
                    <a:latin typeface="+mn-ea"/>
                    <a:ea typeface="+mn-ea"/>
                  </a:rPr>
                  <a:t>10KW</a:t>
                </a:r>
                <a:r>
                  <a:rPr kumimoji="1" lang="zh-CN" altLang="en-US" sz="2400" b="1" dirty="0">
                    <a:solidFill>
                      <a:schemeClr val="tx1"/>
                    </a:solidFill>
                    <a:latin typeface="+mn-ea"/>
                    <a:ea typeface="+mn-ea"/>
                  </a:rPr>
                  <a:t>，由变电所的</a:t>
                </a:r>
                <a14:m>
                  <m:oMath xmlns:m="http://schemas.openxmlformats.org/officeDocument/2006/math">
                    <m:r>
                      <a:rPr kumimoji="1" lang="en-US" altLang="zh-CN" sz="2400" b="1" i="1" smtClean="0">
                        <a:solidFill>
                          <a:srgbClr val="800000"/>
                        </a:solidFill>
                        <a:latin typeface="Cambria Math" panose="02040503050406030204" pitchFamily="18" charset="0"/>
                        <a:ea typeface="+mn-ea"/>
                      </a:rPr>
                      <m:t>𝑿</m:t>
                    </m:r>
                    <m:r>
                      <a:rPr kumimoji="1" lang="zh-CN" altLang="en-US" sz="2400" b="1" i="1">
                        <a:solidFill>
                          <a:srgbClr val="800000"/>
                        </a:solidFill>
                        <a:latin typeface="Cambria Math" panose="02040503050406030204" pitchFamily="18" charset="0"/>
                        <a:ea typeface="+mn-ea"/>
                      </a:rPr>
                      <m:t>，</m:t>
                    </m:r>
                    <m:r>
                      <a:rPr kumimoji="1" lang="en-US" altLang="zh-CN" sz="2400" b="1" i="1">
                        <a:solidFill>
                          <a:srgbClr val="800000"/>
                        </a:solidFill>
                        <a:latin typeface="Cambria Math" panose="02040503050406030204" pitchFamily="18" charset="0"/>
                        <a:ea typeface="+mn-ea"/>
                      </a:rPr>
                      <m:t>𝒀</m:t>
                    </m:r>
                  </m:oMath>
                </a14:m>
                <a:r>
                  <a:rPr kumimoji="1" lang="zh-CN" altLang="en-US" sz="2400" b="1" dirty="0">
                    <a:solidFill>
                      <a:schemeClr val="tx1"/>
                    </a:solidFill>
                    <a:latin typeface="+mn-ea"/>
                    <a:ea typeface="+mn-ea"/>
                  </a:rPr>
                  <a:t>两台变压器供电。其中</a:t>
                </a:r>
                <a14:m>
                  <m:oMath xmlns:m="http://schemas.openxmlformats.org/officeDocument/2006/math">
                    <m:r>
                      <a:rPr kumimoji="1" lang="en-US" altLang="zh-CN" sz="2400" b="1" i="1">
                        <a:solidFill>
                          <a:srgbClr val="800000"/>
                        </a:solidFill>
                        <a:latin typeface="Cambria Math" panose="02040503050406030204" pitchFamily="18" charset="0"/>
                      </a:rPr>
                      <m:t>𝑿</m:t>
                    </m:r>
                  </m:oMath>
                </a14:m>
                <a:r>
                  <a:rPr kumimoji="1" lang="zh-CN" altLang="en-US" sz="2400" b="1" dirty="0">
                    <a:solidFill>
                      <a:schemeClr val="tx1"/>
                    </a:solidFill>
                    <a:latin typeface="+mn-ea"/>
                    <a:ea typeface="+mn-ea"/>
                  </a:rPr>
                  <a:t>变压器的功率为</a:t>
                </a:r>
                <a:r>
                  <a:rPr kumimoji="1" lang="en-US" altLang="zh-CN" sz="2400" b="1" dirty="0">
                    <a:solidFill>
                      <a:schemeClr val="tx1"/>
                    </a:solidFill>
                    <a:latin typeface="+mn-ea"/>
                    <a:ea typeface="+mn-ea"/>
                  </a:rPr>
                  <a:t>13KW</a:t>
                </a:r>
                <a:r>
                  <a:rPr kumimoji="1" lang="zh-CN" altLang="en-US" sz="2400" b="1" dirty="0">
                    <a:solidFill>
                      <a:schemeClr val="tx1"/>
                    </a:solidFill>
                    <a:latin typeface="+mn-ea"/>
                    <a:ea typeface="+mn-ea"/>
                  </a:rPr>
                  <a:t>，</a:t>
                </a:r>
                <a:r>
                  <a:rPr kumimoji="1" lang="en-US" altLang="zh-CN" sz="2400" b="1" dirty="0">
                    <a:solidFill>
                      <a:srgbClr val="800000"/>
                    </a:solidFill>
                  </a:rPr>
                  <a:t> </a:t>
                </a:r>
                <a14:m>
                  <m:oMath xmlns:m="http://schemas.openxmlformats.org/officeDocument/2006/math">
                    <m:r>
                      <a:rPr kumimoji="1" lang="en-US" altLang="zh-CN" sz="2400" b="1" i="1">
                        <a:solidFill>
                          <a:srgbClr val="800000"/>
                        </a:solidFill>
                        <a:latin typeface="Cambria Math" panose="02040503050406030204" pitchFamily="18" charset="0"/>
                      </a:rPr>
                      <m:t>𝒀</m:t>
                    </m:r>
                  </m:oMath>
                </a14:m>
                <a:r>
                  <a:rPr kumimoji="1" lang="zh-CN" altLang="en-US" sz="2400" b="1" dirty="0">
                    <a:solidFill>
                      <a:schemeClr val="tx1"/>
                    </a:solidFill>
                    <a:latin typeface="+mn-ea"/>
                    <a:ea typeface="+mn-ea"/>
                  </a:rPr>
                  <a:t>变压器的功率为</a:t>
                </a:r>
                <a:r>
                  <a:rPr kumimoji="1" lang="en-US" altLang="zh-CN" sz="2400" b="1" dirty="0">
                    <a:solidFill>
                      <a:schemeClr val="tx1"/>
                    </a:solidFill>
                    <a:latin typeface="+mn-ea"/>
                    <a:ea typeface="+mn-ea"/>
                  </a:rPr>
                  <a:t>25KW</a:t>
                </a:r>
                <a:r>
                  <a:rPr kumimoji="1" lang="zh-CN" altLang="en-US" sz="2400" b="1" dirty="0">
                    <a:solidFill>
                      <a:schemeClr val="tx1"/>
                    </a:solidFill>
                    <a:latin typeface="+mn-ea"/>
                    <a:ea typeface="+mn-ea"/>
                  </a:rPr>
                  <a:t>。为合理供电，需设计一个送电控制电路。控制电路的输出接继电器线圈。送电时线圈通电。不送电时线圈不通电。线圈动作电压</a:t>
                </a:r>
                <a:r>
                  <a:rPr kumimoji="1" lang="en-US" altLang="zh-CN" sz="2400" b="1" dirty="0">
                    <a:solidFill>
                      <a:schemeClr val="tx1"/>
                    </a:solidFill>
                    <a:latin typeface="+mn-ea"/>
                    <a:ea typeface="+mn-ea"/>
                  </a:rPr>
                  <a:t>12V</a:t>
                </a:r>
                <a:r>
                  <a:rPr kumimoji="1" lang="zh-CN" altLang="en-US" sz="2400" b="1" dirty="0">
                    <a:solidFill>
                      <a:schemeClr val="tx1"/>
                    </a:solidFill>
                    <a:latin typeface="+mn-ea"/>
                    <a:ea typeface="+mn-ea"/>
                  </a:rPr>
                  <a:t>，线圈电阻</a:t>
                </a:r>
                <a:r>
                  <a:rPr kumimoji="1" lang="en-US" altLang="zh-CN" sz="2400" b="1" dirty="0">
                    <a:solidFill>
                      <a:schemeClr val="tx1"/>
                    </a:solidFill>
                    <a:latin typeface="+mn-ea"/>
                    <a:ea typeface="+mn-ea"/>
                  </a:rPr>
                  <a:t>300</a:t>
                </a:r>
                <a:r>
                  <a:rPr kumimoji="1" lang="zh-CN" altLang="en-US" sz="2400" b="1" dirty="0">
                    <a:solidFill>
                      <a:schemeClr val="tx1"/>
                    </a:solidFill>
                    <a:latin typeface="+mn-ea"/>
                    <a:ea typeface="+mn-ea"/>
                  </a:rPr>
                  <a:t>欧。</a:t>
                </a:r>
                <a:r>
                  <a:rPr kumimoji="1" lang="zh-CN" altLang="en-US" sz="2800" b="1" dirty="0">
                    <a:solidFill>
                      <a:schemeClr val="tx1"/>
                    </a:solidFill>
                    <a:latin typeface="+mn-ea"/>
                    <a:ea typeface="+mn-ea"/>
                  </a:rPr>
                  <a:t/>
                </a:r>
                <a:br>
                  <a:rPr kumimoji="1" lang="zh-CN" altLang="en-US" sz="2800" b="1" dirty="0">
                    <a:solidFill>
                      <a:schemeClr val="tx1"/>
                    </a:solidFill>
                    <a:latin typeface="+mn-ea"/>
                    <a:ea typeface="+mn-ea"/>
                  </a:rPr>
                </a:br>
                <a:r>
                  <a:rPr lang="zh-CN" altLang="en-US" sz="3200" dirty="0"/>
                  <a:t/>
                </a:r>
                <a:br>
                  <a:rPr lang="zh-CN" altLang="en-US" sz="3200" dirty="0"/>
                </a:br>
                <a:r>
                  <a:rPr kumimoji="1" lang="zh-CN" altLang="en-US" sz="3200" b="1" dirty="0">
                    <a:solidFill>
                      <a:srgbClr val="0000FF"/>
                    </a:solidFill>
                    <a:latin typeface="+mn-ea"/>
                    <a:ea typeface="+mn-ea"/>
                  </a:rPr>
                  <a:t/>
                </a:r>
                <a:br>
                  <a:rPr kumimoji="1" lang="zh-CN" altLang="en-US" sz="3200" b="1" dirty="0">
                    <a:solidFill>
                      <a:srgbClr val="0000FF"/>
                    </a:solidFill>
                    <a:latin typeface="+mn-ea"/>
                    <a:ea typeface="+mn-ea"/>
                  </a:rPr>
                </a:br>
                <a:endParaRPr lang="en-US" altLang="zh-CN" sz="3200" b="1" dirty="0">
                  <a:solidFill>
                    <a:srgbClr val="0000FF"/>
                  </a:solidFill>
                  <a:latin typeface="+mn-ea"/>
                  <a:ea typeface="+mn-ea"/>
                </a:endParaRPr>
              </a:p>
            </p:txBody>
          </p:sp>
        </mc:Choice>
        <mc:Fallback xmlns="">
          <p:sp>
            <p:nvSpPr>
              <p:cNvPr id="15362" name="Rectangle 2"/>
              <p:cNvSpPr>
                <a:spLocks noGrp="1" noRot="1" noChangeAspect="1" noMove="1" noResize="1" noEditPoints="1" noAdjustHandles="1" noChangeArrowheads="1" noChangeShapeType="1" noTextEdit="1"/>
              </p:cNvSpPr>
              <p:nvPr>
                <p:ph type="title"/>
              </p:nvPr>
            </p:nvSpPr>
            <p:spPr>
              <a:xfrm>
                <a:off x="298086" y="140212"/>
                <a:ext cx="8175354" cy="2849283"/>
              </a:xfrm>
              <a:blipFill rotWithShape="0">
                <a:blip r:embed="rId2"/>
                <a:stretch>
                  <a:fillRect l="-1193" r="-48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Rectangle 3"/>
              <p:cNvSpPr txBox="1">
                <a:spLocks noChangeArrowheads="1"/>
              </p:cNvSpPr>
              <p:nvPr/>
            </p:nvSpPr>
            <p:spPr>
              <a:xfrm>
                <a:off x="685461" y="3246178"/>
                <a:ext cx="7787979" cy="3133736"/>
              </a:xfrm>
              <a:prstGeom prst="rect">
                <a:avLst/>
              </a:prstGeom>
            </p:spPr>
            <p:txBody>
              <a:bodyPr/>
              <a:lstStyle>
                <a:lvl1pPr marL="342900" indent="-342900" algn="just"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sz="2800">
                    <a:solidFill>
                      <a:schemeClr val="tx1"/>
                    </a:solidFill>
                    <a:latin typeface="+mn-lt"/>
                    <a:ea typeface="+mn-ea"/>
                  </a:defRPr>
                </a:lvl2pPr>
                <a:lvl3pPr marL="1143000" indent="-228600" algn="just" rtl="0" eaLnBrk="0" fontAlgn="base" hangingPunct="0">
                  <a:spcBef>
                    <a:spcPct val="20000"/>
                  </a:spcBef>
                  <a:spcAft>
                    <a:spcPct val="0"/>
                  </a:spcAft>
                  <a:buChar char="•"/>
                  <a:defRPr sz="2400">
                    <a:solidFill>
                      <a:schemeClr val="tx1"/>
                    </a:solidFill>
                    <a:latin typeface="+mn-lt"/>
                    <a:ea typeface="+mn-ea"/>
                  </a:defRPr>
                </a:lvl3pPr>
                <a:lvl4pPr marL="1600200" indent="-228600" algn="just" rtl="0" eaLnBrk="0" fontAlgn="base" hangingPunct="0">
                  <a:spcBef>
                    <a:spcPct val="20000"/>
                  </a:spcBef>
                  <a:spcAft>
                    <a:spcPct val="0"/>
                  </a:spcAft>
                  <a:buChar char="–"/>
                  <a:defRPr sz="2000">
                    <a:solidFill>
                      <a:schemeClr val="tx1"/>
                    </a:solidFill>
                    <a:latin typeface="+mn-lt"/>
                    <a:ea typeface="+mn-ea"/>
                  </a:defRPr>
                </a:lvl4pPr>
                <a:lvl5pPr marL="2057400" indent="-228600" algn="just"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zh-CN" altLang="en-US" sz="2400" kern="0" dirty="0">
                    <a:solidFill>
                      <a:srgbClr val="0000FF"/>
                    </a:solidFill>
                    <a:latin typeface="Times New Roman" panose="02020603050405020304" pitchFamily="18" charset="0"/>
                    <a:cs typeface="Times New Roman" panose="02020603050405020304" pitchFamily="18" charset="0"/>
                  </a:rPr>
                  <a:t>解</a:t>
                </a:r>
                <a:r>
                  <a:rPr lang="zh-CN" altLang="en-US" sz="2400" b="0" kern="0" dirty="0">
                    <a:latin typeface="Times New Roman" panose="02020603050405020304" pitchFamily="18" charset="0"/>
                    <a:cs typeface="Times New Roman" panose="02020603050405020304" pitchFamily="18" charset="0"/>
                  </a:rPr>
                  <a:t>：</a:t>
                </a:r>
                <a:r>
                  <a:rPr lang="en-US" altLang="zh-CN" sz="2400" kern="0" dirty="0">
                    <a:latin typeface="Times New Roman" panose="02020603050405020304" pitchFamily="18" charset="0"/>
                    <a:cs typeface="Times New Roman" panose="02020603050405020304" pitchFamily="18" charset="0"/>
                  </a:rPr>
                  <a:t>1. </a:t>
                </a:r>
                <a:r>
                  <a:rPr lang="zh-CN" altLang="en-US" sz="2400" kern="0" dirty="0">
                    <a:latin typeface="Times New Roman" panose="02020603050405020304" pitchFamily="18" charset="0"/>
                    <a:cs typeface="Times New Roman" panose="02020603050405020304" pitchFamily="18" charset="0"/>
                  </a:rPr>
                  <a:t>定义变量。</a:t>
                </a:r>
                <a:r>
                  <a:rPr lang="zh-CN" altLang="en-US" sz="2400" b="0" kern="0" dirty="0">
                    <a:latin typeface="Times New Roman" panose="02020603050405020304" pitchFamily="18" charset="0"/>
                    <a:cs typeface="Times New Roman" panose="02020603050405020304" pitchFamily="18" charset="0"/>
                  </a:rPr>
                  <a:t>设</a:t>
                </a:r>
                <a14:m>
                  <m:oMath xmlns:m="http://schemas.openxmlformats.org/officeDocument/2006/math">
                    <m:r>
                      <a:rPr lang="en-US" altLang="zh-CN" sz="2400" b="1" i="1" kern="0" smtClean="0">
                        <a:solidFill>
                          <a:srgbClr val="800000"/>
                        </a:solidFill>
                        <a:latin typeface="Cambria Math" panose="02040503050406030204" pitchFamily="18" charset="0"/>
                      </a:rPr>
                      <m:t>𝑨</m:t>
                    </m:r>
                    <m:r>
                      <a:rPr lang="zh-CN" altLang="en-US" sz="2400" b="1" i="1" kern="0" smtClean="0">
                        <a:solidFill>
                          <a:srgbClr val="800000"/>
                        </a:solidFill>
                        <a:latin typeface="Cambria Math" panose="02040503050406030204" pitchFamily="18" charset="0"/>
                      </a:rPr>
                      <m:t>、</m:t>
                    </m:r>
                    <m:r>
                      <a:rPr lang="en-US" altLang="zh-CN" sz="2400" b="1" i="1" kern="0" smtClean="0">
                        <a:solidFill>
                          <a:srgbClr val="800000"/>
                        </a:solidFill>
                        <a:latin typeface="Cambria Math" panose="02040503050406030204" pitchFamily="18" charset="0"/>
                      </a:rPr>
                      <m:t>𝑩</m:t>
                    </m:r>
                    <m:r>
                      <a:rPr lang="zh-CN" altLang="en-US" sz="2400" b="1" i="1" kern="0" smtClean="0">
                        <a:solidFill>
                          <a:srgbClr val="800000"/>
                        </a:solidFill>
                        <a:latin typeface="Cambria Math" panose="02040503050406030204" pitchFamily="18" charset="0"/>
                      </a:rPr>
                      <m:t>、</m:t>
                    </m:r>
                    <m:r>
                      <a:rPr lang="en-US" altLang="zh-CN" sz="2400" b="1" i="1" kern="0" smtClean="0">
                        <a:solidFill>
                          <a:srgbClr val="800000"/>
                        </a:solidFill>
                        <a:latin typeface="Cambria Math" panose="02040503050406030204" pitchFamily="18" charset="0"/>
                      </a:rPr>
                      <m:t>𝑪</m:t>
                    </m:r>
                  </m:oMath>
                </a14:m>
                <a:r>
                  <a:rPr lang="zh-CN" altLang="en-US" sz="2400" b="0" kern="0" dirty="0">
                    <a:latin typeface="Times New Roman" panose="02020603050405020304" pitchFamily="18" charset="0"/>
                    <a:cs typeface="Times New Roman" panose="02020603050405020304" pitchFamily="18" charset="0"/>
                  </a:rPr>
                  <a:t>为输入变量，</a:t>
                </a:r>
                <a14:m>
                  <m:oMath xmlns:m="http://schemas.openxmlformats.org/officeDocument/2006/math">
                    <m:r>
                      <a:rPr lang="en-US" altLang="zh-CN" sz="2400" b="1" i="1" kern="0" smtClean="0">
                        <a:solidFill>
                          <a:srgbClr val="800000"/>
                        </a:solidFill>
                        <a:latin typeface="Cambria Math" panose="02040503050406030204" pitchFamily="18" charset="0"/>
                      </a:rPr>
                      <m:t>𝑿</m:t>
                    </m:r>
                    <m:r>
                      <a:rPr lang="zh-CN" altLang="en-US" sz="2400" b="1" i="1" kern="0">
                        <a:solidFill>
                          <a:srgbClr val="800000"/>
                        </a:solidFill>
                        <a:latin typeface="Cambria Math" panose="02040503050406030204" pitchFamily="18" charset="0"/>
                      </a:rPr>
                      <m:t>、</m:t>
                    </m:r>
                    <m:r>
                      <a:rPr lang="en-US" altLang="zh-CN" sz="2400" b="1" i="1" kern="0">
                        <a:solidFill>
                          <a:srgbClr val="800000"/>
                        </a:solidFill>
                        <a:latin typeface="Cambria Math" panose="02040503050406030204" pitchFamily="18" charset="0"/>
                      </a:rPr>
                      <m:t>𝒀</m:t>
                    </m:r>
                  </m:oMath>
                </a14:m>
                <a:r>
                  <a:rPr lang="zh-CN" altLang="en-US" sz="2400" b="0" kern="0" dirty="0">
                    <a:latin typeface="Times New Roman" panose="02020603050405020304" pitchFamily="18" charset="0"/>
                    <a:cs typeface="Times New Roman" panose="02020603050405020304" pitchFamily="18" charset="0"/>
                  </a:rPr>
                  <a:t>为输出逻辑函数。</a:t>
                </a:r>
                <a14:m>
                  <m:oMath xmlns:m="http://schemas.openxmlformats.org/officeDocument/2006/math">
                    <m:r>
                      <a:rPr lang="en-US" altLang="zh-CN" sz="2400" i="1" kern="0">
                        <a:solidFill>
                          <a:srgbClr val="800000"/>
                        </a:solidFill>
                        <a:latin typeface="Cambria Math" panose="02040503050406030204" pitchFamily="18" charset="0"/>
                      </a:rPr>
                      <m:t>𝑨</m:t>
                    </m:r>
                    <m:r>
                      <a:rPr lang="zh-CN" altLang="en-US" sz="2400" i="1" kern="0">
                        <a:solidFill>
                          <a:srgbClr val="800000"/>
                        </a:solidFill>
                        <a:latin typeface="Cambria Math" panose="02040503050406030204" pitchFamily="18" charset="0"/>
                      </a:rPr>
                      <m:t>、</m:t>
                    </m:r>
                    <m:r>
                      <a:rPr lang="en-US" altLang="zh-CN" sz="2400" i="1" kern="0">
                        <a:solidFill>
                          <a:srgbClr val="800000"/>
                        </a:solidFill>
                        <a:latin typeface="Cambria Math" panose="02040503050406030204" pitchFamily="18" charset="0"/>
                      </a:rPr>
                      <m:t>𝑩</m:t>
                    </m:r>
                    <m:r>
                      <a:rPr lang="zh-CN" altLang="en-US" sz="2400" i="1" kern="0">
                        <a:solidFill>
                          <a:srgbClr val="800000"/>
                        </a:solidFill>
                        <a:latin typeface="Cambria Math" panose="02040503050406030204" pitchFamily="18" charset="0"/>
                      </a:rPr>
                      <m:t>、</m:t>
                    </m:r>
                    <m:r>
                      <a:rPr lang="en-US" altLang="zh-CN" sz="2400" i="1" kern="0">
                        <a:solidFill>
                          <a:srgbClr val="800000"/>
                        </a:solidFill>
                        <a:latin typeface="Cambria Math" panose="02040503050406030204" pitchFamily="18" charset="0"/>
                      </a:rPr>
                      <m:t>𝑪</m:t>
                    </m:r>
                  </m:oMath>
                </a14:m>
                <a:r>
                  <a:rPr lang="zh-CN" altLang="en-US" sz="2400" b="0" kern="0" dirty="0">
                    <a:latin typeface="Times New Roman" panose="02020603050405020304" pitchFamily="18" charset="0"/>
                    <a:cs typeface="Times New Roman" panose="02020603050405020304" pitchFamily="18" charset="0"/>
                  </a:rPr>
                  <a:t>工作用</a:t>
                </a:r>
                <a:r>
                  <a:rPr lang="en-US" altLang="zh-CN" sz="2400" kern="0" dirty="0">
                    <a:solidFill>
                      <a:srgbClr val="800000"/>
                    </a:solidFill>
                    <a:latin typeface="Times New Roman" panose="02020603050405020304" pitchFamily="18" charset="0"/>
                    <a:cs typeface="Times New Roman" panose="02020603050405020304" pitchFamily="18" charset="0"/>
                  </a:rPr>
                  <a:t>1</a:t>
                </a:r>
                <a:r>
                  <a:rPr lang="zh-CN" altLang="en-US" sz="2400" b="0" kern="0" dirty="0">
                    <a:latin typeface="Times New Roman" panose="02020603050405020304" pitchFamily="18" charset="0"/>
                    <a:cs typeface="Times New Roman" panose="02020603050405020304" pitchFamily="18" charset="0"/>
                  </a:rPr>
                  <a:t>表示，不工作用</a:t>
                </a:r>
                <a:r>
                  <a:rPr lang="en-US" altLang="zh-CN" sz="2400" kern="0" dirty="0">
                    <a:solidFill>
                      <a:srgbClr val="800000"/>
                    </a:solidFill>
                    <a:latin typeface="Times New Roman" panose="02020603050405020304" pitchFamily="18" charset="0"/>
                    <a:cs typeface="Times New Roman" panose="02020603050405020304" pitchFamily="18" charset="0"/>
                  </a:rPr>
                  <a:t>0</a:t>
                </a:r>
                <a:r>
                  <a:rPr lang="zh-CN" altLang="en-US" sz="2400" b="0" kern="0" dirty="0">
                    <a:latin typeface="Times New Roman" panose="02020603050405020304" pitchFamily="18" charset="0"/>
                    <a:cs typeface="Times New Roman" panose="02020603050405020304" pitchFamily="18" charset="0"/>
                  </a:rPr>
                  <a:t>表示；送电用</a:t>
                </a:r>
                <a:r>
                  <a:rPr lang="en-US" altLang="zh-CN" sz="2400" kern="0" dirty="0">
                    <a:solidFill>
                      <a:srgbClr val="800000"/>
                    </a:solidFill>
                    <a:latin typeface="Times New Roman" panose="02020603050405020304" pitchFamily="18" charset="0"/>
                    <a:cs typeface="Times New Roman" panose="02020603050405020304" pitchFamily="18" charset="0"/>
                  </a:rPr>
                  <a:t>1</a:t>
                </a:r>
                <a:r>
                  <a:rPr lang="zh-CN" altLang="en-US" sz="2400" b="0" kern="0" dirty="0">
                    <a:latin typeface="Times New Roman" panose="02020603050405020304" pitchFamily="18" charset="0"/>
                    <a:cs typeface="Times New Roman" panose="02020603050405020304" pitchFamily="18" charset="0"/>
                  </a:rPr>
                  <a:t>表示，不送电用</a:t>
                </a:r>
                <a:r>
                  <a:rPr lang="en-US" altLang="zh-CN" sz="2400" kern="0" dirty="0">
                    <a:solidFill>
                      <a:srgbClr val="800000"/>
                    </a:solidFill>
                    <a:latin typeface="Times New Roman" panose="02020603050405020304" pitchFamily="18" charset="0"/>
                    <a:cs typeface="Times New Roman" panose="02020603050405020304" pitchFamily="18" charset="0"/>
                  </a:rPr>
                  <a:t>0</a:t>
                </a:r>
                <a:r>
                  <a:rPr lang="zh-CN" altLang="en-US" sz="2400" b="0" kern="0" dirty="0">
                    <a:latin typeface="Times New Roman" panose="02020603050405020304" pitchFamily="18" charset="0"/>
                    <a:cs typeface="Times New Roman" panose="02020603050405020304" pitchFamily="18" charset="0"/>
                  </a:rPr>
                  <a:t>表示。</a:t>
                </a:r>
              </a:p>
              <a:p>
                <a:pPr marL="0" indent="0" eaLnBrk="1" hangingPunct="1">
                  <a:buNone/>
                </a:pPr>
                <a:r>
                  <a:rPr lang="en-US" altLang="zh-CN" sz="2400" b="0" kern="0" dirty="0">
                    <a:latin typeface="Times New Roman" panose="02020603050405020304" pitchFamily="18" charset="0"/>
                    <a:cs typeface="Times New Roman" panose="02020603050405020304" pitchFamily="18" charset="0"/>
                  </a:rPr>
                  <a:t>        </a:t>
                </a:r>
                <a:r>
                  <a:rPr lang="en-US" altLang="zh-CN" sz="2400" kern="0" dirty="0">
                    <a:latin typeface="Times New Roman" panose="02020603050405020304" pitchFamily="18" charset="0"/>
                    <a:cs typeface="Times New Roman" panose="02020603050405020304" pitchFamily="18" charset="0"/>
                  </a:rPr>
                  <a:t>2. </a:t>
                </a:r>
                <a:r>
                  <a:rPr lang="zh-CN" altLang="en-US" sz="2400" b="0" kern="0" dirty="0">
                    <a:latin typeface="Times New Roman" panose="02020603050405020304" pitchFamily="18" charset="0"/>
                    <a:cs typeface="Times New Roman" panose="02020603050405020304" pitchFamily="18" charset="0"/>
                  </a:rPr>
                  <a:t>根据任务需求列</a:t>
                </a:r>
                <a:r>
                  <a:rPr lang="zh-CN" altLang="en-US" sz="2400" kern="0" dirty="0">
                    <a:latin typeface="Times New Roman" panose="02020603050405020304" pitchFamily="18" charset="0"/>
                    <a:cs typeface="Times New Roman" panose="02020603050405020304" pitchFamily="18" charset="0"/>
                  </a:rPr>
                  <a:t>真值表</a:t>
                </a:r>
                <a:r>
                  <a:rPr lang="zh-CN" altLang="en-US" sz="2400" b="0" kern="0" dirty="0">
                    <a:latin typeface="Times New Roman" panose="02020603050405020304" pitchFamily="18" charset="0"/>
                    <a:cs typeface="Times New Roman" panose="02020603050405020304" pitchFamily="18" charset="0"/>
                  </a:rPr>
                  <a:t>。</a:t>
                </a:r>
                <a:r>
                  <a:rPr lang="en-US" altLang="zh-CN" sz="2400" b="0" kern="0" dirty="0">
                    <a:latin typeface="Times New Roman" panose="02020603050405020304" pitchFamily="18" charset="0"/>
                    <a:cs typeface="Times New Roman" panose="02020603050405020304" pitchFamily="18" charset="0"/>
                  </a:rPr>
                  <a:t>(</a:t>
                </a:r>
                <a:r>
                  <a:rPr lang="zh-CN" altLang="en-US" sz="2400" b="0" kern="0" dirty="0">
                    <a:latin typeface="Times New Roman" panose="02020603050405020304" pitchFamily="18" charset="0"/>
                    <a:cs typeface="Times New Roman" panose="02020603050405020304" pitchFamily="18" charset="0"/>
                  </a:rPr>
                  <a:t>一个车间工作时，</a:t>
                </a:r>
                <a:r>
                  <a:rPr lang="en-US" altLang="zh-CN" sz="2400" b="0" kern="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kern="0" smtClean="0">
                        <a:solidFill>
                          <a:srgbClr val="800000"/>
                        </a:solidFill>
                        <a:latin typeface="Cambria Math" panose="02040503050406030204" pitchFamily="18" charset="0"/>
                      </a:rPr>
                      <m:t>𝑿</m:t>
                    </m:r>
                  </m:oMath>
                </a14:m>
                <a:r>
                  <a:rPr lang="zh-CN" altLang="en-US" sz="2400" b="0" kern="0" dirty="0">
                    <a:latin typeface="Times New Roman" panose="02020603050405020304" pitchFamily="18" charset="0"/>
                    <a:cs typeface="Times New Roman" panose="02020603050405020304" pitchFamily="18" charset="0"/>
                  </a:rPr>
                  <a:t>供电，两个车间工作时，由</a:t>
                </a:r>
                <a14:m>
                  <m:oMath xmlns:m="http://schemas.openxmlformats.org/officeDocument/2006/math">
                    <m:r>
                      <a:rPr lang="en-US" altLang="zh-CN" sz="2400" b="1" i="1" kern="0" smtClean="0">
                        <a:solidFill>
                          <a:srgbClr val="800000"/>
                        </a:solidFill>
                        <a:latin typeface="Cambria Math" panose="02040503050406030204" pitchFamily="18" charset="0"/>
                      </a:rPr>
                      <m:t>𝒀</m:t>
                    </m:r>
                  </m:oMath>
                </a14:m>
                <a:r>
                  <a:rPr lang="zh-CN" altLang="en-US" sz="2400" b="0" kern="0" dirty="0">
                    <a:latin typeface="Times New Roman" panose="02020603050405020304" pitchFamily="18" charset="0"/>
                    <a:cs typeface="Times New Roman" panose="02020603050405020304" pitchFamily="18" charset="0"/>
                  </a:rPr>
                  <a:t>供电，三个车间同时工作时，</a:t>
                </a:r>
                <a:r>
                  <a:rPr lang="en-US" altLang="zh-CN" sz="2400" b="0" kern="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1" i="1" kern="0">
                        <a:solidFill>
                          <a:srgbClr val="800000"/>
                        </a:solidFill>
                        <a:latin typeface="Cambria Math" panose="02040503050406030204" pitchFamily="18" charset="0"/>
                      </a:rPr>
                      <m:t>𝑿</m:t>
                    </m:r>
                    <m:r>
                      <a:rPr lang="zh-CN" altLang="en-US" sz="2400" b="1" i="1" kern="0">
                        <a:solidFill>
                          <a:srgbClr val="800000"/>
                        </a:solidFill>
                        <a:latin typeface="Cambria Math" panose="02040503050406030204" pitchFamily="18" charset="0"/>
                      </a:rPr>
                      <m:t>、</m:t>
                    </m:r>
                    <m:r>
                      <a:rPr lang="en-US" altLang="zh-CN" sz="2400" b="1" i="1" kern="0">
                        <a:solidFill>
                          <a:srgbClr val="800000"/>
                        </a:solidFill>
                        <a:latin typeface="Cambria Math" panose="02040503050406030204" pitchFamily="18" charset="0"/>
                      </a:rPr>
                      <m:t>𝒀</m:t>
                    </m:r>
                  </m:oMath>
                </a14:m>
                <a:r>
                  <a:rPr lang="zh-CN" altLang="en-US" sz="2400" b="0" kern="0" dirty="0">
                    <a:latin typeface="Times New Roman" panose="02020603050405020304" pitchFamily="18" charset="0"/>
                    <a:cs typeface="Times New Roman" panose="02020603050405020304" pitchFamily="18" charset="0"/>
                  </a:rPr>
                  <a:t>同时送电</a:t>
                </a:r>
                <a:r>
                  <a:rPr lang="en-US" altLang="zh-CN" sz="2400" b="0" kern="0" dirty="0">
                    <a:latin typeface="Times New Roman" panose="02020603050405020304" pitchFamily="18" charset="0"/>
                    <a:cs typeface="Times New Roman" panose="02020603050405020304" pitchFamily="18" charset="0"/>
                  </a:rPr>
                  <a:t>)</a:t>
                </a:r>
                <a:r>
                  <a:rPr lang="zh-CN" altLang="en-US" sz="2400" b="0" kern="0" dirty="0">
                    <a:latin typeface="Times New Roman" panose="02020603050405020304" pitchFamily="18" charset="0"/>
                    <a:cs typeface="Times New Roman" panose="02020603050405020304" pitchFamily="18" charset="0"/>
                  </a:rPr>
                  <a:t>。</a:t>
                </a:r>
                <a:r>
                  <a:rPr lang="zh-CN" altLang="en-US" sz="2400" b="0" kern="0" dirty="0">
                    <a:latin typeface="+mn-ea"/>
                  </a:rPr>
                  <a:t> </a:t>
                </a:r>
              </a:p>
            </p:txBody>
          </p:sp>
        </mc:Choice>
        <mc:Fallback xmlns="">
          <p:sp>
            <p:nvSpPr>
              <p:cNvPr id="112" name="Rectangle 3"/>
              <p:cNvSpPr txBox="1">
                <a:spLocks noRot="1" noChangeAspect="1" noMove="1" noResize="1" noEditPoints="1" noAdjustHandles="1" noChangeArrowheads="1" noChangeShapeType="1" noTextEdit="1"/>
              </p:cNvSpPr>
              <p:nvPr/>
            </p:nvSpPr>
            <p:spPr>
              <a:xfrm>
                <a:off x="685461" y="3246178"/>
                <a:ext cx="7787979" cy="3133736"/>
              </a:xfrm>
              <a:prstGeom prst="rect">
                <a:avLst/>
              </a:prstGeom>
              <a:blipFill rotWithShape="0">
                <a:blip r:embed="rId3"/>
                <a:stretch>
                  <a:fillRect l="-1174" t="-1556" r="-1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937651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body" idx="1"/>
          </p:nvPr>
        </p:nvSpPr>
        <p:spPr>
          <a:xfrm>
            <a:off x="3669342" y="1093571"/>
            <a:ext cx="4119503" cy="762000"/>
          </a:xfrm>
        </p:spPr>
        <p:txBody>
          <a:bodyPr/>
          <a:lstStyle/>
          <a:p>
            <a:pPr marL="0" indent="0" algn="just" eaLnBrk="1" hangingPunct="1">
              <a:buNone/>
            </a:pPr>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写</a:t>
            </a:r>
            <a:r>
              <a:rPr lang="zh-CN" altLang="en-US" sz="2400" b="1" dirty="0">
                <a:latin typeface="Times New Roman" panose="02020603050405020304" pitchFamily="18" charset="0"/>
                <a:cs typeface="Times New Roman" panose="02020603050405020304" pitchFamily="18" charset="0"/>
              </a:rPr>
              <a:t>逻辑函数表达式 </a:t>
            </a:r>
          </a:p>
        </p:txBody>
      </p:sp>
      <p:grpSp>
        <p:nvGrpSpPr>
          <p:cNvPr id="2" name="Group 9"/>
          <p:cNvGrpSpPr>
            <a:grpSpLocks/>
          </p:cNvGrpSpPr>
          <p:nvPr/>
        </p:nvGrpSpPr>
        <p:grpSpPr bwMode="auto">
          <a:xfrm>
            <a:off x="395950" y="1474571"/>
            <a:ext cx="2951162" cy="4032250"/>
            <a:chOff x="204" y="981"/>
            <a:chExt cx="1859" cy="2540"/>
          </a:xfrm>
        </p:grpSpPr>
        <p:sp>
          <p:nvSpPr>
            <p:cNvPr id="27654" name="Rectangle 10"/>
            <p:cNvSpPr>
              <a:spLocks noChangeArrowheads="1"/>
            </p:cNvSpPr>
            <p:nvPr/>
          </p:nvSpPr>
          <p:spPr bwMode="auto">
            <a:xfrm>
              <a:off x="1106" y="1664"/>
              <a:ext cx="720" cy="1857"/>
            </a:xfrm>
            <a:prstGeom prst="rect">
              <a:avLst/>
            </a:prstGeom>
            <a:noFill/>
            <a:ln w="952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lIns="89549" tIns="44776" rIns="89549" bIns="44776"/>
            <a:lstStyle>
              <a:lvl1pPr defTabSz="1055688">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defTabSz="1055688">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defTabSz="1055688">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defTabSz="1055688">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defTabSz="1055688">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0      0</a:t>
              </a:r>
            </a:p>
            <a:p>
              <a:pPr algn="ctr" eaLnBrk="1" hangingPunct="1">
                <a:lnSpc>
                  <a:spcPct val="100000"/>
                </a:lnSpc>
                <a:buClr>
                  <a:srgbClr val="66FF33"/>
                </a:buClr>
                <a:buFont typeface="Wingdings" panose="05000000000000000000" pitchFamily="2" charset="2"/>
                <a:buNone/>
              </a:pPr>
              <a:r>
                <a:rPr kumimoji="1" lang="en-US" altLang="zh-CN" sz="2000" i="0"/>
                <a:t>1      0</a:t>
              </a:r>
            </a:p>
            <a:p>
              <a:pPr algn="ctr" eaLnBrk="1" hangingPunct="1">
                <a:lnSpc>
                  <a:spcPct val="100000"/>
                </a:lnSpc>
                <a:buClr>
                  <a:srgbClr val="66FF33"/>
                </a:buClr>
                <a:buFont typeface="Wingdings" panose="05000000000000000000" pitchFamily="2" charset="2"/>
                <a:buNone/>
              </a:pPr>
              <a:r>
                <a:rPr kumimoji="1" lang="en-US" altLang="zh-CN" sz="2000" i="0"/>
                <a:t>1      0</a:t>
              </a:r>
            </a:p>
            <a:p>
              <a:pPr algn="ctr" eaLnBrk="1" hangingPunct="1">
                <a:lnSpc>
                  <a:spcPct val="100000"/>
                </a:lnSpc>
                <a:buClr>
                  <a:srgbClr val="66FF33"/>
                </a:buClr>
                <a:buFont typeface="Wingdings" panose="05000000000000000000" pitchFamily="2" charset="2"/>
                <a:buNone/>
              </a:pPr>
              <a:r>
                <a:rPr kumimoji="1" lang="en-US" altLang="zh-CN" sz="2000" i="0"/>
                <a:t>0      1</a:t>
              </a:r>
            </a:p>
            <a:p>
              <a:pPr algn="ctr" eaLnBrk="1" hangingPunct="1">
                <a:lnSpc>
                  <a:spcPct val="100000"/>
                </a:lnSpc>
                <a:buClr>
                  <a:srgbClr val="66FF33"/>
                </a:buClr>
                <a:buFont typeface="Wingdings" panose="05000000000000000000" pitchFamily="2" charset="2"/>
                <a:buNone/>
              </a:pPr>
              <a:r>
                <a:rPr kumimoji="1" lang="en-US" altLang="zh-CN" sz="2000" i="0"/>
                <a:t>1      0</a:t>
              </a:r>
            </a:p>
            <a:p>
              <a:pPr algn="ctr" eaLnBrk="1" hangingPunct="1">
                <a:lnSpc>
                  <a:spcPct val="100000"/>
                </a:lnSpc>
                <a:buClr>
                  <a:srgbClr val="66FF33"/>
                </a:buClr>
                <a:buFont typeface="Wingdings" panose="05000000000000000000" pitchFamily="2" charset="2"/>
                <a:buNone/>
              </a:pPr>
              <a:r>
                <a:rPr kumimoji="1" lang="en-US" altLang="zh-CN" sz="2000" i="0"/>
                <a:t>0      1</a:t>
              </a:r>
            </a:p>
            <a:p>
              <a:pPr algn="ctr" eaLnBrk="1" hangingPunct="1">
                <a:lnSpc>
                  <a:spcPct val="100000"/>
                </a:lnSpc>
                <a:buClr>
                  <a:srgbClr val="66FF33"/>
                </a:buClr>
                <a:buFont typeface="Wingdings" panose="05000000000000000000" pitchFamily="2" charset="2"/>
                <a:buNone/>
              </a:pPr>
              <a:r>
                <a:rPr kumimoji="1" lang="en-US" altLang="zh-CN" sz="2000" i="0"/>
                <a:t>0      1</a:t>
              </a:r>
            </a:p>
            <a:p>
              <a:pPr algn="ctr" eaLnBrk="1" hangingPunct="1">
                <a:lnSpc>
                  <a:spcPct val="100000"/>
                </a:lnSpc>
                <a:buClr>
                  <a:srgbClr val="66FF33"/>
                </a:buClr>
                <a:buFont typeface="Wingdings" panose="05000000000000000000" pitchFamily="2" charset="2"/>
                <a:buNone/>
              </a:pPr>
              <a:r>
                <a:rPr kumimoji="1" lang="en-US" altLang="zh-CN" sz="2000" i="0"/>
                <a:t>1      1</a:t>
              </a:r>
            </a:p>
          </p:txBody>
        </p:sp>
        <p:sp>
          <p:nvSpPr>
            <p:cNvPr id="27655" name="Rectangle 11"/>
            <p:cNvSpPr>
              <a:spLocks noChangeArrowheads="1"/>
            </p:cNvSpPr>
            <p:nvPr/>
          </p:nvSpPr>
          <p:spPr bwMode="auto">
            <a:xfrm>
              <a:off x="385" y="1664"/>
              <a:ext cx="721" cy="1857"/>
            </a:xfrm>
            <a:prstGeom prst="rect">
              <a:avLst/>
            </a:prstGeom>
            <a:noFill/>
            <a:ln w="952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lIns="89549" tIns="44776" rIns="89549" bIns="44776"/>
            <a:lstStyle>
              <a:lvl1pPr defTabSz="1055688">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defTabSz="1055688">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defTabSz="1055688">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defTabSz="1055688">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defTabSz="1055688">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dist" eaLnBrk="1" hangingPunct="1">
                <a:lnSpc>
                  <a:spcPct val="100000"/>
                </a:lnSpc>
                <a:buClr>
                  <a:srgbClr val="66FF33"/>
                </a:buClr>
                <a:buFont typeface="Wingdings" panose="05000000000000000000" pitchFamily="2" charset="2"/>
                <a:buNone/>
              </a:pPr>
              <a:r>
                <a:rPr kumimoji="1" lang="en-US" altLang="zh-CN" sz="2000" i="0"/>
                <a:t>000</a:t>
              </a:r>
            </a:p>
            <a:p>
              <a:pPr algn="dist" eaLnBrk="1" hangingPunct="1">
                <a:lnSpc>
                  <a:spcPct val="100000"/>
                </a:lnSpc>
                <a:buClr>
                  <a:srgbClr val="66FF33"/>
                </a:buClr>
                <a:buFont typeface="Wingdings" panose="05000000000000000000" pitchFamily="2" charset="2"/>
                <a:buNone/>
              </a:pPr>
              <a:r>
                <a:rPr kumimoji="1" lang="en-US" altLang="zh-CN" sz="2000" i="0"/>
                <a:t>001</a:t>
              </a:r>
            </a:p>
            <a:p>
              <a:pPr algn="dist" eaLnBrk="1" hangingPunct="1">
                <a:lnSpc>
                  <a:spcPct val="100000"/>
                </a:lnSpc>
                <a:buClr>
                  <a:srgbClr val="66FF33"/>
                </a:buClr>
                <a:buFont typeface="Wingdings" panose="05000000000000000000" pitchFamily="2" charset="2"/>
                <a:buNone/>
              </a:pPr>
              <a:r>
                <a:rPr kumimoji="1" lang="en-US" altLang="zh-CN" sz="2000" i="0"/>
                <a:t>010</a:t>
              </a:r>
            </a:p>
            <a:p>
              <a:pPr algn="dist" eaLnBrk="1" hangingPunct="1">
                <a:lnSpc>
                  <a:spcPct val="100000"/>
                </a:lnSpc>
                <a:buClr>
                  <a:srgbClr val="66FF33"/>
                </a:buClr>
                <a:buFont typeface="Wingdings" panose="05000000000000000000" pitchFamily="2" charset="2"/>
                <a:buNone/>
              </a:pPr>
              <a:r>
                <a:rPr kumimoji="1" lang="en-US" altLang="zh-CN" sz="2000" i="0"/>
                <a:t>011</a:t>
              </a:r>
            </a:p>
            <a:p>
              <a:pPr algn="dist" eaLnBrk="1" hangingPunct="1">
                <a:lnSpc>
                  <a:spcPct val="100000"/>
                </a:lnSpc>
                <a:buClr>
                  <a:srgbClr val="66FF33"/>
                </a:buClr>
                <a:buFont typeface="Wingdings" panose="05000000000000000000" pitchFamily="2" charset="2"/>
                <a:buNone/>
              </a:pPr>
              <a:r>
                <a:rPr kumimoji="1" lang="en-US" altLang="zh-CN" sz="2000" i="0"/>
                <a:t>100</a:t>
              </a:r>
            </a:p>
            <a:p>
              <a:pPr algn="dist" eaLnBrk="1" hangingPunct="1">
                <a:lnSpc>
                  <a:spcPct val="100000"/>
                </a:lnSpc>
                <a:buClr>
                  <a:srgbClr val="66FF33"/>
                </a:buClr>
                <a:buFont typeface="Wingdings" panose="05000000000000000000" pitchFamily="2" charset="2"/>
                <a:buNone/>
              </a:pPr>
              <a:r>
                <a:rPr kumimoji="1" lang="en-US" altLang="zh-CN" sz="2000" i="0"/>
                <a:t>101</a:t>
              </a:r>
            </a:p>
            <a:p>
              <a:pPr algn="dist" eaLnBrk="1" hangingPunct="1">
                <a:lnSpc>
                  <a:spcPct val="100000"/>
                </a:lnSpc>
                <a:buClr>
                  <a:srgbClr val="66FF33"/>
                </a:buClr>
                <a:buFont typeface="Wingdings" panose="05000000000000000000" pitchFamily="2" charset="2"/>
                <a:buNone/>
              </a:pPr>
              <a:r>
                <a:rPr kumimoji="1" lang="en-US" altLang="zh-CN" sz="2000" i="0"/>
                <a:t>110</a:t>
              </a:r>
            </a:p>
            <a:p>
              <a:pPr algn="dist" eaLnBrk="1" hangingPunct="1">
                <a:lnSpc>
                  <a:spcPct val="100000"/>
                </a:lnSpc>
                <a:buClr>
                  <a:srgbClr val="66FF33"/>
                </a:buClr>
                <a:buFont typeface="Wingdings" panose="05000000000000000000" pitchFamily="2" charset="2"/>
                <a:buNone/>
              </a:pPr>
              <a:r>
                <a:rPr kumimoji="1" lang="en-US" altLang="zh-CN" sz="2000" i="0"/>
                <a:t>111</a:t>
              </a:r>
            </a:p>
          </p:txBody>
        </p:sp>
        <p:sp>
          <p:nvSpPr>
            <p:cNvPr id="27656" name="Rectangle 12"/>
            <p:cNvSpPr>
              <a:spLocks noChangeArrowheads="1"/>
            </p:cNvSpPr>
            <p:nvPr/>
          </p:nvSpPr>
          <p:spPr bwMode="auto">
            <a:xfrm>
              <a:off x="1106" y="1409"/>
              <a:ext cx="720" cy="255"/>
            </a:xfrm>
            <a:prstGeom prst="rect">
              <a:avLst/>
            </a:prstGeom>
            <a:noFill/>
            <a:ln w="952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lIns="89549" tIns="44776" rIns="89549" bIns="44776"/>
            <a:lstStyle>
              <a:lvl1pPr defTabSz="1055688">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defTabSz="1055688">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defTabSz="1055688">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defTabSz="1055688">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defTabSz="1055688">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1"/>
                <a:t>X     Y</a:t>
              </a:r>
            </a:p>
          </p:txBody>
        </p:sp>
        <p:sp>
          <p:nvSpPr>
            <p:cNvPr id="27657" name="Rectangle 13"/>
            <p:cNvSpPr>
              <a:spLocks noChangeArrowheads="1"/>
            </p:cNvSpPr>
            <p:nvPr/>
          </p:nvSpPr>
          <p:spPr bwMode="auto">
            <a:xfrm>
              <a:off x="385" y="1409"/>
              <a:ext cx="721" cy="255"/>
            </a:xfrm>
            <a:prstGeom prst="rect">
              <a:avLst/>
            </a:prstGeom>
            <a:noFill/>
            <a:ln w="952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lIns="89549" tIns="44776" rIns="89549" bIns="44776"/>
            <a:lstStyle>
              <a:lvl1pPr defTabSz="1055688">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defTabSz="1055688">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defTabSz="1055688">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defTabSz="1055688">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defTabSz="1055688">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defTabSz="1055688"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dist" eaLnBrk="1" hangingPunct="1">
                <a:lnSpc>
                  <a:spcPct val="100000"/>
                </a:lnSpc>
                <a:buClr>
                  <a:srgbClr val="66FF33"/>
                </a:buClr>
                <a:buFont typeface="Wingdings" panose="05000000000000000000" pitchFamily="2" charset="2"/>
                <a:buNone/>
              </a:pPr>
              <a:r>
                <a:rPr kumimoji="1" lang="en-US" altLang="zh-CN" sz="2000" i="1"/>
                <a:t>ABC</a:t>
              </a:r>
            </a:p>
          </p:txBody>
        </p:sp>
        <p:sp>
          <p:nvSpPr>
            <p:cNvPr id="27658" name="Line 14"/>
            <p:cNvSpPr>
              <a:spLocks noChangeShapeType="1"/>
            </p:cNvSpPr>
            <p:nvPr/>
          </p:nvSpPr>
          <p:spPr bwMode="auto">
            <a:xfrm>
              <a:off x="385" y="1409"/>
              <a:ext cx="1441" cy="0"/>
            </a:xfrm>
            <a:prstGeom prst="line">
              <a:avLst/>
            </a:prstGeom>
            <a:noFill/>
            <a:ln w="38100" cap="sq">
              <a:solidFill>
                <a:schemeClr val="accent5">
                  <a:lumMod val="25000"/>
                </a:schemeClr>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659" name="Line 15"/>
            <p:cNvSpPr>
              <a:spLocks noChangeShapeType="1"/>
            </p:cNvSpPr>
            <p:nvPr/>
          </p:nvSpPr>
          <p:spPr bwMode="auto">
            <a:xfrm>
              <a:off x="385" y="3521"/>
              <a:ext cx="1441" cy="0"/>
            </a:xfrm>
            <a:prstGeom prst="line">
              <a:avLst/>
            </a:prstGeom>
            <a:noFill/>
            <a:ln w="38100" cap="sq">
              <a:solidFill>
                <a:schemeClr val="accent5">
                  <a:lumMod val="25000"/>
                </a:schemeClr>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660" name="Line 16"/>
            <p:cNvSpPr>
              <a:spLocks noChangeShapeType="1"/>
            </p:cNvSpPr>
            <p:nvPr/>
          </p:nvSpPr>
          <p:spPr bwMode="auto">
            <a:xfrm>
              <a:off x="385" y="1409"/>
              <a:ext cx="0" cy="2112"/>
            </a:xfrm>
            <a:prstGeom prst="line">
              <a:avLst/>
            </a:prstGeom>
            <a:noFill/>
            <a:ln w="38100" cap="sq">
              <a:solidFill>
                <a:schemeClr val="accent5">
                  <a:lumMod val="25000"/>
                </a:schemeClr>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661" name="Line 17"/>
            <p:cNvSpPr>
              <a:spLocks noChangeShapeType="1"/>
            </p:cNvSpPr>
            <p:nvPr/>
          </p:nvSpPr>
          <p:spPr bwMode="auto">
            <a:xfrm>
              <a:off x="1826" y="1409"/>
              <a:ext cx="0" cy="2112"/>
            </a:xfrm>
            <a:prstGeom prst="line">
              <a:avLst/>
            </a:prstGeom>
            <a:noFill/>
            <a:ln w="38100" cap="sq">
              <a:solidFill>
                <a:schemeClr val="accent5">
                  <a:lumMod val="25000"/>
                </a:schemeClr>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662" name="Line 18"/>
            <p:cNvSpPr>
              <a:spLocks noChangeShapeType="1"/>
            </p:cNvSpPr>
            <p:nvPr/>
          </p:nvSpPr>
          <p:spPr bwMode="auto">
            <a:xfrm>
              <a:off x="1106" y="1409"/>
              <a:ext cx="0" cy="2112"/>
            </a:xfrm>
            <a:prstGeom prst="line">
              <a:avLst/>
            </a:prstGeom>
            <a:noFill/>
            <a:ln w="38100">
              <a:solidFill>
                <a:schemeClr val="accent5">
                  <a:lumMod val="25000"/>
                </a:schemeClr>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663" name="Line 19"/>
            <p:cNvSpPr>
              <a:spLocks noChangeShapeType="1"/>
            </p:cNvSpPr>
            <p:nvPr/>
          </p:nvSpPr>
          <p:spPr bwMode="auto">
            <a:xfrm>
              <a:off x="385" y="1664"/>
              <a:ext cx="1441" cy="0"/>
            </a:xfrm>
            <a:prstGeom prst="line">
              <a:avLst/>
            </a:prstGeom>
            <a:noFill/>
            <a:ln w="28575">
              <a:solidFill>
                <a:schemeClr val="accent5">
                  <a:lumMod val="25000"/>
                </a:schemeClr>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664" name="Text Box 20"/>
            <p:cNvSpPr txBox="1">
              <a:spLocks noChangeArrowheads="1"/>
            </p:cNvSpPr>
            <p:nvPr/>
          </p:nvSpPr>
          <p:spPr bwMode="auto">
            <a:xfrm>
              <a:off x="204" y="981"/>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zh-CN" altLang="en-US" sz="2400" i="0"/>
                <a:t>    </a:t>
              </a:r>
              <a:r>
                <a:rPr kumimoji="1" lang="zh-CN" altLang="en-US" sz="2400" i="0">
                  <a:solidFill>
                    <a:srgbClr val="800000"/>
                  </a:solidFill>
                  <a:latin typeface="+mn-ea"/>
                  <a:ea typeface="+mn-ea"/>
                </a:rPr>
                <a:t>例</a:t>
              </a:r>
              <a:r>
                <a:rPr kumimoji="1" lang="en-US" altLang="zh-CN" sz="2400" i="0">
                  <a:solidFill>
                    <a:srgbClr val="800000"/>
                  </a:solidFill>
                  <a:latin typeface="+mn-ea"/>
                  <a:ea typeface="+mn-ea"/>
                </a:rPr>
                <a:t>3-5</a:t>
              </a:r>
              <a:r>
                <a:rPr kumimoji="1" lang="zh-CN" altLang="en-US" sz="2400" i="0">
                  <a:solidFill>
                    <a:srgbClr val="800000"/>
                  </a:solidFill>
                  <a:latin typeface="+mn-ea"/>
                  <a:ea typeface="+mn-ea"/>
                </a:rPr>
                <a:t>真值表</a:t>
              </a:r>
            </a:p>
          </p:txBody>
        </p:sp>
      </p:grpSp>
      <p:sp>
        <p:nvSpPr>
          <p:cNvPr id="4" name="矩形 3"/>
          <p:cNvSpPr/>
          <p:nvPr/>
        </p:nvSpPr>
        <p:spPr>
          <a:xfrm>
            <a:off x="3985577" y="2811231"/>
            <a:ext cx="2646878" cy="461665"/>
          </a:xfrm>
          <a:prstGeom prst="rect">
            <a:avLst/>
          </a:prstGeom>
        </p:spPr>
        <p:txBody>
          <a:bodyPr wrap="none">
            <a:spAutoFit/>
          </a:bodyPr>
          <a:lstStyle/>
          <a:p>
            <a:pPr algn="just" eaLnBrk="1" hangingPunct="1"/>
            <a:r>
              <a:rPr lang="zh-CN" altLang="en-US" b="0" dirty="0">
                <a:latin typeface="+mn-ea"/>
                <a:ea typeface="+mn-ea"/>
              </a:rPr>
              <a:t>化简、变换后有：</a:t>
            </a:r>
          </a:p>
        </p:txBody>
      </p:sp>
      <p:graphicFrame>
        <p:nvGraphicFramePr>
          <p:cNvPr id="19" name="Object 4"/>
          <p:cNvGraphicFramePr>
            <a:graphicFrameLocks noChangeAspect="1"/>
          </p:cNvGraphicFramePr>
          <p:nvPr>
            <p:extLst>
              <p:ext uri="{D42A27DB-BD31-4B8C-83A1-F6EECF244321}">
                <p14:modId xmlns:p14="http://schemas.microsoft.com/office/powerpoint/2010/main" val="2742625815"/>
              </p:ext>
            </p:extLst>
          </p:nvPr>
        </p:nvGraphicFramePr>
        <p:xfrm>
          <a:off x="3985577" y="1724952"/>
          <a:ext cx="3474403" cy="897638"/>
        </p:xfrm>
        <a:graphic>
          <a:graphicData uri="http://schemas.openxmlformats.org/presentationml/2006/ole">
            <mc:AlternateContent xmlns:mc="http://schemas.openxmlformats.org/markup-compatibility/2006">
              <mc:Choice xmlns:v="urn:schemas-microsoft-com:vml" Requires="v">
                <p:oleObj spid="_x0000_s5125" name="Equation" r:id="rId7" imgW="1993680" imgH="457200" progId="Equation.DSMT4">
                  <p:embed/>
                </p:oleObj>
              </mc:Choice>
              <mc:Fallback>
                <p:oleObj name="Equation" r:id="rId7" imgW="1993680" imgH="457200" progId="Equation.DSMT4">
                  <p:embed/>
                  <p:pic>
                    <p:nvPicPr>
                      <p:cNvPr id="0" name=""/>
                      <p:cNvPicPr>
                        <a:picLocks noChangeAspect="1" noChangeArrowheads="1"/>
                      </p:cNvPicPr>
                      <p:nvPr/>
                    </p:nvPicPr>
                    <p:blipFill>
                      <a:blip r:embed="rId8"/>
                      <a:srcRect/>
                      <a:stretch>
                        <a:fillRect/>
                      </a:stretch>
                    </p:blipFill>
                    <p:spPr bwMode="auto">
                      <a:xfrm>
                        <a:off x="3985577" y="1724952"/>
                        <a:ext cx="3474403" cy="897638"/>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43252589"/>
              </p:ext>
            </p:extLst>
          </p:nvPr>
        </p:nvGraphicFramePr>
        <p:xfrm>
          <a:off x="3949739" y="3420997"/>
          <a:ext cx="3685501" cy="1715265"/>
        </p:xfrm>
        <a:graphic>
          <a:graphicData uri="http://schemas.openxmlformats.org/presentationml/2006/ole">
            <mc:AlternateContent xmlns:mc="http://schemas.openxmlformats.org/markup-compatibility/2006">
              <mc:Choice xmlns:v="urn:schemas-microsoft-com:vml" Requires="v">
                <p:oleObj spid="_x0000_s5126" name="Equation" r:id="rId9" imgW="2019240" imgH="939600" progId="Equation.DSMT4">
                  <p:embed/>
                </p:oleObj>
              </mc:Choice>
              <mc:Fallback>
                <p:oleObj name="Equation" r:id="rId9" imgW="2019240" imgH="939600" progId="Equation.DSMT4">
                  <p:embed/>
                  <p:pic>
                    <p:nvPicPr>
                      <p:cNvPr id="0" name=""/>
                      <p:cNvPicPr/>
                      <p:nvPr/>
                    </p:nvPicPr>
                    <p:blipFill>
                      <a:blip r:embed="rId10"/>
                      <a:stretch>
                        <a:fillRect/>
                      </a:stretch>
                    </p:blipFill>
                    <p:spPr>
                      <a:xfrm>
                        <a:off x="3949739" y="3420997"/>
                        <a:ext cx="3685501" cy="171526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778806294"/>
              </p:ext>
            </p:extLst>
          </p:nvPr>
        </p:nvGraphicFramePr>
        <p:xfrm>
          <a:off x="3985577" y="5328772"/>
          <a:ext cx="3662253" cy="843428"/>
        </p:xfrm>
        <a:graphic>
          <a:graphicData uri="http://schemas.openxmlformats.org/presentationml/2006/ole">
            <mc:AlternateContent xmlns:mc="http://schemas.openxmlformats.org/markup-compatibility/2006">
              <mc:Choice xmlns:v="urn:schemas-microsoft-com:vml" Requires="v">
                <p:oleObj spid="_x0000_s5127" name="Equation" r:id="rId11" imgW="2095200" imgH="482400" progId="Equation.DSMT4">
                  <p:embed/>
                </p:oleObj>
              </mc:Choice>
              <mc:Fallback>
                <p:oleObj name="Equation" r:id="rId11" imgW="2095200" imgH="482400" progId="Equation.DSMT4">
                  <p:embed/>
                  <p:pic>
                    <p:nvPicPr>
                      <p:cNvPr id="0" name=""/>
                      <p:cNvPicPr/>
                      <p:nvPr/>
                    </p:nvPicPr>
                    <p:blipFill>
                      <a:blip r:embed="rId12"/>
                      <a:stretch>
                        <a:fillRect/>
                      </a:stretch>
                    </p:blipFill>
                    <p:spPr>
                      <a:xfrm>
                        <a:off x="3985577" y="5328772"/>
                        <a:ext cx="3662253" cy="843428"/>
                      </a:xfrm>
                      <a:prstGeom prst="rect">
                        <a:avLst/>
                      </a:prstGeom>
                    </p:spPr>
                  </p:pic>
                </p:oleObj>
              </mc:Fallback>
            </mc:AlternateContent>
          </a:graphicData>
        </a:graphic>
      </p:graphicFrame>
    </p:spTree>
    <p:extLst>
      <p:ext uri="{BB962C8B-B14F-4D97-AF65-F5344CB8AC3E}">
        <p14:creationId xmlns:p14="http://schemas.microsoft.com/office/powerpoint/2010/main" val="13626978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1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436011" y="1254365"/>
            <a:ext cx="3887893" cy="4659429"/>
          </a:xfrm>
        </p:spPr>
        <p:txBody>
          <a:bodyPr/>
          <a:lstStyle/>
          <a:p>
            <a:pPr marL="0" indent="0" algn="just" eaLnBrk="1" hangingPunct="1">
              <a:lnSpc>
                <a:spcPct val="120000"/>
              </a:lnSpc>
              <a:buNone/>
            </a:pPr>
            <a:r>
              <a:rPr lang="en-US" altLang="zh-CN" sz="2800" dirty="0">
                <a:latin typeface="+mn-ea"/>
              </a:rPr>
              <a:t>⒋</a:t>
            </a:r>
            <a:r>
              <a:rPr lang="zh-CN" altLang="en-US" sz="2800" b="1" dirty="0">
                <a:latin typeface="+mn-ea"/>
              </a:rPr>
              <a:t>画逻辑图</a:t>
            </a:r>
          </a:p>
          <a:p>
            <a:pPr algn="just" eaLnBrk="1" hangingPunct="1">
              <a:lnSpc>
                <a:spcPct val="120000"/>
              </a:lnSpc>
            </a:pPr>
            <a:r>
              <a:rPr lang="zh-CN" altLang="en-US" sz="2400" dirty="0">
                <a:latin typeface="+mn-ea"/>
              </a:rPr>
              <a:t>由继电器线圈动作电压</a:t>
            </a:r>
            <a:r>
              <a:rPr lang="en-US" altLang="zh-CN" sz="2400" dirty="0">
                <a:latin typeface="+mn-ea"/>
              </a:rPr>
              <a:t>12V</a:t>
            </a:r>
            <a:r>
              <a:rPr lang="zh-CN" altLang="en-US" sz="2400" dirty="0">
                <a:latin typeface="+mn-ea"/>
              </a:rPr>
              <a:t>，线圈电阻</a:t>
            </a:r>
            <a:r>
              <a:rPr lang="en-US" altLang="zh-CN" sz="2400" dirty="0">
                <a:latin typeface="+mn-ea"/>
              </a:rPr>
              <a:t>300</a:t>
            </a:r>
            <a:r>
              <a:rPr lang="zh-CN" altLang="en-US" sz="2400" dirty="0">
                <a:latin typeface="+mn-ea"/>
              </a:rPr>
              <a:t>欧算得线圈动作时，流过线圈电流等于</a:t>
            </a:r>
            <a:r>
              <a:rPr lang="en-US" altLang="zh-CN" sz="2400" b="1" dirty="0">
                <a:latin typeface="+mn-ea"/>
              </a:rPr>
              <a:t>40mA</a:t>
            </a:r>
            <a:r>
              <a:rPr lang="zh-CN" altLang="en-US" sz="2400" dirty="0">
                <a:latin typeface="+mn-ea"/>
              </a:rPr>
              <a:t>。</a:t>
            </a:r>
          </a:p>
          <a:p>
            <a:pPr algn="just" eaLnBrk="1" hangingPunct="1">
              <a:lnSpc>
                <a:spcPct val="120000"/>
              </a:lnSpc>
            </a:pPr>
            <a:r>
              <a:rPr lang="zh-CN" altLang="en-US" sz="2400" dirty="0">
                <a:latin typeface="+mn-ea"/>
              </a:rPr>
              <a:t>一般的逻辑门不可能带</a:t>
            </a:r>
            <a:r>
              <a:rPr lang="en-US" altLang="zh-CN" sz="2400" dirty="0">
                <a:latin typeface="+mn-ea"/>
              </a:rPr>
              <a:t>40mA</a:t>
            </a:r>
            <a:r>
              <a:rPr lang="zh-CN" altLang="en-US" sz="2400" dirty="0">
                <a:latin typeface="+mn-ea"/>
              </a:rPr>
              <a:t>电流。为此，</a:t>
            </a:r>
            <a:r>
              <a:rPr lang="en-US" altLang="zh-CN" sz="2400" i="1" dirty="0">
                <a:latin typeface="+mn-ea"/>
              </a:rPr>
              <a:t>X</a:t>
            </a:r>
            <a:r>
              <a:rPr lang="zh-CN" altLang="en-US" sz="2400" dirty="0">
                <a:latin typeface="+mn-ea"/>
              </a:rPr>
              <a:t>、</a:t>
            </a:r>
            <a:r>
              <a:rPr lang="en-US" altLang="zh-CN" sz="2400" i="1" dirty="0">
                <a:latin typeface="+mn-ea"/>
              </a:rPr>
              <a:t>Y </a:t>
            </a:r>
            <a:r>
              <a:rPr lang="zh-CN" altLang="en-US" sz="2400" dirty="0">
                <a:latin typeface="+mn-ea"/>
              </a:rPr>
              <a:t>需经</a:t>
            </a:r>
            <a:r>
              <a:rPr lang="zh-CN" altLang="en-US" sz="2400" b="1" dirty="0">
                <a:solidFill>
                  <a:srgbClr val="800000"/>
                </a:solidFill>
                <a:latin typeface="+mn-ea"/>
              </a:rPr>
              <a:t>漏极开路</a:t>
            </a:r>
            <a:r>
              <a:rPr lang="zh-CN" altLang="en-US" sz="2400" dirty="0">
                <a:latin typeface="+mn-ea"/>
              </a:rPr>
              <a:t>非门取反之后驱动线圈，逻辑图如图</a:t>
            </a:r>
            <a:r>
              <a:rPr lang="en-US" altLang="zh-CN" sz="2400" dirty="0">
                <a:latin typeface="+mn-ea"/>
              </a:rPr>
              <a:t>3-4</a:t>
            </a:r>
            <a:r>
              <a:rPr lang="zh-CN" altLang="en-US" sz="2400" dirty="0">
                <a:latin typeface="+mn-ea"/>
              </a:rPr>
              <a:t>示。</a:t>
            </a:r>
          </a:p>
        </p:txBody>
      </p:sp>
      <p:grpSp>
        <p:nvGrpSpPr>
          <p:cNvPr id="4" name="Group 113"/>
          <p:cNvGrpSpPr>
            <a:grpSpLocks/>
          </p:cNvGrpSpPr>
          <p:nvPr/>
        </p:nvGrpSpPr>
        <p:grpSpPr bwMode="auto">
          <a:xfrm>
            <a:off x="5095240" y="1504901"/>
            <a:ext cx="3449320" cy="4408893"/>
            <a:chOff x="1156" y="782"/>
            <a:chExt cx="3046" cy="3589"/>
          </a:xfrm>
        </p:grpSpPr>
        <p:sp>
          <p:nvSpPr>
            <p:cNvPr id="5" name="AutoShape 18"/>
            <p:cNvSpPr>
              <a:spLocks noChangeAspect="1" noChangeArrowheads="1" noTextEdit="1"/>
            </p:cNvSpPr>
            <p:nvPr/>
          </p:nvSpPr>
          <p:spPr bwMode="auto">
            <a:xfrm>
              <a:off x="1156" y="981"/>
              <a:ext cx="3046" cy="333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Freeform 20"/>
            <p:cNvSpPr>
              <a:spLocks/>
            </p:cNvSpPr>
            <p:nvPr/>
          </p:nvSpPr>
          <p:spPr bwMode="auto">
            <a:xfrm>
              <a:off x="1197" y="2880"/>
              <a:ext cx="449" cy="245"/>
            </a:xfrm>
            <a:custGeom>
              <a:avLst/>
              <a:gdLst>
                <a:gd name="T0" fmla="*/ 0 w 449"/>
                <a:gd name="T1" fmla="*/ 245 h 245"/>
                <a:gd name="T2" fmla="*/ 449 w 449"/>
                <a:gd name="T3" fmla="*/ 245 h 245"/>
                <a:gd name="T4" fmla="*/ 449 w 449"/>
                <a:gd name="T5" fmla="*/ 0 h 245"/>
                <a:gd name="T6" fmla="*/ 0 w 449"/>
                <a:gd name="T7" fmla="*/ 0 h 245"/>
                <a:gd name="T8" fmla="*/ 0 w 449"/>
                <a:gd name="T9" fmla="*/ 245 h 245"/>
                <a:gd name="T10" fmla="*/ 0 w 449"/>
                <a:gd name="T11" fmla="*/ 245 h 245"/>
                <a:gd name="T12" fmla="*/ 0 60000 65536"/>
                <a:gd name="T13" fmla="*/ 0 60000 65536"/>
                <a:gd name="T14" fmla="*/ 0 60000 65536"/>
                <a:gd name="T15" fmla="*/ 0 60000 65536"/>
                <a:gd name="T16" fmla="*/ 0 60000 65536"/>
                <a:gd name="T17" fmla="*/ 0 60000 65536"/>
                <a:gd name="T18" fmla="*/ 0 w 449"/>
                <a:gd name="T19" fmla="*/ 0 h 245"/>
                <a:gd name="T20" fmla="*/ 449 w 449"/>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449" h="245">
                  <a:moveTo>
                    <a:pt x="0" y="245"/>
                  </a:moveTo>
                  <a:lnTo>
                    <a:pt x="449" y="245"/>
                  </a:lnTo>
                  <a:lnTo>
                    <a:pt x="449" y="0"/>
                  </a:lnTo>
                  <a:lnTo>
                    <a:pt x="0" y="0"/>
                  </a:lnTo>
                  <a:lnTo>
                    <a:pt x="0" y="24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Rectangle 21"/>
            <p:cNvSpPr>
              <a:spLocks noChangeArrowheads="1"/>
            </p:cNvSpPr>
            <p:nvPr/>
          </p:nvSpPr>
          <p:spPr bwMode="auto">
            <a:xfrm>
              <a:off x="1348" y="2924"/>
              <a:ext cx="154"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1400" i="0">
                  <a:cs typeface="Times New Roman" panose="02020603050405020304" pitchFamily="18" charset="0"/>
                </a:rPr>
                <a:t>＆</a:t>
              </a:r>
            </a:p>
          </p:txBody>
        </p:sp>
        <p:sp>
          <p:nvSpPr>
            <p:cNvPr id="8" name="Freeform 22"/>
            <p:cNvSpPr>
              <a:spLocks/>
            </p:cNvSpPr>
            <p:nvPr/>
          </p:nvSpPr>
          <p:spPr bwMode="auto">
            <a:xfrm>
              <a:off x="1399" y="2831"/>
              <a:ext cx="39" cy="49"/>
            </a:xfrm>
            <a:custGeom>
              <a:avLst/>
              <a:gdLst>
                <a:gd name="T0" fmla="*/ 39 w 39"/>
                <a:gd name="T1" fmla="*/ 25 h 49"/>
                <a:gd name="T2" fmla="*/ 39 w 39"/>
                <a:gd name="T3" fmla="*/ 19 h 49"/>
                <a:gd name="T4" fmla="*/ 38 w 39"/>
                <a:gd name="T5" fmla="*/ 14 h 49"/>
                <a:gd name="T6" fmla="*/ 36 w 39"/>
                <a:gd name="T7" fmla="*/ 10 h 49"/>
                <a:gd name="T8" fmla="*/ 34 w 39"/>
                <a:gd name="T9" fmla="*/ 6 h 49"/>
                <a:gd name="T10" fmla="*/ 30 w 39"/>
                <a:gd name="T11" fmla="*/ 4 h 49"/>
                <a:gd name="T12" fmla="*/ 27 w 39"/>
                <a:gd name="T13" fmla="*/ 1 h 49"/>
                <a:gd name="T14" fmla="*/ 23 w 39"/>
                <a:gd name="T15" fmla="*/ 0 h 49"/>
                <a:gd name="T16" fmla="*/ 20 w 39"/>
                <a:gd name="T17" fmla="*/ 0 h 49"/>
                <a:gd name="T18" fmla="*/ 15 w 39"/>
                <a:gd name="T19" fmla="*/ 0 h 49"/>
                <a:gd name="T20" fmla="*/ 11 w 39"/>
                <a:gd name="T21" fmla="*/ 1 h 49"/>
                <a:gd name="T22" fmla="*/ 8 w 39"/>
                <a:gd name="T23" fmla="*/ 4 h 49"/>
                <a:gd name="T24" fmla="*/ 5 w 39"/>
                <a:gd name="T25" fmla="*/ 6 h 49"/>
                <a:gd name="T26" fmla="*/ 3 w 39"/>
                <a:gd name="T27" fmla="*/ 10 h 49"/>
                <a:gd name="T28" fmla="*/ 0 w 39"/>
                <a:gd name="T29" fmla="*/ 14 h 49"/>
                <a:gd name="T30" fmla="*/ 0 w 39"/>
                <a:gd name="T31" fmla="*/ 19 h 49"/>
                <a:gd name="T32" fmla="*/ 0 w 39"/>
                <a:gd name="T33" fmla="*/ 25 h 49"/>
                <a:gd name="T34" fmla="*/ 0 w 39"/>
                <a:gd name="T35" fmla="*/ 28 h 49"/>
                <a:gd name="T36" fmla="*/ 0 w 39"/>
                <a:gd name="T37" fmla="*/ 33 h 49"/>
                <a:gd name="T38" fmla="*/ 3 w 39"/>
                <a:gd name="T39" fmla="*/ 37 h 49"/>
                <a:gd name="T40" fmla="*/ 5 w 39"/>
                <a:gd name="T41" fmla="*/ 41 h 49"/>
                <a:gd name="T42" fmla="*/ 8 w 39"/>
                <a:gd name="T43" fmla="*/ 44 h 49"/>
                <a:gd name="T44" fmla="*/ 11 w 39"/>
                <a:gd name="T45" fmla="*/ 47 h 49"/>
                <a:gd name="T46" fmla="*/ 15 w 39"/>
                <a:gd name="T47" fmla="*/ 48 h 49"/>
                <a:gd name="T48" fmla="*/ 20 w 39"/>
                <a:gd name="T49" fmla="*/ 49 h 49"/>
                <a:gd name="T50" fmla="*/ 23 w 39"/>
                <a:gd name="T51" fmla="*/ 48 h 49"/>
                <a:gd name="T52" fmla="*/ 27 w 39"/>
                <a:gd name="T53" fmla="*/ 47 h 49"/>
                <a:gd name="T54" fmla="*/ 30 w 39"/>
                <a:gd name="T55" fmla="*/ 44 h 49"/>
                <a:gd name="T56" fmla="*/ 34 w 39"/>
                <a:gd name="T57" fmla="*/ 41 h 49"/>
                <a:gd name="T58" fmla="*/ 36 w 39"/>
                <a:gd name="T59" fmla="*/ 37 h 49"/>
                <a:gd name="T60" fmla="*/ 38 w 39"/>
                <a:gd name="T61" fmla="*/ 33 h 49"/>
                <a:gd name="T62" fmla="*/ 39 w 39"/>
                <a:gd name="T63" fmla="*/ 28 h 49"/>
                <a:gd name="T64" fmla="*/ 39 w 39"/>
                <a:gd name="T65" fmla="*/ 25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
                <a:gd name="T100" fmla="*/ 0 h 49"/>
                <a:gd name="T101" fmla="*/ 39 w 39"/>
                <a:gd name="T102" fmla="*/ 49 h 4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 h="49">
                  <a:moveTo>
                    <a:pt x="39" y="25"/>
                  </a:moveTo>
                  <a:lnTo>
                    <a:pt x="39" y="19"/>
                  </a:lnTo>
                  <a:lnTo>
                    <a:pt x="38" y="14"/>
                  </a:lnTo>
                  <a:lnTo>
                    <a:pt x="36" y="10"/>
                  </a:lnTo>
                  <a:lnTo>
                    <a:pt x="34" y="6"/>
                  </a:lnTo>
                  <a:lnTo>
                    <a:pt x="30" y="4"/>
                  </a:lnTo>
                  <a:lnTo>
                    <a:pt x="27" y="1"/>
                  </a:lnTo>
                  <a:lnTo>
                    <a:pt x="23" y="0"/>
                  </a:lnTo>
                  <a:lnTo>
                    <a:pt x="20" y="0"/>
                  </a:lnTo>
                  <a:lnTo>
                    <a:pt x="15" y="0"/>
                  </a:lnTo>
                  <a:lnTo>
                    <a:pt x="11" y="1"/>
                  </a:lnTo>
                  <a:lnTo>
                    <a:pt x="8" y="4"/>
                  </a:lnTo>
                  <a:lnTo>
                    <a:pt x="5" y="6"/>
                  </a:lnTo>
                  <a:lnTo>
                    <a:pt x="3" y="10"/>
                  </a:lnTo>
                  <a:lnTo>
                    <a:pt x="0" y="14"/>
                  </a:lnTo>
                  <a:lnTo>
                    <a:pt x="0" y="19"/>
                  </a:lnTo>
                  <a:lnTo>
                    <a:pt x="0" y="25"/>
                  </a:lnTo>
                  <a:lnTo>
                    <a:pt x="0" y="28"/>
                  </a:lnTo>
                  <a:lnTo>
                    <a:pt x="0" y="33"/>
                  </a:lnTo>
                  <a:lnTo>
                    <a:pt x="3" y="37"/>
                  </a:lnTo>
                  <a:lnTo>
                    <a:pt x="5" y="41"/>
                  </a:lnTo>
                  <a:lnTo>
                    <a:pt x="8" y="44"/>
                  </a:lnTo>
                  <a:lnTo>
                    <a:pt x="11" y="47"/>
                  </a:lnTo>
                  <a:lnTo>
                    <a:pt x="15" y="48"/>
                  </a:lnTo>
                  <a:lnTo>
                    <a:pt x="20" y="49"/>
                  </a:lnTo>
                  <a:lnTo>
                    <a:pt x="23" y="48"/>
                  </a:lnTo>
                  <a:lnTo>
                    <a:pt x="27" y="47"/>
                  </a:lnTo>
                  <a:lnTo>
                    <a:pt x="30" y="44"/>
                  </a:lnTo>
                  <a:lnTo>
                    <a:pt x="34" y="41"/>
                  </a:lnTo>
                  <a:lnTo>
                    <a:pt x="36" y="37"/>
                  </a:lnTo>
                  <a:lnTo>
                    <a:pt x="38" y="33"/>
                  </a:lnTo>
                  <a:lnTo>
                    <a:pt x="39" y="28"/>
                  </a:lnTo>
                  <a:lnTo>
                    <a:pt x="39" y="2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Line 23"/>
            <p:cNvSpPr>
              <a:spLocks noChangeShapeType="1"/>
            </p:cNvSpPr>
            <p:nvPr/>
          </p:nvSpPr>
          <p:spPr bwMode="auto">
            <a:xfrm flipV="1">
              <a:off x="1421" y="2689"/>
              <a:ext cx="1" cy="142"/>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Freeform 24"/>
            <p:cNvSpPr>
              <a:spLocks/>
            </p:cNvSpPr>
            <p:nvPr/>
          </p:nvSpPr>
          <p:spPr bwMode="auto">
            <a:xfrm>
              <a:off x="1888" y="2881"/>
              <a:ext cx="448" cy="245"/>
            </a:xfrm>
            <a:custGeom>
              <a:avLst/>
              <a:gdLst>
                <a:gd name="T0" fmla="*/ 0 w 448"/>
                <a:gd name="T1" fmla="*/ 245 h 245"/>
                <a:gd name="T2" fmla="*/ 448 w 448"/>
                <a:gd name="T3" fmla="*/ 245 h 245"/>
                <a:gd name="T4" fmla="*/ 448 w 448"/>
                <a:gd name="T5" fmla="*/ 0 h 245"/>
                <a:gd name="T6" fmla="*/ 0 w 448"/>
                <a:gd name="T7" fmla="*/ 0 h 245"/>
                <a:gd name="T8" fmla="*/ 0 w 448"/>
                <a:gd name="T9" fmla="*/ 245 h 245"/>
                <a:gd name="T10" fmla="*/ 0 w 448"/>
                <a:gd name="T11" fmla="*/ 245 h 245"/>
                <a:gd name="T12" fmla="*/ 0 60000 65536"/>
                <a:gd name="T13" fmla="*/ 0 60000 65536"/>
                <a:gd name="T14" fmla="*/ 0 60000 65536"/>
                <a:gd name="T15" fmla="*/ 0 60000 65536"/>
                <a:gd name="T16" fmla="*/ 0 60000 65536"/>
                <a:gd name="T17" fmla="*/ 0 60000 65536"/>
                <a:gd name="T18" fmla="*/ 0 w 448"/>
                <a:gd name="T19" fmla="*/ 0 h 245"/>
                <a:gd name="T20" fmla="*/ 448 w 448"/>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448" h="245">
                  <a:moveTo>
                    <a:pt x="0" y="245"/>
                  </a:moveTo>
                  <a:lnTo>
                    <a:pt x="448" y="245"/>
                  </a:lnTo>
                  <a:lnTo>
                    <a:pt x="448" y="0"/>
                  </a:lnTo>
                  <a:lnTo>
                    <a:pt x="0" y="0"/>
                  </a:lnTo>
                  <a:lnTo>
                    <a:pt x="0" y="24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Freeform 26"/>
            <p:cNvSpPr>
              <a:spLocks/>
            </p:cNvSpPr>
            <p:nvPr/>
          </p:nvSpPr>
          <p:spPr bwMode="auto">
            <a:xfrm>
              <a:off x="1888" y="2881"/>
              <a:ext cx="448" cy="245"/>
            </a:xfrm>
            <a:custGeom>
              <a:avLst/>
              <a:gdLst>
                <a:gd name="T0" fmla="*/ 0 w 448"/>
                <a:gd name="T1" fmla="*/ 245 h 245"/>
                <a:gd name="T2" fmla="*/ 448 w 448"/>
                <a:gd name="T3" fmla="*/ 245 h 245"/>
                <a:gd name="T4" fmla="*/ 448 w 448"/>
                <a:gd name="T5" fmla="*/ 0 h 245"/>
                <a:gd name="T6" fmla="*/ 0 w 448"/>
                <a:gd name="T7" fmla="*/ 0 h 245"/>
                <a:gd name="T8" fmla="*/ 0 w 448"/>
                <a:gd name="T9" fmla="*/ 245 h 245"/>
                <a:gd name="T10" fmla="*/ 0 w 448"/>
                <a:gd name="T11" fmla="*/ 245 h 245"/>
                <a:gd name="T12" fmla="*/ 0 60000 65536"/>
                <a:gd name="T13" fmla="*/ 0 60000 65536"/>
                <a:gd name="T14" fmla="*/ 0 60000 65536"/>
                <a:gd name="T15" fmla="*/ 0 60000 65536"/>
                <a:gd name="T16" fmla="*/ 0 60000 65536"/>
                <a:gd name="T17" fmla="*/ 0 60000 65536"/>
                <a:gd name="T18" fmla="*/ 0 w 448"/>
                <a:gd name="T19" fmla="*/ 0 h 245"/>
                <a:gd name="T20" fmla="*/ 448 w 448"/>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448" h="245">
                  <a:moveTo>
                    <a:pt x="0" y="245"/>
                  </a:moveTo>
                  <a:lnTo>
                    <a:pt x="448" y="245"/>
                  </a:lnTo>
                  <a:lnTo>
                    <a:pt x="448" y="0"/>
                  </a:lnTo>
                  <a:lnTo>
                    <a:pt x="0" y="0"/>
                  </a:lnTo>
                  <a:lnTo>
                    <a:pt x="0" y="24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Freeform 28"/>
            <p:cNvSpPr>
              <a:spLocks/>
            </p:cNvSpPr>
            <p:nvPr/>
          </p:nvSpPr>
          <p:spPr bwMode="auto">
            <a:xfrm>
              <a:off x="2091" y="2831"/>
              <a:ext cx="49" cy="50"/>
            </a:xfrm>
            <a:custGeom>
              <a:avLst/>
              <a:gdLst>
                <a:gd name="T0" fmla="*/ 49 w 49"/>
                <a:gd name="T1" fmla="*/ 25 h 50"/>
                <a:gd name="T2" fmla="*/ 49 w 49"/>
                <a:gd name="T3" fmla="*/ 19 h 50"/>
                <a:gd name="T4" fmla="*/ 47 w 49"/>
                <a:gd name="T5" fmla="*/ 14 h 50"/>
                <a:gd name="T6" fmla="*/ 45 w 49"/>
                <a:gd name="T7" fmla="*/ 10 h 50"/>
                <a:gd name="T8" fmla="*/ 42 w 49"/>
                <a:gd name="T9" fmla="*/ 6 h 50"/>
                <a:gd name="T10" fmla="*/ 38 w 49"/>
                <a:gd name="T11" fmla="*/ 4 h 50"/>
                <a:gd name="T12" fmla="*/ 34 w 49"/>
                <a:gd name="T13" fmla="*/ 1 h 50"/>
                <a:gd name="T14" fmla="*/ 29 w 49"/>
                <a:gd name="T15" fmla="*/ 0 h 50"/>
                <a:gd name="T16" fmla="*/ 24 w 49"/>
                <a:gd name="T17" fmla="*/ 0 h 50"/>
                <a:gd name="T18" fmla="*/ 20 w 49"/>
                <a:gd name="T19" fmla="*/ 0 h 50"/>
                <a:gd name="T20" fmla="*/ 14 w 49"/>
                <a:gd name="T21" fmla="*/ 1 h 50"/>
                <a:gd name="T22" fmla="*/ 10 w 49"/>
                <a:gd name="T23" fmla="*/ 4 h 50"/>
                <a:gd name="T24" fmla="*/ 6 w 49"/>
                <a:gd name="T25" fmla="*/ 6 h 50"/>
                <a:gd name="T26" fmla="*/ 4 w 49"/>
                <a:gd name="T27" fmla="*/ 10 h 50"/>
                <a:gd name="T28" fmla="*/ 1 w 49"/>
                <a:gd name="T29" fmla="*/ 14 h 50"/>
                <a:gd name="T30" fmla="*/ 0 w 49"/>
                <a:gd name="T31" fmla="*/ 19 h 50"/>
                <a:gd name="T32" fmla="*/ 0 w 49"/>
                <a:gd name="T33" fmla="*/ 25 h 50"/>
                <a:gd name="T34" fmla="*/ 0 w 49"/>
                <a:gd name="T35" fmla="*/ 30 h 50"/>
                <a:gd name="T36" fmla="*/ 1 w 49"/>
                <a:gd name="T37" fmla="*/ 34 h 50"/>
                <a:gd name="T38" fmla="*/ 4 w 49"/>
                <a:gd name="T39" fmla="*/ 38 h 50"/>
                <a:gd name="T40" fmla="*/ 6 w 49"/>
                <a:gd name="T41" fmla="*/ 42 h 50"/>
                <a:gd name="T42" fmla="*/ 10 w 49"/>
                <a:gd name="T43" fmla="*/ 45 h 50"/>
                <a:gd name="T44" fmla="*/ 14 w 49"/>
                <a:gd name="T45" fmla="*/ 47 h 50"/>
                <a:gd name="T46" fmla="*/ 20 w 49"/>
                <a:gd name="T47" fmla="*/ 49 h 50"/>
                <a:gd name="T48" fmla="*/ 24 w 49"/>
                <a:gd name="T49" fmla="*/ 50 h 50"/>
                <a:gd name="T50" fmla="*/ 29 w 49"/>
                <a:gd name="T51" fmla="*/ 49 h 50"/>
                <a:gd name="T52" fmla="*/ 34 w 49"/>
                <a:gd name="T53" fmla="*/ 47 h 50"/>
                <a:gd name="T54" fmla="*/ 38 w 49"/>
                <a:gd name="T55" fmla="*/ 45 h 50"/>
                <a:gd name="T56" fmla="*/ 42 w 49"/>
                <a:gd name="T57" fmla="*/ 42 h 50"/>
                <a:gd name="T58" fmla="*/ 45 w 49"/>
                <a:gd name="T59" fmla="*/ 38 h 50"/>
                <a:gd name="T60" fmla="*/ 47 w 49"/>
                <a:gd name="T61" fmla="*/ 34 h 50"/>
                <a:gd name="T62" fmla="*/ 49 w 49"/>
                <a:gd name="T63" fmla="*/ 30 h 50"/>
                <a:gd name="T64" fmla="*/ 49 w 49"/>
                <a:gd name="T65" fmla="*/ 25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50"/>
                <a:gd name="T101" fmla="*/ 49 w 49"/>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50">
                  <a:moveTo>
                    <a:pt x="49" y="25"/>
                  </a:moveTo>
                  <a:lnTo>
                    <a:pt x="49" y="19"/>
                  </a:lnTo>
                  <a:lnTo>
                    <a:pt x="47" y="14"/>
                  </a:lnTo>
                  <a:lnTo>
                    <a:pt x="45" y="10"/>
                  </a:lnTo>
                  <a:lnTo>
                    <a:pt x="42" y="6"/>
                  </a:lnTo>
                  <a:lnTo>
                    <a:pt x="38" y="4"/>
                  </a:lnTo>
                  <a:lnTo>
                    <a:pt x="34" y="1"/>
                  </a:lnTo>
                  <a:lnTo>
                    <a:pt x="29" y="0"/>
                  </a:lnTo>
                  <a:lnTo>
                    <a:pt x="24" y="0"/>
                  </a:lnTo>
                  <a:lnTo>
                    <a:pt x="20" y="0"/>
                  </a:lnTo>
                  <a:lnTo>
                    <a:pt x="14" y="1"/>
                  </a:lnTo>
                  <a:lnTo>
                    <a:pt x="10" y="4"/>
                  </a:lnTo>
                  <a:lnTo>
                    <a:pt x="6" y="6"/>
                  </a:lnTo>
                  <a:lnTo>
                    <a:pt x="4" y="10"/>
                  </a:lnTo>
                  <a:lnTo>
                    <a:pt x="1" y="14"/>
                  </a:lnTo>
                  <a:lnTo>
                    <a:pt x="0" y="19"/>
                  </a:lnTo>
                  <a:lnTo>
                    <a:pt x="0" y="25"/>
                  </a:lnTo>
                  <a:lnTo>
                    <a:pt x="0" y="30"/>
                  </a:lnTo>
                  <a:lnTo>
                    <a:pt x="1" y="34"/>
                  </a:lnTo>
                  <a:lnTo>
                    <a:pt x="4" y="38"/>
                  </a:lnTo>
                  <a:lnTo>
                    <a:pt x="6" y="42"/>
                  </a:lnTo>
                  <a:lnTo>
                    <a:pt x="10" y="45"/>
                  </a:lnTo>
                  <a:lnTo>
                    <a:pt x="14" y="47"/>
                  </a:lnTo>
                  <a:lnTo>
                    <a:pt x="20" y="49"/>
                  </a:lnTo>
                  <a:lnTo>
                    <a:pt x="24" y="50"/>
                  </a:lnTo>
                  <a:lnTo>
                    <a:pt x="29" y="49"/>
                  </a:lnTo>
                  <a:lnTo>
                    <a:pt x="34" y="47"/>
                  </a:lnTo>
                  <a:lnTo>
                    <a:pt x="38" y="45"/>
                  </a:lnTo>
                  <a:lnTo>
                    <a:pt x="42" y="42"/>
                  </a:lnTo>
                  <a:lnTo>
                    <a:pt x="45" y="38"/>
                  </a:lnTo>
                  <a:lnTo>
                    <a:pt x="47" y="34"/>
                  </a:lnTo>
                  <a:lnTo>
                    <a:pt x="49" y="30"/>
                  </a:lnTo>
                  <a:lnTo>
                    <a:pt x="49" y="2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Line 29"/>
            <p:cNvSpPr>
              <a:spLocks noChangeShapeType="1"/>
            </p:cNvSpPr>
            <p:nvPr/>
          </p:nvSpPr>
          <p:spPr bwMode="auto">
            <a:xfrm flipV="1">
              <a:off x="2111" y="2740"/>
              <a:ext cx="1" cy="9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Freeform 30"/>
            <p:cNvSpPr>
              <a:spLocks/>
            </p:cNvSpPr>
            <p:nvPr/>
          </p:nvSpPr>
          <p:spPr bwMode="auto">
            <a:xfrm>
              <a:off x="1888" y="2881"/>
              <a:ext cx="448" cy="245"/>
            </a:xfrm>
            <a:custGeom>
              <a:avLst/>
              <a:gdLst>
                <a:gd name="T0" fmla="*/ 0 w 448"/>
                <a:gd name="T1" fmla="*/ 245 h 245"/>
                <a:gd name="T2" fmla="*/ 448 w 448"/>
                <a:gd name="T3" fmla="*/ 245 h 245"/>
                <a:gd name="T4" fmla="*/ 448 w 448"/>
                <a:gd name="T5" fmla="*/ 0 h 245"/>
                <a:gd name="T6" fmla="*/ 0 w 448"/>
                <a:gd name="T7" fmla="*/ 0 h 245"/>
                <a:gd name="T8" fmla="*/ 0 w 448"/>
                <a:gd name="T9" fmla="*/ 245 h 245"/>
                <a:gd name="T10" fmla="*/ 0 w 448"/>
                <a:gd name="T11" fmla="*/ 245 h 245"/>
                <a:gd name="T12" fmla="*/ 0 60000 65536"/>
                <a:gd name="T13" fmla="*/ 0 60000 65536"/>
                <a:gd name="T14" fmla="*/ 0 60000 65536"/>
                <a:gd name="T15" fmla="*/ 0 60000 65536"/>
                <a:gd name="T16" fmla="*/ 0 60000 65536"/>
                <a:gd name="T17" fmla="*/ 0 60000 65536"/>
                <a:gd name="T18" fmla="*/ 0 w 448"/>
                <a:gd name="T19" fmla="*/ 0 h 245"/>
                <a:gd name="T20" fmla="*/ 448 w 448"/>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448" h="245">
                  <a:moveTo>
                    <a:pt x="0" y="245"/>
                  </a:moveTo>
                  <a:lnTo>
                    <a:pt x="448" y="245"/>
                  </a:lnTo>
                  <a:lnTo>
                    <a:pt x="448" y="0"/>
                  </a:lnTo>
                  <a:lnTo>
                    <a:pt x="0" y="0"/>
                  </a:lnTo>
                  <a:lnTo>
                    <a:pt x="0" y="24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Rectangle 31"/>
            <p:cNvSpPr>
              <a:spLocks noChangeArrowheads="1"/>
            </p:cNvSpPr>
            <p:nvPr/>
          </p:nvSpPr>
          <p:spPr bwMode="auto">
            <a:xfrm>
              <a:off x="2037" y="2930"/>
              <a:ext cx="154"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1400" i="0">
                  <a:cs typeface="Times New Roman" panose="02020603050405020304" pitchFamily="18" charset="0"/>
                </a:rPr>
                <a:t>＆</a:t>
              </a:r>
            </a:p>
          </p:txBody>
        </p:sp>
        <p:sp>
          <p:nvSpPr>
            <p:cNvPr id="16" name="Freeform 32"/>
            <p:cNvSpPr>
              <a:spLocks/>
            </p:cNvSpPr>
            <p:nvPr/>
          </p:nvSpPr>
          <p:spPr bwMode="auto">
            <a:xfrm>
              <a:off x="1888" y="2178"/>
              <a:ext cx="448" cy="245"/>
            </a:xfrm>
            <a:custGeom>
              <a:avLst/>
              <a:gdLst>
                <a:gd name="T0" fmla="*/ 0 w 448"/>
                <a:gd name="T1" fmla="*/ 245 h 245"/>
                <a:gd name="T2" fmla="*/ 448 w 448"/>
                <a:gd name="T3" fmla="*/ 245 h 245"/>
                <a:gd name="T4" fmla="*/ 448 w 448"/>
                <a:gd name="T5" fmla="*/ 0 h 245"/>
                <a:gd name="T6" fmla="*/ 0 w 448"/>
                <a:gd name="T7" fmla="*/ 0 h 245"/>
                <a:gd name="T8" fmla="*/ 0 w 448"/>
                <a:gd name="T9" fmla="*/ 245 h 245"/>
                <a:gd name="T10" fmla="*/ 0 w 448"/>
                <a:gd name="T11" fmla="*/ 245 h 245"/>
                <a:gd name="T12" fmla="*/ 0 60000 65536"/>
                <a:gd name="T13" fmla="*/ 0 60000 65536"/>
                <a:gd name="T14" fmla="*/ 0 60000 65536"/>
                <a:gd name="T15" fmla="*/ 0 60000 65536"/>
                <a:gd name="T16" fmla="*/ 0 60000 65536"/>
                <a:gd name="T17" fmla="*/ 0 60000 65536"/>
                <a:gd name="T18" fmla="*/ 0 w 448"/>
                <a:gd name="T19" fmla="*/ 0 h 245"/>
                <a:gd name="T20" fmla="*/ 448 w 448"/>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448" h="245">
                  <a:moveTo>
                    <a:pt x="0" y="245"/>
                  </a:moveTo>
                  <a:lnTo>
                    <a:pt x="448" y="245"/>
                  </a:lnTo>
                  <a:lnTo>
                    <a:pt x="448" y="0"/>
                  </a:lnTo>
                  <a:lnTo>
                    <a:pt x="0" y="0"/>
                  </a:lnTo>
                  <a:lnTo>
                    <a:pt x="0" y="24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Rectangle 33"/>
            <p:cNvSpPr>
              <a:spLocks noChangeArrowheads="1"/>
            </p:cNvSpPr>
            <p:nvPr/>
          </p:nvSpPr>
          <p:spPr bwMode="auto">
            <a:xfrm>
              <a:off x="2026" y="2218"/>
              <a:ext cx="154"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1400" i="0">
                  <a:cs typeface="Times New Roman" panose="02020603050405020304" pitchFamily="18" charset="0"/>
                </a:rPr>
                <a:t>＆</a:t>
              </a:r>
            </a:p>
          </p:txBody>
        </p:sp>
        <p:sp>
          <p:nvSpPr>
            <p:cNvPr id="18" name="Freeform 34"/>
            <p:cNvSpPr>
              <a:spLocks/>
            </p:cNvSpPr>
            <p:nvPr/>
          </p:nvSpPr>
          <p:spPr bwMode="auto">
            <a:xfrm>
              <a:off x="2084" y="2128"/>
              <a:ext cx="45" cy="50"/>
            </a:xfrm>
            <a:custGeom>
              <a:avLst/>
              <a:gdLst>
                <a:gd name="T0" fmla="*/ 45 w 45"/>
                <a:gd name="T1" fmla="*/ 25 h 50"/>
                <a:gd name="T2" fmla="*/ 45 w 45"/>
                <a:gd name="T3" fmla="*/ 20 h 50"/>
                <a:gd name="T4" fmla="*/ 44 w 45"/>
                <a:gd name="T5" fmla="*/ 15 h 50"/>
                <a:gd name="T6" fmla="*/ 41 w 45"/>
                <a:gd name="T7" fmla="*/ 11 h 50"/>
                <a:gd name="T8" fmla="*/ 39 w 45"/>
                <a:gd name="T9" fmla="*/ 6 h 50"/>
                <a:gd name="T10" fmla="*/ 35 w 45"/>
                <a:gd name="T11" fmla="*/ 4 h 50"/>
                <a:gd name="T12" fmla="*/ 32 w 45"/>
                <a:gd name="T13" fmla="*/ 1 h 50"/>
                <a:gd name="T14" fmla="*/ 27 w 45"/>
                <a:gd name="T15" fmla="*/ 0 h 50"/>
                <a:gd name="T16" fmla="*/ 22 w 45"/>
                <a:gd name="T17" fmla="*/ 0 h 50"/>
                <a:gd name="T18" fmla="*/ 18 w 45"/>
                <a:gd name="T19" fmla="*/ 0 h 50"/>
                <a:gd name="T20" fmla="*/ 13 w 45"/>
                <a:gd name="T21" fmla="*/ 1 h 50"/>
                <a:gd name="T22" fmla="*/ 10 w 45"/>
                <a:gd name="T23" fmla="*/ 4 h 50"/>
                <a:gd name="T24" fmla="*/ 6 w 45"/>
                <a:gd name="T25" fmla="*/ 6 h 50"/>
                <a:gd name="T26" fmla="*/ 4 w 45"/>
                <a:gd name="T27" fmla="*/ 11 h 50"/>
                <a:gd name="T28" fmla="*/ 1 w 45"/>
                <a:gd name="T29" fmla="*/ 15 h 50"/>
                <a:gd name="T30" fmla="*/ 0 w 45"/>
                <a:gd name="T31" fmla="*/ 20 h 50"/>
                <a:gd name="T32" fmla="*/ 0 w 45"/>
                <a:gd name="T33" fmla="*/ 25 h 50"/>
                <a:gd name="T34" fmla="*/ 0 w 45"/>
                <a:gd name="T35" fmla="*/ 30 h 50"/>
                <a:gd name="T36" fmla="*/ 1 w 45"/>
                <a:gd name="T37" fmla="*/ 34 h 50"/>
                <a:gd name="T38" fmla="*/ 4 w 45"/>
                <a:gd name="T39" fmla="*/ 38 h 50"/>
                <a:gd name="T40" fmla="*/ 6 w 45"/>
                <a:gd name="T41" fmla="*/ 43 h 50"/>
                <a:gd name="T42" fmla="*/ 10 w 45"/>
                <a:gd name="T43" fmla="*/ 45 h 50"/>
                <a:gd name="T44" fmla="*/ 13 w 45"/>
                <a:gd name="T45" fmla="*/ 48 h 50"/>
                <a:gd name="T46" fmla="*/ 18 w 45"/>
                <a:gd name="T47" fmla="*/ 49 h 50"/>
                <a:gd name="T48" fmla="*/ 22 w 45"/>
                <a:gd name="T49" fmla="*/ 50 h 50"/>
                <a:gd name="T50" fmla="*/ 27 w 45"/>
                <a:gd name="T51" fmla="*/ 49 h 50"/>
                <a:gd name="T52" fmla="*/ 32 w 45"/>
                <a:gd name="T53" fmla="*/ 48 h 50"/>
                <a:gd name="T54" fmla="*/ 35 w 45"/>
                <a:gd name="T55" fmla="*/ 45 h 50"/>
                <a:gd name="T56" fmla="*/ 39 w 45"/>
                <a:gd name="T57" fmla="*/ 43 h 50"/>
                <a:gd name="T58" fmla="*/ 41 w 45"/>
                <a:gd name="T59" fmla="*/ 38 h 50"/>
                <a:gd name="T60" fmla="*/ 44 w 45"/>
                <a:gd name="T61" fmla="*/ 34 h 50"/>
                <a:gd name="T62" fmla="*/ 45 w 45"/>
                <a:gd name="T63" fmla="*/ 30 h 50"/>
                <a:gd name="T64" fmla="*/ 45 w 45"/>
                <a:gd name="T65" fmla="*/ 25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50"/>
                <a:gd name="T101" fmla="*/ 45 w 45"/>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50">
                  <a:moveTo>
                    <a:pt x="45" y="25"/>
                  </a:moveTo>
                  <a:lnTo>
                    <a:pt x="45" y="20"/>
                  </a:lnTo>
                  <a:lnTo>
                    <a:pt x="44" y="15"/>
                  </a:lnTo>
                  <a:lnTo>
                    <a:pt x="41" y="11"/>
                  </a:lnTo>
                  <a:lnTo>
                    <a:pt x="39" y="6"/>
                  </a:lnTo>
                  <a:lnTo>
                    <a:pt x="35" y="4"/>
                  </a:lnTo>
                  <a:lnTo>
                    <a:pt x="32" y="1"/>
                  </a:lnTo>
                  <a:lnTo>
                    <a:pt x="27" y="0"/>
                  </a:lnTo>
                  <a:lnTo>
                    <a:pt x="22" y="0"/>
                  </a:lnTo>
                  <a:lnTo>
                    <a:pt x="18" y="0"/>
                  </a:lnTo>
                  <a:lnTo>
                    <a:pt x="13" y="1"/>
                  </a:lnTo>
                  <a:lnTo>
                    <a:pt x="10" y="4"/>
                  </a:lnTo>
                  <a:lnTo>
                    <a:pt x="6" y="6"/>
                  </a:lnTo>
                  <a:lnTo>
                    <a:pt x="4" y="11"/>
                  </a:lnTo>
                  <a:lnTo>
                    <a:pt x="1" y="15"/>
                  </a:lnTo>
                  <a:lnTo>
                    <a:pt x="0" y="20"/>
                  </a:lnTo>
                  <a:lnTo>
                    <a:pt x="0" y="25"/>
                  </a:lnTo>
                  <a:lnTo>
                    <a:pt x="0" y="30"/>
                  </a:lnTo>
                  <a:lnTo>
                    <a:pt x="1" y="34"/>
                  </a:lnTo>
                  <a:lnTo>
                    <a:pt x="4" y="38"/>
                  </a:lnTo>
                  <a:lnTo>
                    <a:pt x="6" y="43"/>
                  </a:lnTo>
                  <a:lnTo>
                    <a:pt x="10" y="45"/>
                  </a:lnTo>
                  <a:lnTo>
                    <a:pt x="13" y="48"/>
                  </a:lnTo>
                  <a:lnTo>
                    <a:pt x="18" y="49"/>
                  </a:lnTo>
                  <a:lnTo>
                    <a:pt x="22" y="50"/>
                  </a:lnTo>
                  <a:lnTo>
                    <a:pt x="27" y="49"/>
                  </a:lnTo>
                  <a:lnTo>
                    <a:pt x="32" y="48"/>
                  </a:lnTo>
                  <a:lnTo>
                    <a:pt x="35" y="45"/>
                  </a:lnTo>
                  <a:lnTo>
                    <a:pt x="39" y="43"/>
                  </a:lnTo>
                  <a:lnTo>
                    <a:pt x="41" y="38"/>
                  </a:lnTo>
                  <a:lnTo>
                    <a:pt x="44" y="34"/>
                  </a:lnTo>
                  <a:lnTo>
                    <a:pt x="45" y="30"/>
                  </a:lnTo>
                  <a:lnTo>
                    <a:pt x="45" y="2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Line 35"/>
            <p:cNvSpPr>
              <a:spLocks noChangeShapeType="1"/>
            </p:cNvSpPr>
            <p:nvPr/>
          </p:nvSpPr>
          <p:spPr bwMode="auto">
            <a:xfrm flipV="1">
              <a:off x="2111" y="2037"/>
              <a:ext cx="1" cy="9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Freeform 36"/>
            <p:cNvSpPr>
              <a:spLocks/>
            </p:cNvSpPr>
            <p:nvPr/>
          </p:nvSpPr>
          <p:spPr bwMode="auto">
            <a:xfrm>
              <a:off x="2578" y="2880"/>
              <a:ext cx="449" cy="245"/>
            </a:xfrm>
            <a:custGeom>
              <a:avLst/>
              <a:gdLst>
                <a:gd name="T0" fmla="*/ 0 w 449"/>
                <a:gd name="T1" fmla="*/ 245 h 245"/>
                <a:gd name="T2" fmla="*/ 449 w 449"/>
                <a:gd name="T3" fmla="*/ 245 h 245"/>
                <a:gd name="T4" fmla="*/ 449 w 449"/>
                <a:gd name="T5" fmla="*/ 0 h 245"/>
                <a:gd name="T6" fmla="*/ 0 w 449"/>
                <a:gd name="T7" fmla="*/ 0 h 245"/>
                <a:gd name="T8" fmla="*/ 0 w 449"/>
                <a:gd name="T9" fmla="*/ 245 h 245"/>
                <a:gd name="T10" fmla="*/ 0 w 449"/>
                <a:gd name="T11" fmla="*/ 245 h 245"/>
                <a:gd name="T12" fmla="*/ 0 60000 65536"/>
                <a:gd name="T13" fmla="*/ 0 60000 65536"/>
                <a:gd name="T14" fmla="*/ 0 60000 65536"/>
                <a:gd name="T15" fmla="*/ 0 60000 65536"/>
                <a:gd name="T16" fmla="*/ 0 60000 65536"/>
                <a:gd name="T17" fmla="*/ 0 60000 65536"/>
                <a:gd name="T18" fmla="*/ 0 w 449"/>
                <a:gd name="T19" fmla="*/ 0 h 245"/>
                <a:gd name="T20" fmla="*/ 449 w 449"/>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449" h="245">
                  <a:moveTo>
                    <a:pt x="0" y="245"/>
                  </a:moveTo>
                  <a:lnTo>
                    <a:pt x="449" y="245"/>
                  </a:lnTo>
                  <a:lnTo>
                    <a:pt x="449" y="0"/>
                  </a:lnTo>
                  <a:lnTo>
                    <a:pt x="0" y="0"/>
                  </a:lnTo>
                  <a:lnTo>
                    <a:pt x="0" y="24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Rectangle 37"/>
            <p:cNvSpPr>
              <a:spLocks noChangeArrowheads="1"/>
            </p:cNvSpPr>
            <p:nvPr/>
          </p:nvSpPr>
          <p:spPr bwMode="auto">
            <a:xfrm>
              <a:off x="2732" y="2924"/>
              <a:ext cx="154"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1400" i="0">
                  <a:cs typeface="Times New Roman" panose="02020603050405020304" pitchFamily="18" charset="0"/>
                </a:rPr>
                <a:t>＆</a:t>
              </a:r>
            </a:p>
          </p:txBody>
        </p:sp>
        <p:sp>
          <p:nvSpPr>
            <p:cNvPr id="22" name="Freeform 38"/>
            <p:cNvSpPr>
              <a:spLocks/>
            </p:cNvSpPr>
            <p:nvPr/>
          </p:nvSpPr>
          <p:spPr bwMode="auto">
            <a:xfrm>
              <a:off x="2776" y="2817"/>
              <a:ext cx="56" cy="63"/>
            </a:xfrm>
            <a:custGeom>
              <a:avLst/>
              <a:gdLst>
                <a:gd name="T0" fmla="*/ 56 w 56"/>
                <a:gd name="T1" fmla="*/ 32 h 63"/>
                <a:gd name="T2" fmla="*/ 56 w 56"/>
                <a:gd name="T3" fmla="*/ 25 h 63"/>
                <a:gd name="T4" fmla="*/ 55 w 56"/>
                <a:gd name="T5" fmla="*/ 18 h 63"/>
                <a:gd name="T6" fmla="*/ 52 w 56"/>
                <a:gd name="T7" fmla="*/ 13 h 63"/>
                <a:gd name="T8" fmla="*/ 49 w 56"/>
                <a:gd name="T9" fmla="*/ 8 h 63"/>
                <a:gd name="T10" fmla="*/ 45 w 56"/>
                <a:gd name="T11" fmla="*/ 4 h 63"/>
                <a:gd name="T12" fmla="*/ 40 w 56"/>
                <a:gd name="T13" fmla="*/ 1 h 63"/>
                <a:gd name="T14" fmla="*/ 34 w 56"/>
                <a:gd name="T15" fmla="*/ 0 h 63"/>
                <a:gd name="T16" fmla="*/ 28 w 56"/>
                <a:gd name="T17" fmla="*/ 0 h 63"/>
                <a:gd name="T18" fmla="*/ 24 w 56"/>
                <a:gd name="T19" fmla="*/ 0 h 63"/>
                <a:gd name="T20" fmla="*/ 18 w 56"/>
                <a:gd name="T21" fmla="*/ 1 h 63"/>
                <a:gd name="T22" fmla="*/ 14 w 56"/>
                <a:gd name="T23" fmla="*/ 4 h 63"/>
                <a:gd name="T24" fmla="*/ 10 w 56"/>
                <a:gd name="T25" fmla="*/ 8 h 63"/>
                <a:gd name="T26" fmla="*/ 7 w 56"/>
                <a:gd name="T27" fmla="*/ 13 h 63"/>
                <a:gd name="T28" fmla="*/ 3 w 56"/>
                <a:gd name="T29" fmla="*/ 18 h 63"/>
                <a:gd name="T30" fmla="*/ 2 w 56"/>
                <a:gd name="T31" fmla="*/ 25 h 63"/>
                <a:gd name="T32" fmla="*/ 0 w 56"/>
                <a:gd name="T33" fmla="*/ 32 h 63"/>
                <a:gd name="T34" fmla="*/ 2 w 56"/>
                <a:gd name="T35" fmla="*/ 36 h 63"/>
                <a:gd name="T36" fmla="*/ 3 w 56"/>
                <a:gd name="T37" fmla="*/ 43 h 63"/>
                <a:gd name="T38" fmla="*/ 7 w 56"/>
                <a:gd name="T39" fmla="*/ 48 h 63"/>
                <a:gd name="T40" fmla="*/ 10 w 56"/>
                <a:gd name="T41" fmla="*/ 53 h 63"/>
                <a:gd name="T42" fmla="*/ 14 w 56"/>
                <a:gd name="T43" fmla="*/ 57 h 63"/>
                <a:gd name="T44" fmla="*/ 18 w 56"/>
                <a:gd name="T45" fmla="*/ 60 h 63"/>
                <a:gd name="T46" fmla="*/ 24 w 56"/>
                <a:gd name="T47" fmla="*/ 61 h 63"/>
                <a:gd name="T48" fmla="*/ 28 w 56"/>
                <a:gd name="T49" fmla="*/ 63 h 63"/>
                <a:gd name="T50" fmla="*/ 34 w 56"/>
                <a:gd name="T51" fmla="*/ 61 h 63"/>
                <a:gd name="T52" fmla="*/ 40 w 56"/>
                <a:gd name="T53" fmla="*/ 60 h 63"/>
                <a:gd name="T54" fmla="*/ 45 w 56"/>
                <a:gd name="T55" fmla="*/ 57 h 63"/>
                <a:gd name="T56" fmla="*/ 49 w 56"/>
                <a:gd name="T57" fmla="*/ 53 h 63"/>
                <a:gd name="T58" fmla="*/ 52 w 56"/>
                <a:gd name="T59" fmla="*/ 48 h 63"/>
                <a:gd name="T60" fmla="*/ 55 w 56"/>
                <a:gd name="T61" fmla="*/ 43 h 63"/>
                <a:gd name="T62" fmla="*/ 56 w 56"/>
                <a:gd name="T63" fmla="*/ 36 h 63"/>
                <a:gd name="T64" fmla="*/ 56 w 56"/>
                <a:gd name="T65" fmla="*/ 32 h 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63"/>
                <a:gd name="T101" fmla="*/ 56 w 56"/>
                <a:gd name="T102" fmla="*/ 63 h 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63">
                  <a:moveTo>
                    <a:pt x="56" y="32"/>
                  </a:moveTo>
                  <a:lnTo>
                    <a:pt x="56" y="25"/>
                  </a:lnTo>
                  <a:lnTo>
                    <a:pt x="55" y="18"/>
                  </a:lnTo>
                  <a:lnTo>
                    <a:pt x="52" y="13"/>
                  </a:lnTo>
                  <a:lnTo>
                    <a:pt x="49" y="8"/>
                  </a:lnTo>
                  <a:lnTo>
                    <a:pt x="45" y="4"/>
                  </a:lnTo>
                  <a:lnTo>
                    <a:pt x="40" y="1"/>
                  </a:lnTo>
                  <a:lnTo>
                    <a:pt x="34" y="0"/>
                  </a:lnTo>
                  <a:lnTo>
                    <a:pt x="28" y="0"/>
                  </a:lnTo>
                  <a:lnTo>
                    <a:pt x="24" y="0"/>
                  </a:lnTo>
                  <a:lnTo>
                    <a:pt x="18" y="1"/>
                  </a:lnTo>
                  <a:lnTo>
                    <a:pt x="14" y="4"/>
                  </a:lnTo>
                  <a:lnTo>
                    <a:pt x="10" y="8"/>
                  </a:lnTo>
                  <a:lnTo>
                    <a:pt x="7" y="13"/>
                  </a:lnTo>
                  <a:lnTo>
                    <a:pt x="3" y="18"/>
                  </a:lnTo>
                  <a:lnTo>
                    <a:pt x="2" y="25"/>
                  </a:lnTo>
                  <a:lnTo>
                    <a:pt x="0" y="32"/>
                  </a:lnTo>
                  <a:lnTo>
                    <a:pt x="2" y="36"/>
                  </a:lnTo>
                  <a:lnTo>
                    <a:pt x="3" y="43"/>
                  </a:lnTo>
                  <a:lnTo>
                    <a:pt x="7" y="48"/>
                  </a:lnTo>
                  <a:lnTo>
                    <a:pt x="10" y="53"/>
                  </a:lnTo>
                  <a:lnTo>
                    <a:pt x="14" y="57"/>
                  </a:lnTo>
                  <a:lnTo>
                    <a:pt x="18" y="60"/>
                  </a:lnTo>
                  <a:lnTo>
                    <a:pt x="24" y="61"/>
                  </a:lnTo>
                  <a:lnTo>
                    <a:pt x="28" y="63"/>
                  </a:lnTo>
                  <a:lnTo>
                    <a:pt x="34" y="61"/>
                  </a:lnTo>
                  <a:lnTo>
                    <a:pt x="40" y="60"/>
                  </a:lnTo>
                  <a:lnTo>
                    <a:pt x="45" y="57"/>
                  </a:lnTo>
                  <a:lnTo>
                    <a:pt x="49" y="53"/>
                  </a:lnTo>
                  <a:lnTo>
                    <a:pt x="52" y="48"/>
                  </a:lnTo>
                  <a:lnTo>
                    <a:pt x="55" y="43"/>
                  </a:lnTo>
                  <a:lnTo>
                    <a:pt x="56" y="36"/>
                  </a:lnTo>
                  <a:lnTo>
                    <a:pt x="56" y="32"/>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Line 39"/>
            <p:cNvSpPr>
              <a:spLocks noChangeShapeType="1"/>
            </p:cNvSpPr>
            <p:nvPr/>
          </p:nvSpPr>
          <p:spPr bwMode="auto">
            <a:xfrm flipV="1">
              <a:off x="2802" y="2689"/>
              <a:ext cx="1" cy="12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Freeform 40"/>
            <p:cNvSpPr>
              <a:spLocks/>
            </p:cNvSpPr>
            <p:nvPr/>
          </p:nvSpPr>
          <p:spPr bwMode="auto">
            <a:xfrm>
              <a:off x="1888" y="1564"/>
              <a:ext cx="448" cy="246"/>
            </a:xfrm>
            <a:custGeom>
              <a:avLst/>
              <a:gdLst>
                <a:gd name="T0" fmla="*/ 0 w 448"/>
                <a:gd name="T1" fmla="*/ 246 h 246"/>
                <a:gd name="T2" fmla="*/ 448 w 448"/>
                <a:gd name="T3" fmla="*/ 246 h 246"/>
                <a:gd name="T4" fmla="*/ 448 w 448"/>
                <a:gd name="T5" fmla="*/ 0 h 246"/>
                <a:gd name="T6" fmla="*/ 0 w 448"/>
                <a:gd name="T7" fmla="*/ 0 h 246"/>
                <a:gd name="T8" fmla="*/ 0 w 448"/>
                <a:gd name="T9" fmla="*/ 246 h 246"/>
                <a:gd name="T10" fmla="*/ 0 w 448"/>
                <a:gd name="T11" fmla="*/ 246 h 246"/>
                <a:gd name="T12" fmla="*/ 0 60000 65536"/>
                <a:gd name="T13" fmla="*/ 0 60000 65536"/>
                <a:gd name="T14" fmla="*/ 0 60000 65536"/>
                <a:gd name="T15" fmla="*/ 0 60000 65536"/>
                <a:gd name="T16" fmla="*/ 0 60000 65536"/>
                <a:gd name="T17" fmla="*/ 0 60000 65536"/>
                <a:gd name="T18" fmla="*/ 0 w 448"/>
                <a:gd name="T19" fmla="*/ 0 h 246"/>
                <a:gd name="T20" fmla="*/ 448 w 448"/>
                <a:gd name="T21" fmla="*/ 246 h 246"/>
              </a:gdLst>
              <a:ahLst/>
              <a:cxnLst>
                <a:cxn ang="T12">
                  <a:pos x="T0" y="T1"/>
                </a:cxn>
                <a:cxn ang="T13">
                  <a:pos x="T2" y="T3"/>
                </a:cxn>
                <a:cxn ang="T14">
                  <a:pos x="T4" y="T5"/>
                </a:cxn>
                <a:cxn ang="T15">
                  <a:pos x="T6" y="T7"/>
                </a:cxn>
                <a:cxn ang="T16">
                  <a:pos x="T8" y="T9"/>
                </a:cxn>
                <a:cxn ang="T17">
                  <a:pos x="T10" y="T11"/>
                </a:cxn>
              </a:cxnLst>
              <a:rect l="T18" t="T19" r="T20" b="T21"/>
              <a:pathLst>
                <a:path w="448" h="246">
                  <a:moveTo>
                    <a:pt x="0" y="246"/>
                  </a:moveTo>
                  <a:lnTo>
                    <a:pt x="448" y="246"/>
                  </a:lnTo>
                  <a:lnTo>
                    <a:pt x="448" y="0"/>
                  </a:lnTo>
                  <a:lnTo>
                    <a:pt x="0" y="0"/>
                  </a:lnTo>
                  <a:lnTo>
                    <a:pt x="0" y="246"/>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Rectangle 41"/>
            <p:cNvSpPr>
              <a:spLocks noChangeArrowheads="1"/>
            </p:cNvSpPr>
            <p:nvPr/>
          </p:nvSpPr>
          <p:spPr bwMode="auto">
            <a:xfrm>
              <a:off x="2210" y="1609"/>
              <a:ext cx="77"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1</a:t>
              </a:r>
            </a:p>
          </p:txBody>
        </p:sp>
        <p:sp>
          <p:nvSpPr>
            <p:cNvPr id="26" name="Freeform 42"/>
            <p:cNvSpPr>
              <a:spLocks/>
            </p:cNvSpPr>
            <p:nvPr/>
          </p:nvSpPr>
          <p:spPr bwMode="auto">
            <a:xfrm>
              <a:off x="2081" y="1495"/>
              <a:ext cx="59" cy="69"/>
            </a:xfrm>
            <a:custGeom>
              <a:avLst/>
              <a:gdLst>
                <a:gd name="T0" fmla="*/ 59 w 59"/>
                <a:gd name="T1" fmla="*/ 35 h 69"/>
                <a:gd name="T2" fmla="*/ 59 w 59"/>
                <a:gd name="T3" fmla="*/ 29 h 69"/>
                <a:gd name="T4" fmla="*/ 57 w 59"/>
                <a:gd name="T5" fmla="*/ 22 h 69"/>
                <a:gd name="T6" fmla="*/ 54 w 59"/>
                <a:gd name="T7" fmla="*/ 17 h 69"/>
                <a:gd name="T8" fmla="*/ 51 w 59"/>
                <a:gd name="T9" fmla="*/ 11 h 69"/>
                <a:gd name="T10" fmla="*/ 46 w 59"/>
                <a:gd name="T11" fmla="*/ 8 h 69"/>
                <a:gd name="T12" fmla="*/ 41 w 59"/>
                <a:gd name="T13" fmla="*/ 4 h 69"/>
                <a:gd name="T14" fmla="*/ 35 w 59"/>
                <a:gd name="T15" fmla="*/ 2 h 69"/>
                <a:gd name="T16" fmla="*/ 28 w 59"/>
                <a:gd name="T17" fmla="*/ 0 h 69"/>
                <a:gd name="T18" fmla="*/ 24 w 59"/>
                <a:gd name="T19" fmla="*/ 2 h 69"/>
                <a:gd name="T20" fmla="*/ 17 w 59"/>
                <a:gd name="T21" fmla="*/ 4 h 69"/>
                <a:gd name="T22" fmla="*/ 13 w 59"/>
                <a:gd name="T23" fmla="*/ 8 h 69"/>
                <a:gd name="T24" fmla="*/ 8 w 59"/>
                <a:gd name="T25" fmla="*/ 11 h 69"/>
                <a:gd name="T26" fmla="*/ 5 w 59"/>
                <a:gd name="T27" fmla="*/ 17 h 69"/>
                <a:gd name="T28" fmla="*/ 1 w 59"/>
                <a:gd name="T29" fmla="*/ 22 h 69"/>
                <a:gd name="T30" fmla="*/ 0 w 59"/>
                <a:gd name="T31" fmla="*/ 29 h 69"/>
                <a:gd name="T32" fmla="*/ 0 w 59"/>
                <a:gd name="T33" fmla="*/ 35 h 69"/>
                <a:gd name="T34" fmla="*/ 0 w 59"/>
                <a:gd name="T35" fmla="*/ 42 h 69"/>
                <a:gd name="T36" fmla="*/ 1 w 59"/>
                <a:gd name="T37" fmla="*/ 50 h 69"/>
                <a:gd name="T38" fmla="*/ 5 w 59"/>
                <a:gd name="T39" fmla="*/ 55 h 69"/>
                <a:gd name="T40" fmla="*/ 8 w 59"/>
                <a:gd name="T41" fmla="*/ 60 h 69"/>
                <a:gd name="T42" fmla="*/ 13 w 59"/>
                <a:gd name="T43" fmla="*/ 64 h 69"/>
                <a:gd name="T44" fmla="*/ 17 w 59"/>
                <a:gd name="T45" fmla="*/ 68 h 69"/>
                <a:gd name="T46" fmla="*/ 24 w 59"/>
                <a:gd name="T47" fmla="*/ 69 h 69"/>
                <a:gd name="T48" fmla="*/ 28 w 59"/>
                <a:gd name="T49" fmla="*/ 69 h 69"/>
                <a:gd name="T50" fmla="*/ 35 w 59"/>
                <a:gd name="T51" fmla="*/ 69 h 69"/>
                <a:gd name="T52" fmla="*/ 41 w 59"/>
                <a:gd name="T53" fmla="*/ 68 h 69"/>
                <a:gd name="T54" fmla="*/ 46 w 59"/>
                <a:gd name="T55" fmla="*/ 64 h 69"/>
                <a:gd name="T56" fmla="*/ 51 w 59"/>
                <a:gd name="T57" fmla="*/ 60 h 69"/>
                <a:gd name="T58" fmla="*/ 54 w 59"/>
                <a:gd name="T59" fmla="*/ 55 h 69"/>
                <a:gd name="T60" fmla="*/ 57 w 59"/>
                <a:gd name="T61" fmla="*/ 50 h 69"/>
                <a:gd name="T62" fmla="*/ 59 w 59"/>
                <a:gd name="T63" fmla="*/ 42 h 69"/>
                <a:gd name="T64" fmla="*/ 59 w 59"/>
                <a:gd name="T65" fmla="*/ 35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9"/>
                <a:gd name="T100" fmla="*/ 0 h 69"/>
                <a:gd name="T101" fmla="*/ 59 w 59"/>
                <a:gd name="T102" fmla="*/ 69 h 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9" h="69">
                  <a:moveTo>
                    <a:pt x="59" y="35"/>
                  </a:moveTo>
                  <a:lnTo>
                    <a:pt x="59" y="29"/>
                  </a:lnTo>
                  <a:lnTo>
                    <a:pt x="57" y="22"/>
                  </a:lnTo>
                  <a:lnTo>
                    <a:pt x="54" y="17"/>
                  </a:lnTo>
                  <a:lnTo>
                    <a:pt x="51" y="11"/>
                  </a:lnTo>
                  <a:lnTo>
                    <a:pt x="46" y="8"/>
                  </a:lnTo>
                  <a:lnTo>
                    <a:pt x="41" y="4"/>
                  </a:lnTo>
                  <a:lnTo>
                    <a:pt x="35" y="2"/>
                  </a:lnTo>
                  <a:lnTo>
                    <a:pt x="28" y="0"/>
                  </a:lnTo>
                  <a:lnTo>
                    <a:pt x="24" y="2"/>
                  </a:lnTo>
                  <a:lnTo>
                    <a:pt x="17" y="4"/>
                  </a:lnTo>
                  <a:lnTo>
                    <a:pt x="13" y="8"/>
                  </a:lnTo>
                  <a:lnTo>
                    <a:pt x="8" y="11"/>
                  </a:lnTo>
                  <a:lnTo>
                    <a:pt x="5" y="17"/>
                  </a:lnTo>
                  <a:lnTo>
                    <a:pt x="1" y="22"/>
                  </a:lnTo>
                  <a:lnTo>
                    <a:pt x="0" y="29"/>
                  </a:lnTo>
                  <a:lnTo>
                    <a:pt x="0" y="35"/>
                  </a:lnTo>
                  <a:lnTo>
                    <a:pt x="0" y="42"/>
                  </a:lnTo>
                  <a:lnTo>
                    <a:pt x="1" y="50"/>
                  </a:lnTo>
                  <a:lnTo>
                    <a:pt x="5" y="55"/>
                  </a:lnTo>
                  <a:lnTo>
                    <a:pt x="8" y="60"/>
                  </a:lnTo>
                  <a:lnTo>
                    <a:pt x="13" y="64"/>
                  </a:lnTo>
                  <a:lnTo>
                    <a:pt x="17" y="68"/>
                  </a:lnTo>
                  <a:lnTo>
                    <a:pt x="24" y="69"/>
                  </a:lnTo>
                  <a:lnTo>
                    <a:pt x="28" y="69"/>
                  </a:lnTo>
                  <a:lnTo>
                    <a:pt x="35" y="69"/>
                  </a:lnTo>
                  <a:lnTo>
                    <a:pt x="41" y="68"/>
                  </a:lnTo>
                  <a:lnTo>
                    <a:pt x="46" y="64"/>
                  </a:lnTo>
                  <a:lnTo>
                    <a:pt x="51" y="60"/>
                  </a:lnTo>
                  <a:lnTo>
                    <a:pt x="54" y="55"/>
                  </a:lnTo>
                  <a:lnTo>
                    <a:pt x="57" y="50"/>
                  </a:lnTo>
                  <a:lnTo>
                    <a:pt x="59" y="42"/>
                  </a:lnTo>
                  <a:lnTo>
                    <a:pt x="59" y="3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Line 43"/>
            <p:cNvSpPr>
              <a:spLocks noChangeShapeType="1"/>
            </p:cNvSpPr>
            <p:nvPr/>
          </p:nvSpPr>
          <p:spPr bwMode="auto">
            <a:xfrm flipH="1" flipV="1">
              <a:off x="2109" y="1389"/>
              <a:ext cx="3" cy="10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Freeform 44"/>
            <p:cNvSpPr>
              <a:spLocks/>
            </p:cNvSpPr>
            <p:nvPr/>
          </p:nvSpPr>
          <p:spPr bwMode="auto">
            <a:xfrm>
              <a:off x="3615" y="1566"/>
              <a:ext cx="449" cy="245"/>
            </a:xfrm>
            <a:custGeom>
              <a:avLst/>
              <a:gdLst>
                <a:gd name="T0" fmla="*/ 0 w 449"/>
                <a:gd name="T1" fmla="*/ 245 h 245"/>
                <a:gd name="T2" fmla="*/ 449 w 449"/>
                <a:gd name="T3" fmla="*/ 245 h 245"/>
                <a:gd name="T4" fmla="*/ 449 w 449"/>
                <a:gd name="T5" fmla="*/ 0 h 245"/>
                <a:gd name="T6" fmla="*/ 0 w 449"/>
                <a:gd name="T7" fmla="*/ 0 h 245"/>
                <a:gd name="T8" fmla="*/ 0 w 449"/>
                <a:gd name="T9" fmla="*/ 245 h 245"/>
                <a:gd name="T10" fmla="*/ 0 w 449"/>
                <a:gd name="T11" fmla="*/ 245 h 245"/>
                <a:gd name="T12" fmla="*/ 0 60000 65536"/>
                <a:gd name="T13" fmla="*/ 0 60000 65536"/>
                <a:gd name="T14" fmla="*/ 0 60000 65536"/>
                <a:gd name="T15" fmla="*/ 0 60000 65536"/>
                <a:gd name="T16" fmla="*/ 0 60000 65536"/>
                <a:gd name="T17" fmla="*/ 0 60000 65536"/>
                <a:gd name="T18" fmla="*/ 0 w 449"/>
                <a:gd name="T19" fmla="*/ 0 h 245"/>
                <a:gd name="T20" fmla="*/ 449 w 449"/>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449" h="245">
                  <a:moveTo>
                    <a:pt x="0" y="245"/>
                  </a:moveTo>
                  <a:lnTo>
                    <a:pt x="449" y="245"/>
                  </a:lnTo>
                  <a:lnTo>
                    <a:pt x="449" y="0"/>
                  </a:lnTo>
                  <a:lnTo>
                    <a:pt x="0" y="0"/>
                  </a:lnTo>
                  <a:lnTo>
                    <a:pt x="0" y="24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Rectangle 45"/>
            <p:cNvSpPr>
              <a:spLocks noChangeArrowheads="1"/>
            </p:cNvSpPr>
            <p:nvPr/>
          </p:nvSpPr>
          <p:spPr bwMode="auto">
            <a:xfrm>
              <a:off x="3922" y="1604"/>
              <a:ext cx="77"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1</a:t>
              </a:r>
            </a:p>
          </p:txBody>
        </p:sp>
        <p:sp>
          <p:nvSpPr>
            <p:cNvPr id="30" name="Freeform 48"/>
            <p:cNvSpPr>
              <a:spLocks/>
            </p:cNvSpPr>
            <p:nvPr/>
          </p:nvSpPr>
          <p:spPr bwMode="auto">
            <a:xfrm>
              <a:off x="3615" y="2179"/>
              <a:ext cx="449" cy="245"/>
            </a:xfrm>
            <a:custGeom>
              <a:avLst/>
              <a:gdLst>
                <a:gd name="T0" fmla="*/ 0 w 449"/>
                <a:gd name="T1" fmla="*/ 245 h 245"/>
                <a:gd name="T2" fmla="*/ 449 w 449"/>
                <a:gd name="T3" fmla="*/ 245 h 245"/>
                <a:gd name="T4" fmla="*/ 449 w 449"/>
                <a:gd name="T5" fmla="*/ 0 h 245"/>
                <a:gd name="T6" fmla="*/ 0 w 449"/>
                <a:gd name="T7" fmla="*/ 0 h 245"/>
                <a:gd name="T8" fmla="*/ 0 w 449"/>
                <a:gd name="T9" fmla="*/ 245 h 245"/>
                <a:gd name="T10" fmla="*/ 0 w 449"/>
                <a:gd name="T11" fmla="*/ 245 h 245"/>
                <a:gd name="T12" fmla="*/ 0 60000 65536"/>
                <a:gd name="T13" fmla="*/ 0 60000 65536"/>
                <a:gd name="T14" fmla="*/ 0 60000 65536"/>
                <a:gd name="T15" fmla="*/ 0 60000 65536"/>
                <a:gd name="T16" fmla="*/ 0 60000 65536"/>
                <a:gd name="T17" fmla="*/ 0 60000 65536"/>
                <a:gd name="T18" fmla="*/ 0 w 449"/>
                <a:gd name="T19" fmla="*/ 0 h 245"/>
                <a:gd name="T20" fmla="*/ 449 w 449"/>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449" h="245">
                  <a:moveTo>
                    <a:pt x="0" y="245"/>
                  </a:moveTo>
                  <a:lnTo>
                    <a:pt x="449" y="245"/>
                  </a:lnTo>
                  <a:lnTo>
                    <a:pt x="449" y="0"/>
                  </a:lnTo>
                  <a:lnTo>
                    <a:pt x="0" y="0"/>
                  </a:lnTo>
                  <a:lnTo>
                    <a:pt x="0" y="24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Rectangle 49"/>
            <p:cNvSpPr>
              <a:spLocks noChangeArrowheads="1"/>
            </p:cNvSpPr>
            <p:nvPr/>
          </p:nvSpPr>
          <p:spPr bwMode="auto">
            <a:xfrm>
              <a:off x="3770" y="2209"/>
              <a:ext cx="88"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a:t>
              </a:r>
            </a:p>
          </p:txBody>
        </p:sp>
        <p:sp>
          <p:nvSpPr>
            <p:cNvPr id="32" name="Rectangle 50"/>
            <p:cNvSpPr>
              <a:spLocks noChangeArrowheads="1"/>
            </p:cNvSpPr>
            <p:nvPr/>
          </p:nvSpPr>
          <p:spPr bwMode="auto">
            <a:xfrm>
              <a:off x="3886" y="2209"/>
              <a:ext cx="77"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1</a:t>
              </a:r>
            </a:p>
          </p:txBody>
        </p:sp>
        <p:sp>
          <p:nvSpPr>
            <p:cNvPr id="33" name="Line 51"/>
            <p:cNvSpPr>
              <a:spLocks noChangeShapeType="1"/>
            </p:cNvSpPr>
            <p:nvPr/>
          </p:nvSpPr>
          <p:spPr bwMode="auto">
            <a:xfrm flipV="1">
              <a:off x="3838" y="2039"/>
              <a:ext cx="1" cy="124"/>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Freeform 52"/>
            <p:cNvSpPr>
              <a:spLocks/>
            </p:cNvSpPr>
            <p:nvPr/>
          </p:nvSpPr>
          <p:spPr bwMode="auto">
            <a:xfrm>
              <a:off x="3476" y="2880"/>
              <a:ext cx="450" cy="245"/>
            </a:xfrm>
            <a:custGeom>
              <a:avLst/>
              <a:gdLst>
                <a:gd name="T0" fmla="*/ 0 w 450"/>
                <a:gd name="T1" fmla="*/ 245 h 245"/>
                <a:gd name="T2" fmla="*/ 450 w 450"/>
                <a:gd name="T3" fmla="*/ 245 h 245"/>
                <a:gd name="T4" fmla="*/ 450 w 450"/>
                <a:gd name="T5" fmla="*/ 0 h 245"/>
                <a:gd name="T6" fmla="*/ 0 w 450"/>
                <a:gd name="T7" fmla="*/ 0 h 245"/>
                <a:gd name="T8" fmla="*/ 0 w 450"/>
                <a:gd name="T9" fmla="*/ 245 h 245"/>
                <a:gd name="T10" fmla="*/ 0 w 450"/>
                <a:gd name="T11" fmla="*/ 245 h 245"/>
                <a:gd name="T12" fmla="*/ 0 60000 65536"/>
                <a:gd name="T13" fmla="*/ 0 60000 65536"/>
                <a:gd name="T14" fmla="*/ 0 60000 65536"/>
                <a:gd name="T15" fmla="*/ 0 60000 65536"/>
                <a:gd name="T16" fmla="*/ 0 60000 65536"/>
                <a:gd name="T17" fmla="*/ 0 60000 65536"/>
                <a:gd name="T18" fmla="*/ 0 w 450"/>
                <a:gd name="T19" fmla="*/ 0 h 245"/>
                <a:gd name="T20" fmla="*/ 450 w 450"/>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450" h="245">
                  <a:moveTo>
                    <a:pt x="0" y="245"/>
                  </a:moveTo>
                  <a:lnTo>
                    <a:pt x="450" y="245"/>
                  </a:lnTo>
                  <a:lnTo>
                    <a:pt x="450" y="0"/>
                  </a:lnTo>
                  <a:lnTo>
                    <a:pt x="0" y="0"/>
                  </a:lnTo>
                  <a:lnTo>
                    <a:pt x="0" y="24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Rectangle 53"/>
            <p:cNvSpPr>
              <a:spLocks noChangeArrowheads="1"/>
            </p:cNvSpPr>
            <p:nvPr/>
          </p:nvSpPr>
          <p:spPr bwMode="auto">
            <a:xfrm>
              <a:off x="3635" y="2906"/>
              <a:ext cx="88"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a:t>
              </a:r>
            </a:p>
          </p:txBody>
        </p:sp>
        <p:sp>
          <p:nvSpPr>
            <p:cNvPr id="36" name="Rectangle 54"/>
            <p:cNvSpPr>
              <a:spLocks noChangeArrowheads="1"/>
            </p:cNvSpPr>
            <p:nvPr/>
          </p:nvSpPr>
          <p:spPr bwMode="auto">
            <a:xfrm>
              <a:off x="3749" y="2906"/>
              <a:ext cx="77"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1</a:t>
              </a:r>
            </a:p>
          </p:txBody>
        </p:sp>
        <p:sp>
          <p:nvSpPr>
            <p:cNvPr id="37" name="Line 55"/>
            <p:cNvSpPr>
              <a:spLocks noChangeShapeType="1"/>
            </p:cNvSpPr>
            <p:nvPr/>
          </p:nvSpPr>
          <p:spPr bwMode="auto">
            <a:xfrm flipV="1">
              <a:off x="3700" y="2739"/>
              <a:ext cx="1" cy="14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Freeform 57"/>
            <p:cNvSpPr>
              <a:spLocks/>
            </p:cNvSpPr>
            <p:nvPr/>
          </p:nvSpPr>
          <p:spPr bwMode="auto">
            <a:xfrm>
              <a:off x="2121" y="1117"/>
              <a:ext cx="39" cy="266"/>
            </a:xfrm>
            <a:custGeom>
              <a:avLst/>
              <a:gdLst>
                <a:gd name="T0" fmla="*/ 7 w 39"/>
                <a:gd name="T1" fmla="*/ 1 h 266"/>
                <a:gd name="T2" fmla="*/ 17 w 39"/>
                <a:gd name="T3" fmla="*/ 3 h 266"/>
                <a:gd name="T4" fmla="*/ 26 w 39"/>
                <a:gd name="T5" fmla="*/ 9 h 266"/>
                <a:gd name="T6" fmla="*/ 34 w 39"/>
                <a:gd name="T7" fmla="*/ 17 h 266"/>
                <a:gd name="T8" fmla="*/ 37 w 39"/>
                <a:gd name="T9" fmla="*/ 26 h 266"/>
                <a:gd name="T10" fmla="*/ 38 w 39"/>
                <a:gd name="T11" fmla="*/ 36 h 266"/>
                <a:gd name="T12" fmla="*/ 36 w 39"/>
                <a:gd name="T13" fmla="*/ 45 h 266"/>
                <a:gd name="T14" fmla="*/ 31 w 39"/>
                <a:gd name="T15" fmla="*/ 54 h 266"/>
                <a:gd name="T16" fmla="*/ 23 w 39"/>
                <a:gd name="T17" fmla="*/ 60 h 266"/>
                <a:gd name="T18" fmla="*/ 13 w 39"/>
                <a:gd name="T19" fmla="*/ 65 h 266"/>
                <a:gd name="T20" fmla="*/ 2 w 39"/>
                <a:gd name="T21" fmla="*/ 66 h 266"/>
                <a:gd name="T22" fmla="*/ 7 w 39"/>
                <a:gd name="T23" fmla="*/ 68 h 266"/>
                <a:gd name="T24" fmla="*/ 17 w 39"/>
                <a:gd name="T25" fmla="*/ 71 h 266"/>
                <a:gd name="T26" fmla="*/ 26 w 39"/>
                <a:gd name="T27" fmla="*/ 76 h 266"/>
                <a:gd name="T28" fmla="*/ 34 w 39"/>
                <a:gd name="T29" fmla="*/ 83 h 266"/>
                <a:gd name="T30" fmla="*/ 37 w 39"/>
                <a:gd name="T31" fmla="*/ 91 h 266"/>
                <a:gd name="T32" fmla="*/ 38 w 39"/>
                <a:gd name="T33" fmla="*/ 102 h 266"/>
                <a:gd name="T34" fmla="*/ 36 w 39"/>
                <a:gd name="T35" fmla="*/ 112 h 266"/>
                <a:gd name="T36" fmla="*/ 31 w 39"/>
                <a:gd name="T37" fmla="*/ 121 h 266"/>
                <a:gd name="T38" fmla="*/ 23 w 39"/>
                <a:gd name="T39" fmla="*/ 127 h 266"/>
                <a:gd name="T40" fmla="*/ 13 w 39"/>
                <a:gd name="T41" fmla="*/ 132 h 266"/>
                <a:gd name="T42" fmla="*/ 2 w 39"/>
                <a:gd name="T43" fmla="*/ 133 h 266"/>
                <a:gd name="T44" fmla="*/ 7 w 39"/>
                <a:gd name="T45" fmla="*/ 133 h 266"/>
                <a:gd name="T46" fmla="*/ 17 w 39"/>
                <a:gd name="T47" fmla="*/ 136 h 266"/>
                <a:gd name="T48" fmla="*/ 26 w 39"/>
                <a:gd name="T49" fmla="*/ 142 h 266"/>
                <a:gd name="T50" fmla="*/ 34 w 39"/>
                <a:gd name="T51" fmla="*/ 149 h 266"/>
                <a:gd name="T52" fmla="*/ 37 w 39"/>
                <a:gd name="T53" fmla="*/ 158 h 266"/>
                <a:gd name="T54" fmla="*/ 38 w 39"/>
                <a:gd name="T55" fmla="*/ 169 h 266"/>
                <a:gd name="T56" fmla="*/ 36 w 39"/>
                <a:gd name="T57" fmla="*/ 178 h 266"/>
                <a:gd name="T58" fmla="*/ 31 w 39"/>
                <a:gd name="T59" fmla="*/ 186 h 266"/>
                <a:gd name="T60" fmla="*/ 23 w 39"/>
                <a:gd name="T61" fmla="*/ 194 h 266"/>
                <a:gd name="T62" fmla="*/ 13 w 39"/>
                <a:gd name="T63" fmla="*/ 197 h 266"/>
                <a:gd name="T64" fmla="*/ 2 w 39"/>
                <a:gd name="T65" fmla="*/ 200 h 266"/>
                <a:gd name="T66" fmla="*/ 7 w 39"/>
                <a:gd name="T67" fmla="*/ 200 h 266"/>
                <a:gd name="T68" fmla="*/ 17 w 39"/>
                <a:gd name="T69" fmla="*/ 203 h 266"/>
                <a:gd name="T70" fmla="*/ 26 w 39"/>
                <a:gd name="T71" fmla="*/ 209 h 266"/>
                <a:gd name="T72" fmla="*/ 34 w 39"/>
                <a:gd name="T73" fmla="*/ 216 h 266"/>
                <a:gd name="T74" fmla="*/ 37 w 39"/>
                <a:gd name="T75" fmla="*/ 225 h 266"/>
                <a:gd name="T76" fmla="*/ 38 w 39"/>
                <a:gd name="T77" fmla="*/ 236 h 266"/>
                <a:gd name="T78" fmla="*/ 36 w 39"/>
                <a:gd name="T79" fmla="*/ 245 h 266"/>
                <a:gd name="T80" fmla="*/ 31 w 39"/>
                <a:gd name="T81" fmla="*/ 253 h 266"/>
                <a:gd name="T82" fmla="*/ 23 w 39"/>
                <a:gd name="T83" fmla="*/ 260 h 266"/>
                <a:gd name="T84" fmla="*/ 13 w 39"/>
                <a:gd name="T85" fmla="*/ 265 h 266"/>
                <a:gd name="T86" fmla="*/ 2 w 39"/>
                <a:gd name="T87" fmla="*/ 266 h 2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
                <a:gd name="T133" fmla="*/ 0 h 266"/>
                <a:gd name="T134" fmla="*/ 39 w 39"/>
                <a:gd name="T135" fmla="*/ 266 h 2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 h="266">
                  <a:moveTo>
                    <a:pt x="0" y="0"/>
                  </a:moveTo>
                  <a:lnTo>
                    <a:pt x="3" y="1"/>
                  </a:lnTo>
                  <a:lnTo>
                    <a:pt x="7" y="1"/>
                  </a:lnTo>
                  <a:lnTo>
                    <a:pt x="11" y="1"/>
                  </a:lnTo>
                  <a:lnTo>
                    <a:pt x="14" y="3"/>
                  </a:lnTo>
                  <a:lnTo>
                    <a:pt x="17" y="3"/>
                  </a:lnTo>
                  <a:lnTo>
                    <a:pt x="20" y="5"/>
                  </a:lnTo>
                  <a:lnTo>
                    <a:pt x="23" y="7"/>
                  </a:lnTo>
                  <a:lnTo>
                    <a:pt x="26" y="9"/>
                  </a:lnTo>
                  <a:lnTo>
                    <a:pt x="29" y="11"/>
                  </a:lnTo>
                  <a:lnTo>
                    <a:pt x="31" y="14"/>
                  </a:lnTo>
                  <a:lnTo>
                    <a:pt x="34" y="17"/>
                  </a:lnTo>
                  <a:lnTo>
                    <a:pt x="35" y="19"/>
                  </a:lnTo>
                  <a:lnTo>
                    <a:pt x="36" y="22"/>
                  </a:lnTo>
                  <a:lnTo>
                    <a:pt x="37" y="26"/>
                  </a:lnTo>
                  <a:lnTo>
                    <a:pt x="38" y="29"/>
                  </a:lnTo>
                  <a:lnTo>
                    <a:pt x="39" y="32"/>
                  </a:lnTo>
                  <a:lnTo>
                    <a:pt x="38" y="36"/>
                  </a:lnTo>
                  <a:lnTo>
                    <a:pt x="38" y="39"/>
                  </a:lnTo>
                  <a:lnTo>
                    <a:pt x="37" y="43"/>
                  </a:lnTo>
                  <a:lnTo>
                    <a:pt x="36" y="45"/>
                  </a:lnTo>
                  <a:lnTo>
                    <a:pt x="34" y="48"/>
                  </a:lnTo>
                  <a:lnTo>
                    <a:pt x="32" y="51"/>
                  </a:lnTo>
                  <a:lnTo>
                    <a:pt x="31" y="54"/>
                  </a:lnTo>
                  <a:lnTo>
                    <a:pt x="29" y="57"/>
                  </a:lnTo>
                  <a:lnTo>
                    <a:pt x="26" y="58"/>
                  </a:lnTo>
                  <a:lnTo>
                    <a:pt x="23" y="60"/>
                  </a:lnTo>
                  <a:lnTo>
                    <a:pt x="20" y="62"/>
                  </a:lnTo>
                  <a:lnTo>
                    <a:pt x="17" y="64"/>
                  </a:lnTo>
                  <a:lnTo>
                    <a:pt x="13" y="65"/>
                  </a:lnTo>
                  <a:lnTo>
                    <a:pt x="10" y="66"/>
                  </a:lnTo>
                  <a:lnTo>
                    <a:pt x="6" y="66"/>
                  </a:lnTo>
                  <a:lnTo>
                    <a:pt x="2" y="66"/>
                  </a:lnTo>
                  <a:lnTo>
                    <a:pt x="0" y="66"/>
                  </a:lnTo>
                  <a:lnTo>
                    <a:pt x="3" y="66"/>
                  </a:lnTo>
                  <a:lnTo>
                    <a:pt x="7" y="68"/>
                  </a:lnTo>
                  <a:lnTo>
                    <a:pt x="11" y="68"/>
                  </a:lnTo>
                  <a:lnTo>
                    <a:pt x="14" y="68"/>
                  </a:lnTo>
                  <a:lnTo>
                    <a:pt x="17" y="71"/>
                  </a:lnTo>
                  <a:lnTo>
                    <a:pt x="20" y="71"/>
                  </a:lnTo>
                  <a:lnTo>
                    <a:pt x="23" y="73"/>
                  </a:lnTo>
                  <a:lnTo>
                    <a:pt x="26" y="76"/>
                  </a:lnTo>
                  <a:lnTo>
                    <a:pt x="29" y="78"/>
                  </a:lnTo>
                  <a:lnTo>
                    <a:pt x="31" y="80"/>
                  </a:lnTo>
                  <a:lnTo>
                    <a:pt x="34" y="83"/>
                  </a:lnTo>
                  <a:lnTo>
                    <a:pt x="35" y="86"/>
                  </a:lnTo>
                  <a:lnTo>
                    <a:pt x="36" y="89"/>
                  </a:lnTo>
                  <a:lnTo>
                    <a:pt x="37" y="91"/>
                  </a:lnTo>
                  <a:lnTo>
                    <a:pt x="38" y="96"/>
                  </a:lnTo>
                  <a:lnTo>
                    <a:pt x="39" y="99"/>
                  </a:lnTo>
                  <a:lnTo>
                    <a:pt x="38" y="102"/>
                  </a:lnTo>
                  <a:lnTo>
                    <a:pt x="38" y="105"/>
                  </a:lnTo>
                  <a:lnTo>
                    <a:pt x="37" y="108"/>
                  </a:lnTo>
                  <a:lnTo>
                    <a:pt x="36" y="112"/>
                  </a:lnTo>
                  <a:lnTo>
                    <a:pt x="34" y="115"/>
                  </a:lnTo>
                  <a:lnTo>
                    <a:pt x="32" y="118"/>
                  </a:lnTo>
                  <a:lnTo>
                    <a:pt x="31" y="121"/>
                  </a:lnTo>
                  <a:lnTo>
                    <a:pt x="29" y="122"/>
                  </a:lnTo>
                  <a:lnTo>
                    <a:pt x="26" y="125"/>
                  </a:lnTo>
                  <a:lnTo>
                    <a:pt x="23" y="127"/>
                  </a:lnTo>
                  <a:lnTo>
                    <a:pt x="20" y="129"/>
                  </a:lnTo>
                  <a:lnTo>
                    <a:pt x="17" y="130"/>
                  </a:lnTo>
                  <a:lnTo>
                    <a:pt x="13" y="132"/>
                  </a:lnTo>
                  <a:lnTo>
                    <a:pt x="10" y="133"/>
                  </a:lnTo>
                  <a:lnTo>
                    <a:pt x="6" y="133"/>
                  </a:lnTo>
                  <a:lnTo>
                    <a:pt x="2" y="133"/>
                  </a:lnTo>
                  <a:lnTo>
                    <a:pt x="0" y="133"/>
                  </a:lnTo>
                  <a:lnTo>
                    <a:pt x="3" y="133"/>
                  </a:lnTo>
                  <a:lnTo>
                    <a:pt x="7" y="133"/>
                  </a:lnTo>
                  <a:lnTo>
                    <a:pt x="11" y="134"/>
                  </a:lnTo>
                  <a:lnTo>
                    <a:pt x="14" y="135"/>
                  </a:lnTo>
                  <a:lnTo>
                    <a:pt x="17" y="136"/>
                  </a:lnTo>
                  <a:lnTo>
                    <a:pt x="20" y="138"/>
                  </a:lnTo>
                  <a:lnTo>
                    <a:pt x="23" y="140"/>
                  </a:lnTo>
                  <a:lnTo>
                    <a:pt x="26" y="142"/>
                  </a:lnTo>
                  <a:lnTo>
                    <a:pt x="29" y="144"/>
                  </a:lnTo>
                  <a:lnTo>
                    <a:pt x="31" y="147"/>
                  </a:lnTo>
                  <a:lnTo>
                    <a:pt x="34" y="149"/>
                  </a:lnTo>
                  <a:lnTo>
                    <a:pt x="35" y="152"/>
                  </a:lnTo>
                  <a:lnTo>
                    <a:pt x="36" y="156"/>
                  </a:lnTo>
                  <a:lnTo>
                    <a:pt x="37" y="158"/>
                  </a:lnTo>
                  <a:lnTo>
                    <a:pt x="38" y="162"/>
                  </a:lnTo>
                  <a:lnTo>
                    <a:pt x="39" y="165"/>
                  </a:lnTo>
                  <a:lnTo>
                    <a:pt x="38" y="169"/>
                  </a:lnTo>
                  <a:lnTo>
                    <a:pt x="38" y="172"/>
                  </a:lnTo>
                  <a:lnTo>
                    <a:pt x="37" y="175"/>
                  </a:lnTo>
                  <a:lnTo>
                    <a:pt x="36" y="178"/>
                  </a:lnTo>
                  <a:lnTo>
                    <a:pt x="34" y="181"/>
                  </a:lnTo>
                  <a:lnTo>
                    <a:pt x="32" y="183"/>
                  </a:lnTo>
                  <a:lnTo>
                    <a:pt x="31" y="186"/>
                  </a:lnTo>
                  <a:lnTo>
                    <a:pt x="29" y="189"/>
                  </a:lnTo>
                  <a:lnTo>
                    <a:pt x="26" y="191"/>
                  </a:lnTo>
                  <a:lnTo>
                    <a:pt x="23" y="194"/>
                  </a:lnTo>
                  <a:lnTo>
                    <a:pt x="20" y="195"/>
                  </a:lnTo>
                  <a:lnTo>
                    <a:pt x="17" y="197"/>
                  </a:lnTo>
                  <a:lnTo>
                    <a:pt x="13" y="197"/>
                  </a:lnTo>
                  <a:lnTo>
                    <a:pt x="10" y="198"/>
                  </a:lnTo>
                  <a:lnTo>
                    <a:pt x="6" y="200"/>
                  </a:lnTo>
                  <a:lnTo>
                    <a:pt x="2" y="200"/>
                  </a:lnTo>
                  <a:lnTo>
                    <a:pt x="0" y="200"/>
                  </a:lnTo>
                  <a:lnTo>
                    <a:pt x="3" y="200"/>
                  </a:lnTo>
                  <a:lnTo>
                    <a:pt x="7" y="200"/>
                  </a:lnTo>
                  <a:lnTo>
                    <a:pt x="11" y="201"/>
                  </a:lnTo>
                  <a:lnTo>
                    <a:pt x="14" y="202"/>
                  </a:lnTo>
                  <a:lnTo>
                    <a:pt x="17" y="203"/>
                  </a:lnTo>
                  <a:lnTo>
                    <a:pt x="20" y="205"/>
                  </a:lnTo>
                  <a:lnTo>
                    <a:pt x="23" y="207"/>
                  </a:lnTo>
                  <a:lnTo>
                    <a:pt x="26" y="209"/>
                  </a:lnTo>
                  <a:lnTo>
                    <a:pt x="29" y="211"/>
                  </a:lnTo>
                  <a:lnTo>
                    <a:pt x="31" y="213"/>
                  </a:lnTo>
                  <a:lnTo>
                    <a:pt x="34" y="216"/>
                  </a:lnTo>
                  <a:lnTo>
                    <a:pt x="35" y="219"/>
                  </a:lnTo>
                  <a:lnTo>
                    <a:pt x="36" y="222"/>
                  </a:lnTo>
                  <a:lnTo>
                    <a:pt x="37" y="225"/>
                  </a:lnTo>
                  <a:lnTo>
                    <a:pt x="38" y="228"/>
                  </a:lnTo>
                  <a:lnTo>
                    <a:pt x="39" y="232"/>
                  </a:lnTo>
                  <a:lnTo>
                    <a:pt x="38" y="236"/>
                  </a:lnTo>
                  <a:lnTo>
                    <a:pt x="38" y="238"/>
                  </a:lnTo>
                  <a:lnTo>
                    <a:pt x="37" y="242"/>
                  </a:lnTo>
                  <a:lnTo>
                    <a:pt x="36" y="245"/>
                  </a:lnTo>
                  <a:lnTo>
                    <a:pt x="34" y="248"/>
                  </a:lnTo>
                  <a:lnTo>
                    <a:pt x="32" y="251"/>
                  </a:lnTo>
                  <a:lnTo>
                    <a:pt x="31" y="253"/>
                  </a:lnTo>
                  <a:lnTo>
                    <a:pt x="29" y="256"/>
                  </a:lnTo>
                  <a:lnTo>
                    <a:pt x="26" y="258"/>
                  </a:lnTo>
                  <a:lnTo>
                    <a:pt x="23" y="260"/>
                  </a:lnTo>
                  <a:lnTo>
                    <a:pt x="20" y="262"/>
                  </a:lnTo>
                  <a:lnTo>
                    <a:pt x="17" y="263"/>
                  </a:lnTo>
                  <a:lnTo>
                    <a:pt x="13" y="265"/>
                  </a:lnTo>
                  <a:lnTo>
                    <a:pt x="10" y="265"/>
                  </a:lnTo>
                  <a:lnTo>
                    <a:pt x="6" y="266"/>
                  </a:lnTo>
                  <a:lnTo>
                    <a:pt x="2" y="266"/>
                  </a:lnTo>
                  <a:lnTo>
                    <a:pt x="0" y="266"/>
                  </a:lnTo>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Line 58"/>
            <p:cNvSpPr>
              <a:spLocks noChangeShapeType="1"/>
            </p:cNvSpPr>
            <p:nvPr/>
          </p:nvSpPr>
          <p:spPr bwMode="auto">
            <a:xfrm flipH="1">
              <a:off x="2109" y="1117"/>
              <a:ext cx="12"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59"/>
            <p:cNvSpPr>
              <a:spLocks noChangeShapeType="1"/>
            </p:cNvSpPr>
            <p:nvPr/>
          </p:nvSpPr>
          <p:spPr bwMode="auto">
            <a:xfrm flipH="1">
              <a:off x="2109" y="1383"/>
              <a:ext cx="12"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60"/>
            <p:cNvSpPr>
              <a:spLocks noChangeShapeType="1"/>
            </p:cNvSpPr>
            <p:nvPr/>
          </p:nvSpPr>
          <p:spPr bwMode="auto">
            <a:xfrm flipV="1">
              <a:off x="2109" y="981"/>
              <a:ext cx="1" cy="136"/>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65"/>
            <p:cNvSpPr>
              <a:spLocks noChangeShapeType="1"/>
            </p:cNvSpPr>
            <p:nvPr/>
          </p:nvSpPr>
          <p:spPr bwMode="auto">
            <a:xfrm flipV="1">
              <a:off x="2111" y="1810"/>
              <a:ext cx="1" cy="264"/>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66"/>
            <p:cNvSpPr>
              <a:spLocks noChangeShapeType="1"/>
            </p:cNvSpPr>
            <p:nvPr/>
          </p:nvSpPr>
          <p:spPr bwMode="auto">
            <a:xfrm flipV="1">
              <a:off x="2111" y="2425"/>
              <a:ext cx="1" cy="315"/>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67"/>
            <p:cNvSpPr>
              <a:spLocks noChangeShapeType="1"/>
            </p:cNvSpPr>
            <p:nvPr/>
          </p:nvSpPr>
          <p:spPr bwMode="auto">
            <a:xfrm flipV="1">
              <a:off x="3838" y="1811"/>
              <a:ext cx="1" cy="228"/>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68"/>
            <p:cNvSpPr>
              <a:spLocks noChangeShapeType="1"/>
            </p:cNvSpPr>
            <p:nvPr/>
          </p:nvSpPr>
          <p:spPr bwMode="auto">
            <a:xfrm flipV="1">
              <a:off x="3700" y="2426"/>
              <a:ext cx="1" cy="350"/>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Freeform 69"/>
            <p:cNvSpPr>
              <a:spLocks/>
            </p:cNvSpPr>
            <p:nvPr/>
          </p:nvSpPr>
          <p:spPr bwMode="auto">
            <a:xfrm>
              <a:off x="3961" y="2426"/>
              <a:ext cx="83" cy="264"/>
            </a:xfrm>
            <a:custGeom>
              <a:avLst/>
              <a:gdLst>
                <a:gd name="T0" fmla="*/ 0 w 83"/>
                <a:gd name="T1" fmla="*/ 0 h 264"/>
                <a:gd name="T2" fmla="*/ 0 w 83"/>
                <a:gd name="T3" fmla="*/ 264 h 264"/>
                <a:gd name="T4" fmla="*/ 83 w 83"/>
                <a:gd name="T5" fmla="*/ 264 h 264"/>
                <a:gd name="T6" fmla="*/ 0 60000 65536"/>
                <a:gd name="T7" fmla="*/ 0 60000 65536"/>
                <a:gd name="T8" fmla="*/ 0 60000 65536"/>
                <a:gd name="T9" fmla="*/ 0 w 83"/>
                <a:gd name="T10" fmla="*/ 0 h 264"/>
                <a:gd name="T11" fmla="*/ 83 w 83"/>
                <a:gd name="T12" fmla="*/ 264 h 264"/>
              </a:gdLst>
              <a:ahLst/>
              <a:cxnLst>
                <a:cxn ang="T6">
                  <a:pos x="T0" y="T1"/>
                </a:cxn>
                <a:cxn ang="T7">
                  <a:pos x="T2" y="T3"/>
                </a:cxn>
                <a:cxn ang="T8">
                  <a:pos x="T4" y="T5"/>
                </a:cxn>
              </a:cxnLst>
              <a:rect l="T9" t="T10" r="T11" b="T12"/>
              <a:pathLst>
                <a:path w="83" h="264">
                  <a:moveTo>
                    <a:pt x="0" y="0"/>
                  </a:moveTo>
                  <a:lnTo>
                    <a:pt x="0" y="264"/>
                  </a:lnTo>
                  <a:lnTo>
                    <a:pt x="83" y="264"/>
                  </a:lnTo>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Line 70"/>
            <p:cNvSpPr>
              <a:spLocks noChangeShapeType="1"/>
            </p:cNvSpPr>
            <p:nvPr/>
          </p:nvSpPr>
          <p:spPr bwMode="auto">
            <a:xfrm>
              <a:off x="4046" y="2689"/>
              <a:ext cx="1" cy="1135"/>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71"/>
            <p:cNvSpPr>
              <a:spLocks noChangeShapeType="1"/>
            </p:cNvSpPr>
            <p:nvPr/>
          </p:nvSpPr>
          <p:spPr bwMode="auto">
            <a:xfrm>
              <a:off x="1974" y="2425"/>
              <a:ext cx="1" cy="264"/>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72"/>
            <p:cNvSpPr>
              <a:spLocks noChangeShapeType="1"/>
            </p:cNvSpPr>
            <p:nvPr/>
          </p:nvSpPr>
          <p:spPr bwMode="auto">
            <a:xfrm>
              <a:off x="2233" y="2425"/>
              <a:ext cx="1" cy="264"/>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73"/>
            <p:cNvSpPr>
              <a:spLocks noChangeShapeType="1"/>
            </p:cNvSpPr>
            <p:nvPr/>
          </p:nvSpPr>
          <p:spPr bwMode="auto">
            <a:xfrm>
              <a:off x="2233" y="2689"/>
              <a:ext cx="569"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sp>
          <p:nvSpPr>
            <p:cNvPr id="51" name="Line 74"/>
            <p:cNvSpPr>
              <a:spLocks noChangeShapeType="1"/>
            </p:cNvSpPr>
            <p:nvPr/>
          </p:nvSpPr>
          <p:spPr bwMode="auto">
            <a:xfrm flipH="1">
              <a:off x="1421" y="2689"/>
              <a:ext cx="553"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75"/>
            <p:cNvSpPr>
              <a:spLocks noChangeShapeType="1"/>
            </p:cNvSpPr>
            <p:nvPr/>
          </p:nvSpPr>
          <p:spPr bwMode="auto">
            <a:xfrm>
              <a:off x="1283" y="3127"/>
              <a:ext cx="1" cy="966"/>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76"/>
            <p:cNvSpPr>
              <a:spLocks noChangeShapeType="1"/>
            </p:cNvSpPr>
            <p:nvPr/>
          </p:nvSpPr>
          <p:spPr bwMode="auto">
            <a:xfrm>
              <a:off x="1974" y="3126"/>
              <a:ext cx="1" cy="967"/>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77"/>
            <p:cNvSpPr>
              <a:spLocks noChangeShapeType="1"/>
            </p:cNvSpPr>
            <p:nvPr/>
          </p:nvSpPr>
          <p:spPr bwMode="auto">
            <a:xfrm>
              <a:off x="2664" y="3127"/>
              <a:ext cx="1" cy="966"/>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78"/>
            <p:cNvSpPr>
              <a:spLocks noChangeShapeType="1"/>
            </p:cNvSpPr>
            <p:nvPr/>
          </p:nvSpPr>
          <p:spPr bwMode="auto">
            <a:xfrm>
              <a:off x="1542" y="3127"/>
              <a:ext cx="1" cy="175"/>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79"/>
            <p:cNvSpPr>
              <a:spLocks noChangeShapeType="1"/>
            </p:cNvSpPr>
            <p:nvPr/>
          </p:nvSpPr>
          <p:spPr bwMode="auto">
            <a:xfrm>
              <a:off x="1542" y="3302"/>
              <a:ext cx="432"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80"/>
            <p:cNvSpPr>
              <a:spLocks noChangeShapeType="1"/>
            </p:cNvSpPr>
            <p:nvPr/>
          </p:nvSpPr>
          <p:spPr bwMode="auto">
            <a:xfrm>
              <a:off x="2233" y="3126"/>
              <a:ext cx="1" cy="173"/>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81"/>
            <p:cNvSpPr>
              <a:spLocks noChangeShapeType="1"/>
            </p:cNvSpPr>
            <p:nvPr/>
          </p:nvSpPr>
          <p:spPr bwMode="auto">
            <a:xfrm>
              <a:off x="2233" y="3299"/>
              <a:ext cx="431"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82"/>
            <p:cNvSpPr>
              <a:spLocks noChangeShapeType="1"/>
            </p:cNvSpPr>
            <p:nvPr/>
          </p:nvSpPr>
          <p:spPr bwMode="auto">
            <a:xfrm>
              <a:off x="1283" y="3478"/>
              <a:ext cx="2332"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83"/>
            <p:cNvSpPr>
              <a:spLocks noChangeShapeType="1"/>
            </p:cNvSpPr>
            <p:nvPr/>
          </p:nvSpPr>
          <p:spPr bwMode="auto">
            <a:xfrm>
              <a:off x="2924" y="3127"/>
              <a:ext cx="1" cy="35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4"/>
            <p:cNvSpPr>
              <a:spLocks noChangeShapeType="1"/>
            </p:cNvSpPr>
            <p:nvPr/>
          </p:nvSpPr>
          <p:spPr bwMode="auto">
            <a:xfrm>
              <a:off x="3788" y="3127"/>
              <a:ext cx="1" cy="526"/>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85"/>
            <p:cNvSpPr>
              <a:spLocks noChangeShapeType="1"/>
            </p:cNvSpPr>
            <p:nvPr/>
          </p:nvSpPr>
          <p:spPr bwMode="auto">
            <a:xfrm>
              <a:off x="1974" y="3653"/>
              <a:ext cx="1814"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86"/>
            <p:cNvSpPr>
              <a:spLocks noChangeShapeType="1"/>
            </p:cNvSpPr>
            <p:nvPr/>
          </p:nvSpPr>
          <p:spPr bwMode="auto">
            <a:xfrm>
              <a:off x="3615" y="3127"/>
              <a:ext cx="1" cy="35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87"/>
            <p:cNvSpPr>
              <a:spLocks noChangeShapeType="1"/>
            </p:cNvSpPr>
            <p:nvPr/>
          </p:nvSpPr>
          <p:spPr bwMode="auto">
            <a:xfrm>
              <a:off x="2664" y="3824"/>
              <a:ext cx="1382"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Freeform 88"/>
            <p:cNvSpPr>
              <a:spLocks/>
            </p:cNvSpPr>
            <p:nvPr/>
          </p:nvSpPr>
          <p:spPr bwMode="auto">
            <a:xfrm>
              <a:off x="2647" y="3282"/>
              <a:ext cx="35" cy="34"/>
            </a:xfrm>
            <a:custGeom>
              <a:avLst/>
              <a:gdLst>
                <a:gd name="T0" fmla="*/ 0 w 35"/>
                <a:gd name="T1" fmla="*/ 17 h 34"/>
                <a:gd name="T2" fmla="*/ 1 w 35"/>
                <a:gd name="T3" fmla="*/ 14 h 34"/>
                <a:gd name="T4" fmla="*/ 2 w 35"/>
                <a:gd name="T5" fmla="*/ 9 h 34"/>
                <a:gd name="T6" fmla="*/ 3 w 35"/>
                <a:gd name="T7" fmla="*/ 7 h 34"/>
                <a:gd name="T8" fmla="*/ 6 w 35"/>
                <a:gd name="T9" fmla="*/ 4 h 34"/>
                <a:gd name="T10" fmla="*/ 8 w 35"/>
                <a:gd name="T11" fmla="*/ 2 h 34"/>
                <a:gd name="T12" fmla="*/ 11 w 35"/>
                <a:gd name="T13" fmla="*/ 0 h 34"/>
                <a:gd name="T14" fmla="*/ 14 w 35"/>
                <a:gd name="T15" fmla="*/ 0 h 34"/>
                <a:gd name="T16" fmla="*/ 17 w 35"/>
                <a:gd name="T17" fmla="*/ 0 h 34"/>
                <a:gd name="T18" fmla="*/ 21 w 35"/>
                <a:gd name="T19" fmla="*/ 0 h 34"/>
                <a:gd name="T20" fmla="*/ 25 w 35"/>
                <a:gd name="T21" fmla="*/ 0 h 34"/>
                <a:gd name="T22" fmla="*/ 28 w 35"/>
                <a:gd name="T23" fmla="*/ 2 h 34"/>
                <a:gd name="T24" fmla="*/ 30 w 35"/>
                <a:gd name="T25" fmla="*/ 4 h 34"/>
                <a:gd name="T26" fmla="*/ 32 w 35"/>
                <a:gd name="T27" fmla="*/ 7 h 34"/>
                <a:gd name="T28" fmla="*/ 34 w 35"/>
                <a:gd name="T29" fmla="*/ 9 h 34"/>
                <a:gd name="T30" fmla="*/ 35 w 35"/>
                <a:gd name="T31" fmla="*/ 14 h 34"/>
                <a:gd name="T32" fmla="*/ 35 w 35"/>
                <a:gd name="T33" fmla="*/ 17 h 34"/>
                <a:gd name="T34" fmla="*/ 35 w 35"/>
                <a:gd name="T35" fmla="*/ 17 h 34"/>
                <a:gd name="T36" fmla="*/ 35 w 35"/>
                <a:gd name="T37" fmla="*/ 20 h 34"/>
                <a:gd name="T38" fmla="*/ 34 w 35"/>
                <a:gd name="T39" fmla="*/ 23 h 34"/>
                <a:gd name="T40" fmla="*/ 32 w 35"/>
                <a:gd name="T41" fmla="*/ 26 h 34"/>
                <a:gd name="T42" fmla="*/ 30 w 35"/>
                <a:gd name="T43" fmla="*/ 29 h 34"/>
                <a:gd name="T44" fmla="*/ 28 w 35"/>
                <a:gd name="T45" fmla="*/ 31 h 34"/>
                <a:gd name="T46" fmla="*/ 25 w 35"/>
                <a:gd name="T47" fmla="*/ 33 h 34"/>
                <a:gd name="T48" fmla="*/ 21 w 35"/>
                <a:gd name="T49" fmla="*/ 34 h 34"/>
                <a:gd name="T50" fmla="*/ 17 w 35"/>
                <a:gd name="T51" fmla="*/ 34 h 34"/>
                <a:gd name="T52" fmla="*/ 14 w 35"/>
                <a:gd name="T53" fmla="*/ 34 h 34"/>
                <a:gd name="T54" fmla="*/ 11 w 35"/>
                <a:gd name="T55" fmla="*/ 33 h 34"/>
                <a:gd name="T56" fmla="*/ 8 w 35"/>
                <a:gd name="T57" fmla="*/ 31 h 34"/>
                <a:gd name="T58" fmla="*/ 6 w 35"/>
                <a:gd name="T59" fmla="*/ 29 h 34"/>
                <a:gd name="T60" fmla="*/ 3 w 35"/>
                <a:gd name="T61" fmla="*/ 26 h 34"/>
                <a:gd name="T62" fmla="*/ 2 w 35"/>
                <a:gd name="T63" fmla="*/ 23 h 34"/>
                <a:gd name="T64" fmla="*/ 1 w 35"/>
                <a:gd name="T65" fmla="*/ 20 h 34"/>
                <a:gd name="T66" fmla="*/ 0 w 35"/>
                <a:gd name="T67" fmla="*/ 17 h 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34"/>
                <a:gd name="T104" fmla="*/ 35 w 35"/>
                <a:gd name="T105" fmla="*/ 34 h 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34">
                  <a:moveTo>
                    <a:pt x="0" y="17"/>
                  </a:moveTo>
                  <a:lnTo>
                    <a:pt x="1" y="14"/>
                  </a:lnTo>
                  <a:lnTo>
                    <a:pt x="2" y="9"/>
                  </a:lnTo>
                  <a:lnTo>
                    <a:pt x="3" y="7"/>
                  </a:lnTo>
                  <a:lnTo>
                    <a:pt x="6" y="4"/>
                  </a:lnTo>
                  <a:lnTo>
                    <a:pt x="8" y="2"/>
                  </a:lnTo>
                  <a:lnTo>
                    <a:pt x="11" y="0"/>
                  </a:lnTo>
                  <a:lnTo>
                    <a:pt x="14" y="0"/>
                  </a:lnTo>
                  <a:lnTo>
                    <a:pt x="17" y="0"/>
                  </a:lnTo>
                  <a:lnTo>
                    <a:pt x="21" y="0"/>
                  </a:lnTo>
                  <a:lnTo>
                    <a:pt x="25" y="0"/>
                  </a:lnTo>
                  <a:lnTo>
                    <a:pt x="28" y="2"/>
                  </a:lnTo>
                  <a:lnTo>
                    <a:pt x="30" y="4"/>
                  </a:lnTo>
                  <a:lnTo>
                    <a:pt x="32" y="7"/>
                  </a:lnTo>
                  <a:lnTo>
                    <a:pt x="34" y="9"/>
                  </a:lnTo>
                  <a:lnTo>
                    <a:pt x="35" y="14"/>
                  </a:lnTo>
                  <a:lnTo>
                    <a:pt x="35" y="17"/>
                  </a:lnTo>
                  <a:lnTo>
                    <a:pt x="35" y="20"/>
                  </a:lnTo>
                  <a:lnTo>
                    <a:pt x="34" y="23"/>
                  </a:lnTo>
                  <a:lnTo>
                    <a:pt x="32" y="26"/>
                  </a:lnTo>
                  <a:lnTo>
                    <a:pt x="30" y="29"/>
                  </a:lnTo>
                  <a:lnTo>
                    <a:pt x="28" y="31"/>
                  </a:lnTo>
                  <a:lnTo>
                    <a:pt x="25" y="33"/>
                  </a:lnTo>
                  <a:lnTo>
                    <a:pt x="21" y="34"/>
                  </a:lnTo>
                  <a:lnTo>
                    <a:pt x="17" y="34"/>
                  </a:lnTo>
                  <a:lnTo>
                    <a:pt x="14" y="34"/>
                  </a:lnTo>
                  <a:lnTo>
                    <a:pt x="11" y="33"/>
                  </a:lnTo>
                  <a:lnTo>
                    <a:pt x="8" y="31"/>
                  </a:lnTo>
                  <a:lnTo>
                    <a:pt x="6" y="29"/>
                  </a:lnTo>
                  <a:lnTo>
                    <a:pt x="3" y="26"/>
                  </a:lnTo>
                  <a:lnTo>
                    <a:pt x="2" y="23"/>
                  </a:lnTo>
                  <a:lnTo>
                    <a:pt x="1" y="20"/>
                  </a:lnTo>
                  <a:lnTo>
                    <a:pt x="0" y="17"/>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Freeform 89"/>
            <p:cNvSpPr>
              <a:spLocks/>
            </p:cNvSpPr>
            <p:nvPr/>
          </p:nvSpPr>
          <p:spPr bwMode="auto">
            <a:xfrm>
              <a:off x="2906" y="3461"/>
              <a:ext cx="35" cy="35"/>
            </a:xfrm>
            <a:custGeom>
              <a:avLst/>
              <a:gdLst>
                <a:gd name="T0" fmla="*/ 0 w 35"/>
                <a:gd name="T1" fmla="*/ 17 h 35"/>
                <a:gd name="T2" fmla="*/ 0 w 35"/>
                <a:gd name="T3" fmla="*/ 13 h 35"/>
                <a:gd name="T4" fmla="*/ 2 w 35"/>
                <a:gd name="T5" fmla="*/ 11 h 35"/>
                <a:gd name="T6" fmla="*/ 3 w 35"/>
                <a:gd name="T7" fmla="*/ 8 h 35"/>
                <a:gd name="T8" fmla="*/ 5 w 35"/>
                <a:gd name="T9" fmla="*/ 5 h 35"/>
                <a:gd name="T10" fmla="*/ 8 w 35"/>
                <a:gd name="T11" fmla="*/ 3 h 35"/>
                <a:gd name="T12" fmla="*/ 11 w 35"/>
                <a:gd name="T13" fmla="*/ 1 h 35"/>
                <a:gd name="T14" fmla="*/ 14 w 35"/>
                <a:gd name="T15" fmla="*/ 1 h 35"/>
                <a:gd name="T16" fmla="*/ 18 w 35"/>
                <a:gd name="T17" fmla="*/ 0 h 35"/>
                <a:gd name="T18" fmla="*/ 20 w 35"/>
                <a:gd name="T19" fmla="*/ 1 h 35"/>
                <a:gd name="T20" fmla="*/ 24 w 35"/>
                <a:gd name="T21" fmla="*/ 1 h 35"/>
                <a:gd name="T22" fmla="*/ 27 w 35"/>
                <a:gd name="T23" fmla="*/ 3 h 35"/>
                <a:gd name="T24" fmla="*/ 30 w 35"/>
                <a:gd name="T25" fmla="*/ 5 h 35"/>
                <a:gd name="T26" fmla="*/ 32 w 35"/>
                <a:gd name="T27" fmla="*/ 8 h 35"/>
                <a:gd name="T28" fmla="*/ 34 w 35"/>
                <a:gd name="T29" fmla="*/ 11 h 35"/>
                <a:gd name="T30" fmla="*/ 34 w 35"/>
                <a:gd name="T31" fmla="*/ 13 h 35"/>
                <a:gd name="T32" fmla="*/ 35 w 35"/>
                <a:gd name="T33" fmla="*/ 17 h 35"/>
                <a:gd name="T34" fmla="*/ 35 w 35"/>
                <a:gd name="T35" fmla="*/ 17 h 35"/>
                <a:gd name="T36" fmla="*/ 34 w 35"/>
                <a:gd name="T37" fmla="*/ 21 h 35"/>
                <a:gd name="T38" fmla="*/ 34 w 35"/>
                <a:gd name="T39" fmla="*/ 25 h 35"/>
                <a:gd name="T40" fmla="*/ 32 w 35"/>
                <a:gd name="T41" fmla="*/ 27 h 35"/>
                <a:gd name="T42" fmla="*/ 30 w 35"/>
                <a:gd name="T43" fmla="*/ 30 h 35"/>
                <a:gd name="T44" fmla="*/ 27 w 35"/>
                <a:gd name="T45" fmla="*/ 32 h 35"/>
                <a:gd name="T46" fmla="*/ 24 w 35"/>
                <a:gd name="T47" fmla="*/ 34 h 35"/>
                <a:gd name="T48" fmla="*/ 20 w 35"/>
                <a:gd name="T49" fmla="*/ 35 h 35"/>
                <a:gd name="T50" fmla="*/ 18 w 35"/>
                <a:gd name="T51" fmla="*/ 35 h 35"/>
                <a:gd name="T52" fmla="*/ 14 w 35"/>
                <a:gd name="T53" fmla="*/ 35 h 35"/>
                <a:gd name="T54" fmla="*/ 11 w 35"/>
                <a:gd name="T55" fmla="*/ 34 h 35"/>
                <a:gd name="T56" fmla="*/ 8 w 35"/>
                <a:gd name="T57" fmla="*/ 32 h 35"/>
                <a:gd name="T58" fmla="*/ 5 w 35"/>
                <a:gd name="T59" fmla="*/ 30 h 35"/>
                <a:gd name="T60" fmla="*/ 3 w 35"/>
                <a:gd name="T61" fmla="*/ 27 h 35"/>
                <a:gd name="T62" fmla="*/ 2 w 35"/>
                <a:gd name="T63" fmla="*/ 25 h 35"/>
                <a:gd name="T64" fmla="*/ 0 w 35"/>
                <a:gd name="T65" fmla="*/ 21 h 35"/>
                <a:gd name="T66" fmla="*/ 0 w 35"/>
                <a:gd name="T67" fmla="*/ 17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35"/>
                <a:gd name="T104" fmla="*/ 35 w 35"/>
                <a:gd name="T105" fmla="*/ 35 h 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35">
                  <a:moveTo>
                    <a:pt x="0" y="17"/>
                  </a:moveTo>
                  <a:lnTo>
                    <a:pt x="0" y="13"/>
                  </a:lnTo>
                  <a:lnTo>
                    <a:pt x="2" y="11"/>
                  </a:lnTo>
                  <a:lnTo>
                    <a:pt x="3" y="8"/>
                  </a:lnTo>
                  <a:lnTo>
                    <a:pt x="5" y="5"/>
                  </a:lnTo>
                  <a:lnTo>
                    <a:pt x="8" y="3"/>
                  </a:lnTo>
                  <a:lnTo>
                    <a:pt x="11" y="1"/>
                  </a:lnTo>
                  <a:lnTo>
                    <a:pt x="14" y="1"/>
                  </a:lnTo>
                  <a:lnTo>
                    <a:pt x="18" y="0"/>
                  </a:lnTo>
                  <a:lnTo>
                    <a:pt x="20" y="1"/>
                  </a:lnTo>
                  <a:lnTo>
                    <a:pt x="24" y="1"/>
                  </a:lnTo>
                  <a:lnTo>
                    <a:pt x="27" y="3"/>
                  </a:lnTo>
                  <a:lnTo>
                    <a:pt x="30" y="5"/>
                  </a:lnTo>
                  <a:lnTo>
                    <a:pt x="32" y="8"/>
                  </a:lnTo>
                  <a:lnTo>
                    <a:pt x="34" y="11"/>
                  </a:lnTo>
                  <a:lnTo>
                    <a:pt x="34" y="13"/>
                  </a:lnTo>
                  <a:lnTo>
                    <a:pt x="35" y="17"/>
                  </a:lnTo>
                  <a:lnTo>
                    <a:pt x="34" y="21"/>
                  </a:lnTo>
                  <a:lnTo>
                    <a:pt x="34" y="25"/>
                  </a:lnTo>
                  <a:lnTo>
                    <a:pt x="32" y="27"/>
                  </a:lnTo>
                  <a:lnTo>
                    <a:pt x="30" y="30"/>
                  </a:lnTo>
                  <a:lnTo>
                    <a:pt x="27" y="32"/>
                  </a:lnTo>
                  <a:lnTo>
                    <a:pt x="24" y="34"/>
                  </a:lnTo>
                  <a:lnTo>
                    <a:pt x="20" y="35"/>
                  </a:lnTo>
                  <a:lnTo>
                    <a:pt x="18" y="35"/>
                  </a:lnTo>
                  <a:lnTo>
                    <a:pt x="14" y="35"/>
                  </a:lnTo>
                  <a:lnTo>
                    <a:pt x="11" y="34"/>
                  </a:lnTo>
                  <a:lnTo>
                    <a:pt x="8" y="32"/>
                  </a:lnTo>
                  <a:lnTo>
                    <a:pt x="5" y="30"/>
                  </a:lnTo>
                  <a:lnTo>
                    <a:pt x="3" y="27"/>
                  </a:lnTo>
                  <a:lnTo>
                    <a:pt x="2" y="25"/>
                  </a:lnTo>
                  <a:lnTo>
                    <a:pt x="0" y="21"/>
                  </a:lnTo>
                  <a:lnTo>
                    <a:pt x="0" y="17"/>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90"/>
            <p:cNvSpPr>
              <a:spLocks/>
            </p:cNvSpPr>
            <p:nvPr/>
          </p:nvSpPr>
          <p:spPr bwMode="auto">
            <a:xfrm>
              <a:off x="2647" y="3808"/>
              <a:ext cx="35" cy="34"/>
            </a:xfrm>
            <a:custGeom>
              <a:avLst/>
              <a:gdLst>
                <a:gd name="T0" fmla="*/ 0 w 35"/>
                <a:gd name="T1" fmla="*/ 16 h 34"/>
                <a:gd name="T2" fmla="*/ 1 w 35"/>
                <a:gd name="T3" fmla="*/ 14 h 34"/>
                <a:gd name="T4" fmla="*/ 2 w 35"/>
                <a:gd name="T5" fmla="*/ 10 h 34"/>
                <a:gd name="T6" fmla="*/ 3 w 35"/>
                <a:gd name="T7" fmla="*/ 7 h 34"/>
                <a:gd name="T8" fmla="*/ 6 w 35"/>
                <a:gd name="T9" fmla="*/ 5 h 34"/>
                <a:gd name="T10" fmla="*/ 8 w 35"/>
                <a:gd name="T11" fmla="*/ 2 h 34"/>
                <a:gd name="T12" fmla="*/ 11 w 35"/>
                <a:gd name="T13" fmla="*/ 1 h 34"/>
                <a:gd name="T14" fmla="*/ 14 w 35"/>
                <a:gd name="T15" fmla="*/ 0 h 34"/>
                <a:gd name="T16" fmla="*/ 17 w 35"/>
                <a:gd name="T17" fmla="*/ 0 h 34"/>
                <a:gd name="T18" fmla="*/ 21 w 35"/>
                <a:gd name="T19" fmla="*/ 0 h 34"/>
                <a:gd name="T20" fmla="*/ 25 w 35"/>
                <a:gd name="T21" fmla="*/ 1 h 34"/>
                <a:gd name="T22" fmla="*/ 28 w 35"/>
                <a:gd name="T23" fmla="*/ 2 h 34"/>
                <a:gd name="T24" fmla="*/ 30 w 35"/>
                <a:gd name="T25" fmla="*/ 5 h 34"/>
                <a:gd name="T26" fmla="*/ 32 w 35"/>
                <a:gd name="T27" fmla="*/ 7 h 34"/>
                <a:gd name="T28" fmla="*/ 34 w 35"/>
                <a:gd name="T29" fmla="*/ 10 h 34"/>
                <a:gd name="T30" fmla="*/ 35 w 35"/>
                <a:gd name="T31" fmla="*/ 14 h 34"/>
                <a:gd name="T32" fmla="*/ 35 w 35"/>
                <a:gd name="T33" fmla="*/ 16 h 34"/>
                <a:gd name="T34" fmla="*/ 35 w 35"/>
                <a:gd name="T35" fmla="*/ 16 h 34"/>
                <a:gd name="T36" fmla="*/ 35 w 35"/>
                <a:gd name="T37" fmla="*/ 20 h 34"/>
                <a:gd name="T38" fmla="*/ 34 w 35"/>
                <a:gd name="T39" fmla="*/ 24 h 34"/>
                <a:gd name="T40" fmla="*/ 32 w 35"/>
                <a:gd name="T41" fmla="*/ 27 h 34"/>
                <a:gd name="T42" fmla="*/ 30 w 35"/>
                <a:gd name="T43" fmla="*/ 30 h 34"/>
                <a:gd name="T44" fmla="*/ 28 w 35"/>
                <a:gd name="T45" fmla="*/ 31 h 34"/>
                <a:gd name="T46" fmla="*/ 25 w 35"/>
                <a:gd name="T47" fmla="*/ 33 h 34"/>
                <a:gd name="T48" fmla="*/ 21 w 35"/>
                <a:gd name="T49" fmla="*/ 34 h 34"/>
                <a:gd name="T50" fmla="*/ 17 w 35"/>
                <a:gd name="T51" fmla="*/ 34 h 34"/>
                <a:gd name="T52" fmla="*/ 14 w 35"/>
                <a:gd name="T53" fmla="*/ 34 h 34"/>
                <a:gd name="T54" fmla="*/ 11 w 35"/>
                <a:gd name="T55" fmla="*/ 33 h 34"/>
                <a:gd name="T56" fmla="*/ 8 w 35"/>
                <a:gd name="T57" fmla="*/ 31 h 34"/>
                <a:gd name="T58" fmla="*/ 6 w 35"/>
                <a:gd name="T59" fmla="*/ 30 h 34"/>
                <a:gd name="T60" fmla="*/ 3 w 35"/>
                <a:gd name="T61" fmla="*/ 27 h 34"/>
                <a:gd name="T62" fmla="*/ 2 w 35"/>
                <a:gd name="T63" fmla="*/ 24 h 34"/>
                <a:gd name="T64" fmla="*/ 1 w 35"/>
                <a:gd name="T65" fmla="*/ 20 h 34"/>
                <a:gd name="T66" fmla="*/ 0 w 35"/>
                <a:gd name="T67" fmla="*/ 16 h 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34"/>
                <a:gd name="T104" fmla="*/ 35 w 35"/>
                <a:gd name="T105" fmla="*/ 34 h 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34">
                  <a:moveTo>
                    <a:pt x="0" y="16"/>
                  </a:moveTo>
                  <a:lnTo>
                    <a:pt x="1" y="14"/>
                  </a:lnTo>
                  <a:lnTo>
                    <a:pt x="2" y="10"/>
                  </a:lnTo>
                  <a:lnTo>
                    <a:pt x="3" y="7"/>
                  </a:lnTo>
                  <a:lnTo>
                    <a:pt x="6" y="5"/>
                  </a:lnTo>
                  <a:lnTo>
                    <a:pt x="8" y="2"/>
                  </a:lnTo>
                  <a:lnTo>
                    <a:pt x="11" y="1"/>
                  </a:lnTo>
                  <a:lnTo>
                    <a:pt x="14" y="0"/>
                  </a:lnTo>
                  <a:lnTo>
                    <a:pt x="17" y="0"/>
                  </a:lnTo>
                  <a:lnTo>
                    <a:pt x="21" y="0"/>
                  </a:lnTo>
                  <a:lnTo>
                    <a:pt x="25" y="1"/>
                  </a:lnTo>
                  <a:lnTo>
                    <a:pt x="28" y="2"/>
                  </a:lnTo>
                  <a:lnTo>
                    <a:pt x="30" y="5"/>
                  </a:lnTo>
                  <a:lnTo>
                    <a:pt x="32" y="7"/>
                  </a:lnTo>
                  <a:lnTo>
                    <a:pt x="34" y="10"/>
                  </a:lnTo>
                  <a:lnTo>
                    <a:pt x="35" y="14"/>
                  </a:lnTo>
                  <a:lnTo>
                    <a:pt x="35" y="16"/>
                  </a:lnTo>
                  <a:lnTo>
                    <a:pt x="35" y="20"/>
                  </a:lnTo>
                  <a:lnTo>
                    <a:pt x="34" y="24"/>
                  </a:lnTo>
                  <a:lnTo>
                    <a:pt x="32" y="27"/>
                  </a:lnTo>
                  <a:lnTo>
                    <a:pt x="30" y="30"/>
                  </a:lnTo>
                  <a:lnTo>
                    <a:pt x="28" y="31"/>
                  </a:lnTo>
                  <a:lnTo>
                    <a:pt x="25" y="33"/>
                  </a:lnTo>
                  <a:lnTo>
                    <a:pt x="21" y="34"/>
                  </a:lnTo>
                  <a:lnTo>
                    <a:pt x="17" y="34"/>
                  </a:lnTo>
                  <a:lnTo>
                    <a:pt x="14" y="34"/>
                  </a:lnTo>
                  <a:lnTo>
                    <a:pt x="11" y="33"/>
                  </a:lnTo>
                  <a:lnTo>
                    <a:pt x="8" y="31"/>
                  </a:lnTo>
                  <a:lnTo>
                    <a:pt x="6" y="30"/>
                  </a:lnTo>
                  <a:lnTo>
                    <a:pt x="3" y="27"/>
                  </a:lnTo>
                  <a:lnTo>
                    <a:pt x="2" y="24"/>
                  </a:lnTo>
                  <a:lnTo>
                    <a:pt x="1" y="20"/>
                  </a:lnTo>
                  <a:lnTo>
                    <a:pt x="0" y="16"/>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Freeform 91"/>
            <p:cNvSpPr>
              <a:spLocks/>
            </p:cNvSpPr>
            <p:nvPr/>
          </p:nvSpPr>
          <p:spPr bwMode="auto">
            <a:xfrm>
              <a:off x="1956" y="3285"/>
              <a:ext cx="35" cy="36"/>
            </a:xfrm>
            <a:custGeom>
              <a:avLst/>
              <a:gdLst>
                <a:gd name="T0" fmla="*/ 0 w 35"/>
                <a:gd name="T1" fmla="*/ 17 h 36"/>
                <a:gd name="T2" fmla="*/ 1 w 35"/>
                <a:gd name="T3" fmla="*/ 14 h 36"/>
                <a:gd name="T4" fmla="*/ 2 w 35"/>
                <a:gd name="T5" fmla="*/ 11 h 36"/>
                <a:gd name="T6" fmla="*/ 4 w 35"/>
                <a:gd name="T7" fmla="*/ 8 h 36"/>
                <a:gd name="T8" fmla="*/ 6 w 35"/>
                <a:gd name="T9" fmla="*/ 6 h 36"/>
                <a:gd name="T10" fmla="*/ 8 w 35"/>
                <a:gd name="T11" fmla="*/ 4 h 36"/>
                <a:gd name="T12" fmla="*/ 11 w 35"/>
                <a:gd name="T13" fmla="*/ 2 h 36"/>
                <a:gd name="T14" fmla="*/ 14 w 35"/>
                <a:gd name="T15" fmla="*/ 1 h 36"/>
                <a:gd name="T16" fmla="*/ 18 w 35"/>
                <a:gd name="T17" fmla="*/ 0 h 36"/>
                <a:gd name="T18" fmla="*/ 21 w 35"/>
                <a:gd name="T19" fmla="*/ 1 h 36"/>
                <a:gd name="T20" fmla="*/ 25 w 35"/>
                <a:gd name="T21" fmla="*/ 2 h 36"/>
                <a:gd name="T22" fmla="*/ 27 w 35"/>
                <a:gd name="T23" fmla="*/ 4 h 36"/>
                <a:gd name="T24" fmla="*/ 30 w 35"/>
                <a:gd name="T25" fmla="*/ 6 h 36"/>
                <a:gd name="T26" fmla="*/ 32 w 35"/>
                <a:gd name="T27" fmla="*/ 8 h 36"/>
                <a:gd name="T28" fmla="*/ 34 w 35"/>
                <a:gd name="T29" fmla="*/ 11 h 36"/>
                <a:gd name="T30" fmla="*/ 35 w 35"/>
                <a:gd name="T31" fmla="*/ 14 h 36"/>
                <a:gd name="T32" fmla="*/ 35 w 35"/>
                <a:gd name="T33" fmla="*/ 17 h 36"/>
                <a:gd name="T34" fmla="*/ 35 w 35"/>
                <a:gd name="T35" fmla="*/ 17 h 36"/>
                <a:gd name="T36" fmla="*/ 35 w 35"/>
                <a:gd name="T37" fmla="*/ 22 h 36"/>
                <a:gd name="T38" fmla="*/ 34 w 35"/>
                <a:gd name="T39" fmla="*/ 25 h 36"/>
                <a:gd name="T40" fmla="*/ 32 w 35"/>
                <a:gd name="T41" fmla="*/ 28 h 36"/>
                <a:gd name="T42" fmla="*/ 30 w 35"/>
                <a:gd name="T43" fmla="*/ 31 h 36"/>
                <a:gd name="T44" fmla="*/ 27 w 35"/>
                <a:gd name="T45" fmla="*/ 33 h 36"/>
                <a:gd name="T46" fmla="*/ 25 w 35"/>
                <a:gd name="T47" fmla="*/ 34 h 36"/>
                <a:gd name="T48" fmla="*/ 21 w 35"/>
                <a:gd name="T49" fmla="*/ 36 h 36"/>
                <a:gd name="T50" fmla="*/ 18 w 35"/>
                <a:gd name="T51" fmla="*/ 36 h 36"/>
                <a:gd name="T52" fmla="*/ 14 w 35"/>
                <a:gd name="T53" fmla="*/ 36 h 36"/>
                <a:gd name="T54" fmla="*/ 11 w 35"/>
                <a:gd name="T55" fmla="*/ 34 h 36"/>
                <a:gd name="T56" fmla="*/ 8 w 35"/>
                <a:gd name="T57" fmla="*/ 33 h 36"/>
                <a:gd name="T58" fmla="*/ 6 w 35"/>
                <a:gd name="T59" fmla="*/ 31 h 36"/>
                <a:gd name="T60" fmla="*/ 4 w 35"/>
                <a:gd name="T61" fmla="*/ 28 h 36"/>
                <a:gd name="T62" fmla="*/ 2 w 35"/>
                <a:gd name="T63" fmla="*/ 25 h 36"/>
                <a:gd name="T64" fmla="*/ 1 w 35"/>
                <a:gd name="T65" fmla="*/ 22 h 36"/>
                <a:gd name="T66" fmla="*/ 0 w 35"/>
                <a:gd name="T67" fmla="*/ 17 h 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36"/>
                <a:gd name="T104" fmla="*/ 35 w 35"/>
                <a:gd name="T105" fmla="*/ 36 h 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36">
                  <a:moveTo>
                    <a:pt x="0" y="17"/>
                  </a:moveTo>
                  <a:lnTo>
                    <a:pt x="1" y="14"/>
                  </a:lnTo>
                  <a:lnTo>
                    <a:pt x="2" y="11"/>
                  </a:lnTo>
                  <a:lnTo>
                    <a:pt x="4" y="8"/>
                  </a:lnTo>
                  <a:lnTo>
                    <a:pt x="6" y="6"/>
                  </a:lnTo>
                  <a:lnTo>
                    <a:pt x="8" y="4"/>
                  </a:lnTo>
                  <a:lnTo>
                    <a:pt x="11" y="2"/>
                  </a:lnTo>
                  <a:lnTo>
                    <a:pt x="14" y="1"/>
                  </a:lnTo>
                  <a:lnTo>
                    <a:pt x="18" y="0"/>
                  </a:lnTo>
                  <a:lnTo>
                    <a:pt x="21" y="1"/>
                  </a:lnTo>
                  <a:lnTo>
                    <a:pt x="25" y="2"/>
                  </a:lnTo>
                  <a:lnTo>
                    <a:pt x="27" y="4"/>
                  </a:lnTo>
                  <a:lnTo>
                    <a:pt x="30" y="6"/>
                  </a:lnTo>
                  <a:lnTo>
                    <a:pt x="32" y="8"/>
                  </a:lnTo>
                  <a:lnTo>
                    <a:pt x="34" y="11"/>
                  </a:lnTo>
                  <a:lnTo>
                    <a:pt x="35" y="14"/>
                  </a:lnTo>
                  <a:lnTo>
                    <a:pt x="35" y="17"/>
                  </a:lnTo>
                  <a:lnTo>
                    <a:pt x="35" y="22"/>
                  </a:lnTo>
                  <a:lnTo>
                    <a:pt x="34" y="25"/>
                  </a:lnTo>
                  <a:lnTo>
                    <a:pt x="32" y="28"/>
                  </a:lnTo>
                  <a:lnTo>
                    <a:pt x="30" y="31"/>
                  </a:lnTo>
                  <a:lnTo>
                    <a:pt x="27" y="33"/>
                  </a:lnTo>
                  <a:lnTo>
                    <a:pt x="25" y="34"/>
                  </a:lnTo>
                  <a:lnTo>
                    <a:pt x="21" y="36"/>
                  </a:lnTo>
                  <a:lnTo>
                    <a:pt x="18" y="36"/>
                  </a:lnTo>
                  <a:lnTo>
                    <a:pt x="14" y="36"/>
                  </a:lnTo>
                  <a:lnTo>
                    <a:pt x="11" y="34"/>
                  </a:lnTo>
                  <a:lnTo>
                    <a:pt x="8" y="33"/>
                  </a:lnTo>
                  <a:lnTo>
                    <a:pt x="6" y="31"/>
                  </a:lnTo>
                  <a:lnTo>
                    <a:pt x="4" y="28"/>
                  </a:lnTo>
                  <a:lnTo>
                    <a:pt x="2" y="25"/>
                  </a:lnTo>
                  <a:lnTo>
                    <a:pt x="1" y="22"/>
                  </a:lnTo>
                  <a:lnTo>
                    <a:pt x="0" y="17"/>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Freeform 92"/>
            <p:cNvSpPr>
              <a:spLocks/>
            </p:cNvSpPr>
            <p:nvPr/>
          </p:nvSpPr>
          <p:spPr bwMode="auto">
            <a:xfrm>
              <a:off x="1265" y="3461"/>
              <a:ext cx="35" cy="35"/>
            </a:xfrm>
            <a:custGeom>
              <a:avLst/>
              <a:gdLst>
                <a:gd name="T0" fmla="*/ 0 w 35"/>
                <a:gd name="T1" fmla="*/ 17 h 35"/>
                <a:gd name="T2" fmla="*/ 1 w 35"/>
                <a:gd name="T3" fmla="*/ 13 h 35"/>
                <a:gd name="T4" fmla="*/ 2 w 35"/>
                <a:gd name="T5" fmla="*/ 11 h 35"/>
                <a:gd name="T6" fmla="*/ 4 w 35"/>
                <a:gd name="T7" fmla="*/ 8 h 35"/>
                <a:gd name="T8" fmla="*/ 6 w 35"/>
                <a:gd name="T9" fmla="*/ 5 h 35"/>
                <a:gd name="T10" fmla="*/ 8 w 35"/>
                <a:gd name="T11" fmla="*/ 3 h 35"/>
                <a:gd name="T12" fmla="*/ 11 w 35"/>
                <a:gd name="T13" fmla="*/ 1 h 35"/>
                <a:gd name="T14" fmla="*/ 15 w 35"/>
                <a:gd name="T15" fmla="*/ 1 h 35"/>
                <a:gd name="T16" fmla="*/ 18 w 35"/>
                <a:gd name="T17" fmla="*/ 0 h 35"/>
                <a:gd name="T18" fmla="*/ 21 w 35"/>
                <a:gd name="T19" fmla="*/ 1 h 35"/>
                <a:gd name="T20" fmla="*/ 25 w 35"/>
                <a:gd name="T21" fmla="*/ 1 h 35"/>
                <a:gd name="T22" fmla="*/ 27 w 35"/>
                <a:gd name="T23" fmla="*/ 3 h 35"/>
                <a:gd name="T24" fmla="*/ 30 w 35"/>
                <a:gd name="T25" fmla="*/ 5 h 35"/>
                <a:gd name="T26" fmla="*/ 32 w 35"/>
                <a:gd name="T27" fmla="*/ 8 h 35"/>
                <a:gd name="T28" fmla="*/ 34 w 35"/>
                <a:gd name="T29" fmla="*/ 11 h 35"/>
                <a:gd name="T30" fmla="*/ 35 w 35"/>
                <a:gd name="T31" fmla="*/ 13 h 35"/>
                <a:gd name="T32" fmla="*/ 35 w 35"/>
                <a:gd name="T33" fmla="*/ 17 h 35"/>
                <a:gd name="T34" fmla="*/ 35 w 35"/>
                <a:gd name="T35" fmla="*/ 17 h 35"/>
                <a:gd name="T36" fmla="*/ 35 w 35"/>
                <a:gd name="T37" fmla="*/ 21 h 35"/>
                <a:gd name="T38" fmla="*/ 34 w 35"/>
                <a:gd name="T39" fmla="*/ 25 h 35"/>
                <a:gd name="T40" fmla="*/ 32 w 35"/>
                <a:gd name="T41" fmla="*/ 27 h 35"/>
                <a:gd name="T42" fmla="*/ 30 w 35"/>
                <a:gd name="T43" fmla="*/ 30 h 35"/>
                <a:gd name="T44" fmla="*/ 27 w 35"/>
                <a:gd name="T45" fmla="*/ 32 h 35"/>
                <a:gd name="T46" fmla="*/ 25 w 35"/>
                <a:gd name="T47" fmla="*/ 34 h 35"/>
                <a:gd name="T48" fmla="*/ 21 w 35"/>
                <a:gd name="T49" fmla="*/ 35 h 35"/>
                <a:gd name="T50" fmla="*/ 18 w 35"/>
                <a:gd name="T51" fmla="*/ 35 h 35"/>
                <a:gd name="T52" fmla="*/ 15 w 35"/>
                <a:gd name="T53" fmla="*/ 35 h 35"/>
                <a:gd name="T54" fmla="*/ 11 w 35"/>
                <a:gd name="T55" fmla="*/ 34 h 35"/>
                <a:gd name="T56" fmla="*/ 8 w 35"/>
                <a:gd name="T57" fmla="*/ 32 h 35"/>
                <a:gd name="T58" fmla="*/ 6 w 35"/>
                <a:gd name="T59" fmla="*/ 30 h 35"/>
                <a:gd name="T60" fmla="*/ 4 w 35"/>
                <a:gd name="T61" fmla="*/ 27 h 35"/>
                <a:gd name="T62" fmla="*/ 2 w 35"/>
                <a:gd name="T63" fmla="*/ 25 h 35"/>
                <a:gd name="T64" fmla="*/ 1 w 35"/>
                <a:gd name="T65" fmla="*/ 21 h 35"/>
                <a:gd name="T66" fmla="*/ 0 w 35"/>
                <a:gd name="T67" fmla="*/ 17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35"/>
                <a:gd name="T104" fmla="*/ 35 w 35"/>
                <a:gd name="T105" fmla="*/ 35 h 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35">
                  <a:moveTo>
                    <a:pt x="0" y="17"/>
                  </a:moveTo>
                  <a:lnTo>
                    <a:pt x="1" y="13"/>
                  </a:lnTo>
                  <a:lnTo>
                    <a:pt x="2" y="11"/>
                  </a:lnTo>
                  <a:lnTo>
                    <a:pt x="4" y="8"/>
                  </a:lnTo>
                  <a:lnTo>
                    <a:pt x="6" y="5"/>
                  </a:lnTo>
                  <a:lnTo>
                    <a:pt x="8" y="3"/>
                  </a:lnTo>
                  <a:lnTo>
                    <a:pt x="11" y="1"/>
                  </a:lnTo>
                  <a:lnTo>
                    <a:pt x="15" y="1"/>
                  </a:lnTo>
                  <a:lnTo>
                    <a:pt x="18" y="0"/>
                  </a:lnTo>
                  <a:lnTo>
                    <a:pt x="21" y="1"/>
                  </a:lnTo>
                  <a:lnTo>
                    <a:pt x="25" y="1"/>
                  </a:lnTo>
                  <a:lnTo>
                    <a:pt x="27" y="3"/>
                  </a:lnTo>
                  <a:lnTo>
                    <a:pt x="30" y="5"/>
                  </a:lnTo>
                  <a:lnTo>
                    <a:pt x="32" y="8"/>
                  </a:lnTo>
                  <a:lnTo>
                    <a:pt x="34" y="11"/>
                  </a:lnTo>
                  <a:lnTo>
                    <a:pt x="35" y="13"/>
                  </a:lnTo>
                  <a:lnTo>
                    <a:pt x="35" y="17"/>
                  </a:lnTo>
                  <a:lnTo>
                    <a:pt x="35" y="21"/>
                  </a:lnTo>
                  <a:lnTo>
                    <a:pt x="34" y="25"/>
                  </a:lnTo>
                  <a:lnTo>
                    <a:pt x="32" y="27"/>
                  </a:lnTo>
                  <a:lnTo>
                    <a:pt x="30" y="30"/>
                  </a:lnTo>
                  <a:lnTo>
                    <a:pt x="27" y="32"/>
                  </a:lnTo>
                  <a:lnTo>
                    <a:pt x="25" y="34"/>
                  </a:lnTo>
                  <a:lnTo>
                    <a:pt x="21" y="35"/>
                  </a:lnTo>
                  <a:lnTo>
                    <a:pt x="18" y="35"/>
                  </a:lnTo>
                  <a:lnTo>
                    <a:pt x="15" y="35"/>
                  </a:lnTo>
                  <a:lnTo>
                    <a:pt x="11" y="34"/>
                  </a:lnTo>
                  <a:lnTo>
                    <a:pt x="8" y="32"/>
                  </a:lnTo>
                  <a:lnTo>
                    <a:pt x="6" y="30"/>
                  </a:lnTo>
                  <a:lnTo>
                    <a:pt x="4" y="27"/>
                  </a:lnTo>
                  <a:lnTo>
                    <a:pt x="2" y="25"/>
                  </a:lnTo>
                  <a:lnTo>
                    <a:pt x="1" y="21"/>
                  </a:lnTo>
                  <a:lnTo>
                    <a:pt x="0" y="17"/>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 name="Freeform 93"/>
            <p:cNvSpPr>
              <a:spLocks/>
            </p:cNvSpPr>
            <p:nvPr/>
          </p:nvSpPr>
          <p:spPr bwMode="auto">
            <a:xfrm>
              <a:off x="1956" y="3636"/>
              <a:ext cx="35" cy="35"/>
            </a:xfrm>
            <a:custGeom>
              <a:avLst/>
              <a:gdLst>
                <a:gd name="T0" fmla="*/ 0 w 35"/>
                <a:gd name="T1" fmla="*/ 17 h 35"/>
                <a:gd name="T2" fmla="*/ 1 w 35"/>
                <a:gd name="T3" fmla="*/ 14 h 35"/>
                <a:gd name="T4" fmla="*/ 2 w 35"/>
                <a:gd name="T5" fmla="*/ 11 h 35"/>
                <a:gd name="T6" fmla="*/ 4 w 35"/>
                <a:gd name="T7" fmla="*/ 8 h 35"/>
                <a:gd name="T8" fmla="*/ 6 w 35"/>
                <a:gd name="T9" fmla="*/ 6 h 35"/>
                <a:gd name="T10" fmla="*/ 8 w 35"/>
                <a:gd name="T11" fmla="*/ 4 h 35"/>
                <a:gd name="T12" fmla="*/ 11 w 35"/>
                <a:gd name="T13" fmla="*/ 2 h 35"/>
                <a:gd name="T14" fmla="*/ 14 w 35"/>
                <a:gd name="T15" fmla="*/ 1 h 35"/>
                <a:gd name="T16" fmla="*/ 18 w 35"/>
                <a:gd name="T17" fmla="*/ 0 h 35"/>
                <a:gd name="T18" fmla="*/ 21 w 35"/>
                <a:gd name="T19" fmla="*/ 1 h 35"/>
                <a:gd name="T20" fmla="*/ 25 w 35"/>
                <a:gd name="T21" fmla="*/ 2 h 35"/>
                <a:gd name="T22" fmla="*/ 27 w 35"/>
                <a:gd name="T23" fmla="*/ 4 h 35"/>
                <a:gd name="T24" fmla="*/ 30 w 35"/>
                <a:gd name="T25" fmla="*/ 6 h 35"/>
                <a:gd name="T26" fmla="*/ 32 w 35"/>
                <a:gd name="T27" fmla="*/ 8 h 35"/>
                <a:gd name="T28" fmla="*/ 34 w 35"/>
                <a:gd name="T29" fmla="*/ 11 h 35"/>
                <a:gd name="T30" fmla="*/ 35 w 35"/>
                <a:gd name="T31" fmla="*/ 14 h 35"/>
                <a:gd name="T32" fmla="*/ 35 w 35"/>
                <a:gd name="T33" fmla="*/ 17 h 35"/>
                <a:gd name="T34" fmla="*/ 35 w 35"/>
                <a:gd name="T35" fmla="*/ 17 h 35"/>
                <a:gd name="T36" fmla="*/ 35 w 35"/>
                <a:gd name="T37" fmla="*/ 22 h 35"/>
                <a:gd name="T38" fmla="*/ 34 w 35"/>
                <a:gd name="T39" fmla="*/ 25 h 35"/>
                <a:gd name="T40" fmla="*/ 32 w 35"/>
                <a:gd name="T41" fmla="*/ 28 h 35"/>
                <a:gd name="T42" fmla="*/ 30 w 35"/>
                <a:gd name="T43" fmla="*/ 31 h 35"/>
                <a:gd name="T44" fmla="*/ 27 w 35"/>
                <a:gd name="T45" fmla="*/ 33 h 35"/>
                <a:gd name="T46" fmla="*/ 25 w 35"/>
                <a:gd name="T47" fmla="*/ 34 h 35"/>
                <a:gd name="T48" fmla="*/ 21 w 35"/>
                <a:gd name="T49" fmla="*/ 35 h 35"/>
                <a:gd name="T50" fmla="*/ 18 w 35"/>
                <a:gd name="T51" fmla="*/ 35 h 35"/>
                <a:gd name="T52" fmla="*/ 14 w 35"/>
                <a:gd name="T53" fmla="*/ 35 h 35"/>
                <a:gd name="T54" fmla="*/ 11 w 35"/>
                <a:gd name="T55" fmla="*/ 34 h 35"/>
                <a:gd name="T56" fmla="*/ 8 w 35"/>
                <a:gd name="T57" fmla="*/ 33 h 35"/>
                <a:gd name="T58" fmla="*/ 6 w 35"/>
                <a:gd name="T59" fmla="*/ 31 h 35"/>
                <a:gd name="T60" fmla="*/ 4 w 35"/>
                <a:gd name="T61" fmla="*/ 28 h 35"/>
                <a:gd name="T62" fmla="*/ 2 w 35"/>
                <a:gd name="T63" fmla="*/ 25 h 35"/>
                <a:gd name="T64" fmla="*/ 1 w 35"/>
                <a:gd name="T65" fmla="*/ 22 h 35"/>
                <a:gd name="T66" fmla="*/ 0 w 35"/>
                <a:gd name="T67" fmla="*/ 17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35"/>
                <a:gd name="T104" fmla="*/ 35 w 35"/>
                <a:gd name="T105" fmla="*/ 35 h 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35">
                  <a:moveTo>
                    <a:pt x="0" y="17"/>
                  </a:moveTo>
                  <a:lnTo>
                    <a:pt x="1" y="14"/>
                  </a:lnTo>
                  <a:lnTo>
                    <a:pt x="2" y="11"/>
                  </a:lnTo>
                  <a:lnTo>
                    <a:pt x="4" y="8"/>
                  </a:lnTo>
                  <a:lnTo>
                    <a:pt x="6" y="6"/>
                  </a:lnTo>
                  <a:lnTo>
                    <a:pt x="8" y="4"/>
                  </a:lnTo>
                  <a:lnTo>
                    <a:pt x="11" y="2"/>
                  </a:lnTo>
                  <a:lnTo>
                    <a:pt x="14" y="1"/>
                  </a:lnTo>
                  <a:lnTo>
                    <a:pt x="18" y="0"/>
                  </a:lnTo>
                  <a:lnTo>
                    <a:pt x="21" y="1"/>
                  </a:lnTo>
                  <a:lnTo>
                    <a:pt x="25" y="2"/>
                  </a:lnTo>
                  <a:lnTo>
                    <a:pt x="27" y="4"/>
                  </a:lnTo>
                  <a:lnTo>
                    <a:pt x="30" y="6"/>
                  </a:lnTo>
                  <a:lnTo>
                    <a:pt x="32" y="8"/>
                  </a:lnTo>
                  <a:lnTo>
                    <a:pt x="34" y="11"/>
                  </a:lnTo>
                  <a:lnTo>
                    <a:pt x="35" y="14"/>
                  </a:lnTo>
                  <a:lnTo>
                    <a:pt x="35" y="17"/>
                  </a:lnTo>
                  <a:lnTo>
                    <a:pt x="35" y="22"/>
                  </a:lnTo>
                  <a:lnTo>
                    <a:pt x="34" y="25"/>
                  </a:lnTo>
                  <a:lnTo>
                    <a:pt x="32" y="28"/>
                  </a:lnTo>
                  <a:lnTo>
                    <a:pt x="30" y="31"/>
                  </a:lnTo>
                  <a:lnTo>
                    <a:pt x="27" y="33"/>
                  </a:lnTo>
                  <a:lnTo>
                    <a:pt x="25" y="34"/>
                  </a:lnTo>
                  <a:lnTo>
                    <a:pt x="21" y="35"/>
                  </a:lnTo>
                  <a:lnTo>
                    <a:pt x="18" y="35"/>
                  </a:lnTo>
                  <a:lnTo>
                    <a:pt x="14" y="35"/>
                  </a:lnTo>
                  <a:lnTo>
                    <a:pt x="11" y="34"/>
                  </a:lnTo>
                  <a:lnTo>
                    <a:pt x="8" y="33"/>
                  </a:lnTo>
                  <a:lnTo>
                    <a:pt x="6" y="31"/>
                  </a:lnTo>
                  <a:lnTo>
                    <a:pt x="4" y="28"/>
                  </a:lnTo>
                  <a:lnTo>
                    <a:pt x="2" y="25"/>
                  </a:lnTo>
                  <a:lnTo>
                    <a:pt x="1" y="22"/>
                  </a:lnTo>
                  <a:lnTo>
                    <a:pt x="0" y="17"/>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94"/>
            <p:cNvSpPr>
              <a:spLocks noChangeArrowheads="1"/>
            </p:cNvSpPr>
            <p:nvPr/>
          </p:nvSpPr>
          <p:spPr bwMode="auto">
            <a:xfrm>
              <a:off x="2132" y="782"/>
              <a:ext cx="154"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12</a:t>
              </a:r>
            </a:p>
          </p:txBody>
        </p:sp>
        <p:sp>
          <p:nvSpPr>
            <p:cNvPr id="72" name="Rectangle 95"/>
            <p:cNvSpPr>
              <a:spLocks noChangeArrowheads="1"/>
            </p:cNvSpPr>
            <p:nvPr/>
          </p:nvSpPr>
          <p:spPr bwMode="auto">
            <a:xfrm>
              <a:off x="2325" y="782"/>
              <a:ext cx="112"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V</a:t>
              </a:r>
            </a:p>
          </p:txBody>
        </p:sp>
        <p:sp>
          <p:nvSpPr>
            <p:cNvPr id="73" name="Rectangle 96"/>
            <p:cNvSpPr>
              <a:spLocks noChangeArrowheads="1"/>
            </p:cNvSpPr>
            <p:nvPr/>
          </p:nvSpPr>
          <p:spPr bwMode="auto">
            <a:xfrm>
              <a:off x="3826" y="782"/>
              <a:ext cx="154"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12</a:t>
              </a:r>
            </a:p>
          </p:txBody>
        </p:sp>
        <p:sp>
          <p:nvSpPr>
            <p:cNvPr id="74" name="Rectangle 97"/>
            <p:cNvSpPr>
              <a:spLocks noChangeArrowheads="1"/>
            </p:cNvSpPr>
            <p:nvPr/>
          </p:nvSpPr>
          <p:spPr bwMode="auto">
            <a:xfrm>
              <a:off x="4000" y="782"/>
              <a:ext cx="112" cy="179"/>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400" i="0">
                  <a:cs typeface="Times New Roman" panose="02020603050405020304" pitchFamily="18" charset="0"/>
                </a:rPr>
                <a:t>V</a:t>
              </a:r>
            </a:p>
          </p:txBody>
        </p:sp>
        <p:sp>
          <p:nvSpPr>
            <p:cNvPr id="75" name="Rectangle 98"/>
            <p:cNvSpPr>
              <a:spLocks noChangeArrowheads="1"/>
            </p:cNvSpPr>
            <p:nvPr/>
          </p:nvSpPr>
          <p:spPr bwMode="auto">
            <a:xfrm>
              <a:off x="2166" y="1890"/>
              <a:ext cx="125" cy="225"/>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800" i="1">
                  <a:solidFill>
                    <a:srgbClr val="800000"/>
                  </a:solidFill>
                  <a:cs typeface="Times New Roman" panose="02020603050405020304" pitchFamily="18" charset="0"/>
                </a:rPr>
                <a:t>Y</a:t>
              </a:r>
            </a:p>
          </p:txBody>
        </p:sp>
        <p:sp>
          <p:nvSpPr>
            <p:cNvPr id="76" name="Rectangle 99"/>
            <p:cNvSpPr>
              <a:spLocks noChangeArrowheads="1"/>
            </p:cNvSpPr>
            <p:nvPr/>
          </p:nvSpPr>
          <p:spPr bwMode="auto">
            <a:xfrm>
              <a:off x="3916" y="1890"/>
              <a:ext cx="136" cy="225"/>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800" i="1">
                  <a:solidFill>
                    <a:srgbClr val="800000"/>
                  </a:solidFill>
                  <a:cs typeface="Times New Roman" panose="02020603050405020304" pitchFamily="18" charset="0"/>
                </a:rPr>
                <a:t>X</a:t>
              </a:r>
            </a:p>
          </p:txBody>
        </p:sp>
        <p:sp>
          <p:nvSpPr>
            <p:cNvPr id="77" name="Rectangle 100"/>
            <p:cNvSpPr>
              <a:spLocks noChangeArrowheads="1"/>
            </p:cNvSpPr>
            <p:nvPr/>
          </p:nvSpPr>
          <p:spPr bwMode="auto">
            <a:xfrm>
              <a:off x="1248" y="4133"/>
              <a:ext cx="156" cy="238"/>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900" i="0">
                  <a:solidFill>
                    <a:srgbClr val="800000"/>
                  </a:solidFill>
                </a:rPr>
                <a:t>A</a:t>
              </a:r>
              <a:endParaRPr kumimoji="1" lang="en-US" altLang="zh-CN" i="0">
                <a:solidFill>
                  <a:srgbClr val="800000"/>
                </a:solidFill>
              </a:endParaRPr>
            </a:p>
          </p:txBody>
        </p:sp>
        <p:sp>
          <p:nvSpPr>
            <p:cNvPr id="78" name="Rectangle 101"/>
            <p:cNvSpPr>
              <a:spLocks noChangeArrowheads="1"/>
            </p:cNvSpPr>
            <p:nvPr/>
          </p:nvSpPr>
          <p:spPr bwMode="auto">
            <a:xfrm>
              <a:off x="1944" y="4133"/>
              <a:ext cx="143" cy="238"/>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900" i="0">
                  <a:solidFill>
                    <a:srgbClr val="800000"/>
                  </a:solidFill>
                </a:rPr>
                <a:t>B</a:t>
              </a:r>
              <a:endParaRPr kumimoji="1" lang="en-US" altLang="zh-CN" i="0">
                <a:solidFill>
                  <a:srgbClr val="800000"/>
                </a:solidFill>
              </a:endParaRPr>
            </a:p>
          </p:txBody>
        </p:sp>
        <p:sp>
          <p:nvSpPr>
            <p:cNvPr id="79" name="Rectangle 102"/>
            <p:cNvSpPr>
              <a:spLocks noChangeArrowheads="1"/>
            </p:cNvSpPr>
            <p:nvPr/>
          </p:nvSpPr>
          <p:spPr bwMode="auto">
            <a:xfrm>
              <a:off x="2631" y="4133"/>
              <a:ext cx="156" cy="238"/>
            </a:xfrm>
            <a:prstGeom prst="rect">
              <a:avLst/>
            </a:prstGeom>
            <a:noFill/>
            <a:ln w="222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900" i="0">
                  <a:solidFill>
                    <a:srgbClr val="800000"/>
                  </a:solidFill>
                </a:rPr>
                <a:t>C</a:t>
              </a:r>
              <a:endParaRPr kumimoji="1" lang="en-US" altLang="zh-CN" i="0">
                <a:solidFill>
                  <a:srgbClr val="800000"/>
                </a:solidFill>
              </a:endParaRPr>
            </a:p>
          </p:txBody>
        </p:sp>
        <p:sp>
          <p:nvSpPr>
            <p:cNvPr id="80" name="AutoShape 103"/>
            <p:cNvSpPr>
              <a:spLocks noChangeArrowheads="1"/>
            </p:cNvSpPr>
            <p:nvPr/>
          </p:nvSpPr>
          <p:spPr bwMode="auto">
            <a:xfrm>
              <a:off x="2018" y="1570"/>
              <a:ext cx="91" cy="136"/>
            </a:xfrm>
            <a:prstGeom prst="diamond">
              <a:avLst/>
            </a:prstGeom>
            <a:noFill/>
            <a:ln w="222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1800" i="0"/>
            </a:p>
          </p:txBody>
        </p:sp>
        <p:sp>
          <p:nvSpPr>
            <p:cNvPr id="81" name="Line 104"/>
            <p:cNvSpPr>
              <a:spLocks noChangeShapeType="1"/>
            </p:cNvSpPr>
            <p:nvPr/>
          </p:nvSpPr>
          <p:spPr bwMode="auto">
            <a:xfrm>
              <a:off x="2018" y="1706"/>
              <a:ext cx="91" cy="0"/>
            </a:xfrm>
            <a:prstGeom prst="line">
              <a:avLst/>
            </a:prstGeom>
            <a:noFill/>
            <a:ln w="22225">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AutoShape 105"/>
            <p:cNvSpPr>
              <a:spLocks noChangeArrowheads="1"/>
            </p:cNvSpPr>
            <p:nvPr/>
          </p:nvSpPr>
          <p:spPr bwMode="auto">
            <a:xfrm>
              <a:off x="3787" y="1570"/>
              <a:ext cx="91" cy="136"/>
            </a:xfrm>
            <a:prstGeom prst="diamond">
              <a:avLst/>
            </a:prstGeom>
            <a:noFill/>
            <a:ln w="222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sp>
          <p:nvSpPr>
            <p:cNvPr id="83" name="Line 106"/>
            <p:cNvSpPr>
              <a:spLocks noChangeShapeType="1"/>
            </p:cNvSpPr>
            <p:nvPr/>
          </p:nvSpPr>
          <p:spPr bwMode="auto">
            <a:xfrm>
              <a:off x="3787" y="1706"/>
              <a:ext cx="91" cy="0"/>
            </a:xfrm>
            <a:prstGeom prst="line">
              <a:avLst/>
            </a:prstGeom>
            <a:noFill/>
            <a:ln w="22225">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Freeform 107"/>
            <p:cNvSpPr>
              <a:spLocks/>
            </p:cNvSpPr>
            <p:nvPr/>
          </p:nvSpPr>
          <p:spPr bwMode="auto">
            <a:xfrm>
              <a:off x="3799" y="1495"/>
              <a:ext cx="59" cy="69"/>
            </a:xfrm>
            <a:custGeom>
              <a:avLst/>
              <a:gdLst>
                <a:gd name="T0" fmla="*/ 59 w 59"/>
                <a:gd name="T1" fmla="*/ 35 h 69"/>
                <a:gd name="T2" fmla="*/ 59 w 59"/>
                <a:gd name="T3" fmla="*/ 29 h 69"/>
                <a:gd name="T4" fmla="*/ 57 w 59"/>
                <a:gd name="T5" fmla="*/ 22 h 69"/>
                <a:gd name="T6" fmla="*/ 54 w 59"/>
                <a:gd name="T7" fmla="*/ 17 h 69"/>
                <a:gd name="T8" fmla="*/ 51 w 59"/>
                <a:gd name="T9" fmla="*/ 11 h 69"/>
                <a:gd name="T10" fmla="*/ 46 w 59"/>
                <a:gd name="T11" fmla="*/ 8 h 69"/>
                <a:gd name="T12" fmla="*/ 41 w 59"/>
                <a:gd name="T13" fmla="*/ 4 h 69"/>
                <a:gd name="T14" fmla="*/ 35 w 59"/>
                <a:gd name="T15" fmla="*/ 2 h 69"/>
                <a:gd name="T16" fmla="*/ 28 w 59"/>
                <a:gd name="T17" fmla="*/ 0 h 69"/>
                <a:gd name="T18" fmla="*/ 24 w 59"/>
                <a:gd name="T19" fmla="*/ 2 h 69"/>
                <a:gd name="T20" fmla="*/ 17 w 59"/>
                <a:gd name="T21" fmla="*/ 4 h 69"/>
                <a:gd name="T22" fmla="*/ 13 w 59"/>
                <a:gd name="T23" fmla="*/ 8 h 69"/>
                <a:gd name="T24" fmla="*/ 8 w 59"/>
                <a:gd name="T25" fmla="*/ 11 h 69"/>
                <a:gd name="T26" fmla="*/ 5 w 59"/>
                <a:gd name="T27" fmla="*/ 17 h 69"/>
                <a:gd name="T28" fmla="*/ 1 w 59"/>
                <a:gd name="T29" fmla="*/ 22 h 69"/>
                <a:gd name="T30" fmla="*/ 0 w 59"/>
                <a:gd name="T31" fmla="*/ 29 h 69"/>
                <a:gd name="T32" fmla="*/ 0 w 59"/>
                <a:gd name="T33" fmla="*/ 35 h 69"/>
                <a:gd name="T34" fmla="*/ 0 w 59"/>
                <a:gd name="T35" fmla="*/ 42 h 69"/>
                <a:gd name="T36" fmla="*/ 1 w 59"/>
                <a:gd name="T37" fmla="*/ 50 h 69"/>
                <a:gd name="T38" fmla="*/ 5 w 59"/>
                <a:gd name="T39" fmla="*/ 55 h 69"/>
                <a:gd name="T40" fmla="*/ 8 w 59"/>
                <a:gd name="T41" fmla="*/ 60 h 69"/>
                <a:gd name="T42" fmla="*/ 13 w 59"/>
                <a:gd name="T43" fmla="*/ 64 h 69"/>
                <a:gd name="T44" fmla="*/ 17 w 59"/>
                <a:gd name="T45" fmla="*/ 68 h 69"/>
                <a:gd name="T46" fmla="*/ 24 w 59"/>
                <a:gd name="T47" fmla="*/ 69 h 69"/>
                <a:gd name="T48" fmla="*/ 28 w 59"/>
                <a:gd name="T49" fmla="*/ 69 h 69"/>
                <a:gd name="T50" fmla="*/ 35 w 59"/>
                <a:gd name="T51" fmla="*/ 69 h 69"/>
                <a:gd name="T52" fmla="*/ 41 w 59"/>
                <a:gd name="T53" fmla="*/ 68 h 69"/>
                <a:gd name="T54" fmla="*/ 46 w 59"/>
                <a:gd name="T55" fmla="*/ 64 h 69"/>
                <a:gd name="T56" fmla="*/ 51 w 59"/>
                <a:gd name="T57" fmla="*/ 60 h 69"/>
                <a:gd name="T58" fmla="*/ 54 w 59"/>
                <a:gd name="T59" fmla="*/ 55 h 69"/>
                <a:gd name="T60" fmla="*/ 57 w 59"/>
                <a:gd name="T61" fmla="*/ 50 h 69"/>
                <a:gd name="T62" fmla="*/ 59 w 59"/>
                <a:gd name="T63" fmla="*/ 42 h 69"/>
                <a:gd name="T64" fmla="*/ 59 w 59"/>
                <a:gd name="T65" fmla="*/ 35 h 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9"/>
                <a:gd name="T100" fmla="*/ 0 h 69"/>
                <a:gd name="T101" fmla="*/ 59 w 59"/>
                <a:gd name="T102" fmla="*/ 69 h 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9" h="69">
                  <a:moveTo>
                    <a:pt x="59" y="35"/>
                  </a:moveTo>
                  <a:lnTo>
                    <a:pt x="59" y="29"/>
                  </a:lnTo>
                  <a:lnTo>
                    <a:pt x="57" y="22"/>
                  </a:lnTo>
                  <a:lnTo>
                    <a:pt x="54" y="17"/>
                  </a:lnTo>
                  <a:lnTo>
                    <a:pt x="51" y="11"/>
                  </a:lnTo>
                  <a:lnTo>
                    <a:pt x="46" y="8"/>
                  </a:lnTo>
                  <a:lnTo>
                    <a:pt x="41" y="4"/>
                  </a:lnTo>
                  <a:lnTo>
                    <a:pt x="35" y="2"/>
                  </a:lnTo>
                  <a:lnTo>
                    <a:pt x="28" y="0"/>
                  </a:lnTo>
                  <a:lnTo>
                    <a:pt x="24" y="2"/>
                  </a:lnTo>
                  <a:lnTo>
                    <a:pt x="17" y="4"/>
                  </a:lnTo>
                  <a:lnTo>
                    <a:pt x="13" y="8"/>
                  </a:lnTo>
                  <a:lnTo>
                    <a:pt x="8" y="11"/>
                  </a:lnTo>
                  <a:lnTo>
                    <a:pt x="5" y="17"/>
                  </a:lnTo>
                  <a:lnTo>
                    <a:pt x="1" y="22"/>
                  </a:lnTo>
                  <a:lnTo>
                    <a:pt x="0" y="29"/>
                  </a:lnTo>
                  <a:lnTo>
                    <a:pt x="0" y="35"/>
                  </a:lnTo>
                  <a:lnTo>
                    <a:pt x="0" y="42"/>
                  </a:lnTo>
                  <a:lnTo>
                    <a:pt x="1" y="50"/>
                  </a:lnTo>
                  <a:lnTo>
                    <a:pt x="5" y="55"/>
                  </a:lnTo>
                  <a:lnTo>
                    <a:pt x="8" y="60"/>
                  </a:lnTo>
                  <a:lnTo>
                    <a:pt x="13" y="64"/>
                  </a:lnTo>
                  <a:lnTo>
                    <a:pt x="17" y="68"/>
                  </a:lnTo>
                  <a:lnTo>
                    <a:pt x="24" y="69"/>
                  </a:lnTo>
                  <a:lnTo>
                    <a:pt x="28" y="69"/>
                  </a:lnTo>
                  <a:lnTo>
                    <a:pt x="35" y="69"/>
                  </a:lnTo>
                  <a:lnTo>
                    <a:pt x="41" y="68"/>
                  </a:lnTo>
                  <a:lnTo>
                    <a:pt x="46" y="64"/>
                  </a:lnTo>
                  <a:lnTo>
                    <a:pt x="51" y="60"/>
                  </a:lnTo>
                  <a:lnTo>
                    <a:pt x="54" y="55"/>
                  </a:lnTo>
                  <a:lnTo>
                    <a:pt x="57" y="50"/>
                  </a:lnTo>
                  <a:lnTo>
                    <a:pt x="59" y="42"/>
                  </a:lnTo>
                  <a:lnTo>
                    <a:pt x="59" y="35"/>
                  </a:lnTo>
                  <a:close/>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Line 108"/>
            <p:cNvSpPr>
              <a:spLocks noChangeShapeType="1"/>
            </p:cNvSpPr>
            <p:nvPr/>
          </p:nvSpPr>
          <p:spPr bwMode="auto">
            <a:xfrm flipH="1" flipV="1">
              <a:off x="3827" y="1389"/>
              <a:ext cx="3" cy="10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Freeform 109"/>
            <p:cNvSpPr>
              <a:spLocks/>
            </p:cNvSpPr>
            <p:nvPr/>
          </p:nvSpPr>
          <p:spPr bwMode="auto">
            <a:xfrm>
              <a:off x="3839" y="1117"/>
              <a:ext cx="39" cy="266"/>
            </a:xfrm>
            <a:custGeom>
              <a:avLst/>
              <a:gdLst>
                <a:gd name="T0" fmla="*/ 7 w 39"/>
                <a:gd name="T1" fmla="*/ 1 h 266"/>
                <a:gd name="T2" fmla="*/ 17 w 39"/>
                <a:gd name="T3" fmla="*/ 3 h 266"/>
                <a:gd name="T4" fmla="*/ 26 w 39"/>
                <a:gd name="T5" fmla="*/ 9 h 266"/>
                <a:gd name="T6" fmla="*/ 34 w 39"/>
                <a:gd name="T7" fmla="*/ 17 h 266"/>
                <a:gd name="T8" fmla="*/ 37 w 39"/>
                <a:gd name="T9" fmla="*/ 26 h 266"/>
                <a:gd name="T10" fmla="*/ 38 w 39"/>
                <a:gd name="T11" fmla="*/ 36 h 266"/>
                <a:gd name="T12" fmla="*/ 36 w 39"/>
                <a:gd name="T13" fmla="*/ 45 h 266"/>
                <a:gd name="T14" fmla="*/ 31 w 39"/>
                <a:gd name="T15" fmla="*/ 54 h 266"/>
                <a:gd name="T16" fmla="*/ 23 w 39"/>
                <a:gd name="T17" fmla="*/ 60 h 266"/>
                <a:gd name="T18" fmla="*/ 13 w 39"/>
                <a:gd name="T19" fmla="*/ 65 h 266"/>
                <a:gd name="T20" fmla="*/ 2 w 39"/>
                <a:gd name="T21" fmla="*/ 66 h 266"/>
                <a:gd name="T22" fmla="*/ 7 w 39"/>
                <a:gd name="T23" fmla="*/ 68 h 266"/>
                <a:gd name="T24" fmla="*/ 17 w 39"/>
                <a:gd name="T25" fmla="*/ 71 h 266"/>
                <a:gd name="T26" fmla="*/ 26 w 39"/>
                <a:gd name="T27" fmla="*/ 76 h 266"/>
                <a:gd name="T28" fmla="*/ 34 w 39"/>
                <a:gd name="T29" fmla="*/ 83 h 266"/>
                <a:gd name="T30" fmla="*/ 37 w 39"/>
                <a:gd name="T31" fmla="*/ 91 h 266"/>
                <a:gd name="T32" fmla="*/ 38 w 39"/>
                <a:gd name="T33" fmla="*/ 102 h 266"/>
                <a:gd name="T34" fmla="*/ 36 w 39"/>
                <a:gd name="T35" fmla="*/ 112 h 266"/>
                <a:gd name="T36" fmla="*/ 31 w 39"/>
                <a:gd name="T37" fmla="*/ 121 h 266"/>
                <a:gd name="T38" fmla="*/ 23 w 39"/>
                <a:gd name="T39" fmla="*/ 127 h 266"/>
                <a:gd name="T40" fmla="*/ 13 w 39"/>
                <a:gd name="T41" fmla="*/ 132 h 266"/>
                <a:gd name="T42" fmla="*/ 2 w 39"/>
                <a:gd name="T43" fmla="*/ 133 h 266"/>
                <a:gd name="T44" fmla="*/ 7 w 39"/>
                <a:gd name="T45" fmla="*/ 133 h 266"/>
                <a:gd name="T46" fmla="*/ 17 w 39"/>
                <a:gd name="T47" fmla="*/ 136 h 266"/>
                <a:gd name="T48" fmla="*/ 26 w 39"/>
                <a:gd name="T49" fmla="*/ 142 h 266"/>
                <a:gd name="T50" fmla="*/ 34 w 39"/>
                <a:gd name="T51" fmla="*/ 149 h 266"/>
                <a:gd name="T52" fmla="*/ 37 w 39"/>
                <a:gd name="T53" fmla="*/ 158 h 266"/>
                <a:gd name="T54" fmla="*/ 38 w 39"/>
                <a:gd name="T55" fmla="*/ 169 h 266"/>
                <a:gd name="T56" fmla="*/ 36 w 39"/>
                <a:gd name="T57" fmla="*/ 178 h 266"/>
                <a:gd name="T58" fmla="*/ 31 w 39"/>
                <a:gd name="T59" fmla="*/ 186 h 266"/>
                <a:gd name="T60" fmla="*/ 23 w 39"/>
                <a:gd name="T61" fmla="*/ 194 h 266"/>
                <a:gd name="T62" fmla="*/ 13 w 39"/>
                <a:gd name="T63" fmla="*/ 197 h 266"/>
                <a:gd name="T64" fmla="*/ 2 w 39"/>
                <a:gd name="T65" fmla="*/ 200 h 266"/>
                <a:gd name="T66" fmla="*/ 7 w 39"/>
                <a:gd name="T67" fmla="*/ 200 h 266"/>
                <a:gd name="T68" fmla="*/ 17 w 39"/>
                <a:gd name="T69" fmla="*/ 203 h 266"/>
                <a:gd name="T70" fmla="*/ 26 w 39"/>
                <a:gd name="T71" fmla="*/ 209 h 266"/>
                <a:gd name="T72" fmla="*/ 34 w 39"/>
                <a:gd name="T73" fmla="*/ 216 h 266"/>
                <a:gd name="T74" fmla="*/ 37 w 39"/>
                <a:gd name="T75" fmla="*/ 225 h 266"/>
                <a:gd name="T76" fmla="*/ 38 w 39"/>
                <a:gd name="T77" fmla="*/ 236 h 266"/>
                <a:gd name="T78" fmla="*/ 36 w 39"/>
                <a:gd name="T79" fmla="*/ 245 h 266"/>
                <a:gd name="T80" fmla="*/ 31 w 39"/>
                <a:gd name="T81" fmla="*/ 253 h 266"/>
                <a:gd name="T82" fmla="*/ 23 w 39"/>
                <a:gd name="T83" fmla="*/ 260 h 266"/>
                <a:gd name="T84" fmla="*/ 13 w 39"/>
                <a:gd name="T85" fmla="*/ 265 h 266"/>
                <a:gd name="T86" fmla="*/ 2 w 39"/>
                <a:gd name="T87" fmla="*/ 266 h 2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
                <a:gd name="T133" fmla="*/ 0 h 266"/>
                <a:gd name="T134" fmla="*/ 39 w 39"/>
                <a:gd name="T135" fmla="*/ 266 h 2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 h="266">
                  <a:moveTo>
                    <a:pt x="0" y="0"/>
                  </a:moveTo>
                  <a:lnTo>
                    <a:pt x="3" y="1"/>
                  </a:lnTo>
                  <a:lnTo>
                    <a:pt x="7" y="1"/>
                  </a:lnTo>
                  <a:lnTo>
                    <a:pt x="11" y="1"/>
                  </a:lnTo>
                  <a:lnTo>
                    <a:pt x="14" y="3"/>
                  </a:lnTo>
                  <a:lnTo>
                    <a:pt x="17" y="3"/>
                  </a:lnTo>
                  <a:lnTo>
                    <a:pt x="20" y="5"/>
                  </a:lnTo>
                  <a:lnTo>
                    <a:pt x="23" y="7"/>
                  </a:lnTo>
                  <a:lnTo>
                    <a:pt x="26" y="9"/>
                  </a:lnTo>
                  <a:lnTo>
                    <a:pt x="29" y="11"/>
                  </a:lnTo>
                  <a:lnTo>
                    <a:pt x="31" y="14"/>
                  </a:lnTo>
                  <a:lnTo>
                    <a:pt x="34" y="17"/>
                  </a:lnTo>
                  <a:lnTo>
                    <a:pt x="35" y="19"/>
                  </a:lnTo>
                  <a:lnTo>
                    <a:pt x="36" y="22"/>
                  </a:lnTo>
                  <a:lnTo>
                    <a:pt x="37" y="26"/>
                  </a:lnTo>
                  <a:lnTo>
                    <a:pt x="38" y="29"/>
                  </a:lnTo>
                  <a:lnTo>
                    <a:pt x="39" y="32"/>
                  </a:lnTo>
                  <a:lnTo>
                    <a:pt x="38" y="36"/>
                  </a:lnTo>
                  <a:lnTo>
                    <a:pt x="38" y="39"/>
                  </a:lnTo>
                  <a:lnTo>
                    <a:pt x="37" y="43"/>
                  </a:lnTo>
                  <a:lnTo>
                    <a:pt x="36" y="45"/>
                  </a:lnTo>
                  <a:lnTo>
                    <a:pt x="34" y="48"/>
                  </a:lnTo>
                  <a:lnTo>
                    <a:pt x="32" y="51"/>
                  </a:lnTo>
                  <a:lnTo>
                    <a:pt x="31" y="54"/>
                  </a:lnTo>
                  <a:lnTo>
                    <a:pt x="29" y="57"/>
                  </a:lnTo>
                  <a:lnTo>
                    <a:pt x="26" y="58"/>
                  </a:lnTo>
                  <a:lnTo>
                    <a:pt x="23" y="60"/>
                  </a:lnTo>
                  <a:lnTo>
                    <a:pt x="20" y="62"/>
                  </a:lnTo>
                  <a:lnTo>
                    <a:pt x="17" y="64"/>
                  </a:lnTo>
                  <a:lnTo>
                    <a:pt x="13" y="65"/>
                  </a:lnTo>
                  <a:lnTo>
                    <a:pt x="10" y="66"/>
                  </a:lnTo>
                  <a:lnTo>
                    <a:pt x="6" y="66"/>
                  </a:lnTo>
                  <a:lnTo>
                    <a:pt x="2" y="66"/>
                  </a:lnTo>
                  <a:lnTo>
                    <a:pt x="0" y="66"/>
                  </a:lnTo>
                  <a:lnTo>
                    <a:pt x="3" y="66"/>
                  </a:lnTo>
                  <a:lnTo>
                    <a:pt x="7" y="68"/>
                  </a:lnTo>
                  <a:lnTo>
                    <a:pt x="11" y="68"/>
                  </a:lnTo>
                  <a:lnTo>
                    <a:pt x="14" y="68"/>
                  </a:lnTo>
                  <a:lnTo>
                    <a:pt x="17" y="71"/>
                  </a:lnTo>
                  <a:lnTo>
                    <a:pt x="20" y="71"/>
                  </a:lnTo>
                  <a:lnTo>
                    <a:pt x="23" y="73"/>
                  </a:lnTo>
                  <a:lnTo>
                    <a:pt x="26" y="76"/>
                  </a:lnTo>
                  <a:lnTo>
                    <a:pt x="29" y="78"/>
                  </a:lnTo>
                  <a:lnTo>
                    <a:pt x="31" y="80"/>
                  </a:lnTo>
                  <a:lnTo>
                    <a:pt x="34" y="83"/>
                  </a:lnTo>
                  <a:lnTo>
                    <a:pt x="35" y="86"/>
                  </a:lnTo>
                  <a:lnTo>
                    <a:pt x="36" y="89"/>
                  </a:lnTo>
                  <a:lnTo>
                    <a:pt x="37" y="91"/>
                  </a:lnTo>
                  <a:lnTo>
                    <a:pt x="38" y="96"/>
                  </a:lnTo>
                  <a:lnTo>
                    <a:pt x="39" y="99"/>
                  </a:lnTo>
                  <a:lnTo>
                    <a:pt x="38" y="102"/>
                  </a:lnTo>
                  <a:lnTo>
                    <a:pt x="38" y="105"/>
                  </a:lnTo>
                  <a:lnTo>
                    <a:pt x="37" y="108"/>
                  </a:lnTo>
                  <a:lnTo>
                    <a:pt x="36" y="112"/>
                  </a:lnTo>
                  <a:lnTo>
                    <a:pt x="34" y="115"/>
                  </a:lnTo>
                  <a:lnTo>
                    <a:pt x="32" y="118"/>
                  </a:lnTo>
                  <a:lnTo>
                    <a:pt x="31" y="121"/>
                  </a:lnTo>
                  <a:lnTo>
                    <a:pt x="29" y="122"/>
                  </a:lnTo>
                  <a:lnTo>
                    <a:pt x="26" y="125"/>
                  </a:lnTo>
                  <a:lnTo>
                    <a:pt x="23" y="127"/>
                  </a:lnTo>
                  <a:lnTo>
                    <a:pt x="20" y="129"/>
                  </a:lnTo>
                  <a:lnTo>
                    <a:pt x="17" y="130"/>
                  </a:lnTo>
                  <a:lnTo>
                    <a:pt x="13" y="132"/>
                  </a:lnTo>
                  <a:lnTo>
                    <a:pt x="10" y="133"/>
                  </a:lnTo>
                  <a:lnTo>
                    <a:pt x="6" y="133"/>
                  </a:lnTo>
                  <a:lnTo>
                    <a:pt x="2" y="133"/>
                  </a:lnTo>
                  <a:lnTo>
                    <a:pt x="0" y="133"/>
                  </a:lnTo>
                  <a:lnTo>
                    <a:pt x="3" y="133"/>
                  </a:lnTo>
                  <a:lnTo>
                    <a:pt x="7" y="133"/>
                  </a:lnTo>
                  <a:lnTo>
                    <a:pt x="11" y="134"/>
                  </a:lnTo>
                  <a:lnTo>
                    <a:pt x="14" y="135"/>
                  </a:lnTo>
                  <a:lnTo>
                    <a:pt x="17" y="136"/>
                  </a:lnTo>
                  <a:lnTo>
                    <a:pt x="20" y="138"/>
                  </a:lnTo>
                  <a:lnTo>
                    <a:pt x="23" y="140"/>
                  </a:lnTo>
                  <a:lnTo>
                    <a:pt x="26" y="142"/>
                  </a:lnTo>
                  <a:lnTo>
                    <a:pt x="29" y="144"/>
                  </a:lnTo>
                  <a:lnTo>
                    <a:pt x="31" y="147"/>
                  </a:lnTo>
                  <a:lnTo>
                    <a:pt x="34" y="149"/>
                  </a:lnTo>
                  <a:lnTo>
                    <a:pt x="35" y="152"/>
                  </a:lnTo>
                  <a:lnTo>
                    <a:pt x="36" y="156"/>
                  </a:lnTo>
                  <a:lnTo>
                    <a:pt x="37" y="158"/>
                  </a:lnTo>
                  <a:lnTo>
                    <a:pt x="38" y="162"/>
                  </a:lnTo>
                  <a:lnTo>
                    <a:pt x="39" y="165"/>
                  </a:lnTo>
                  <a:lnTo>
                    <a:pt x="38" y="169"/>
                  </a:lnTo>
                  <a:lnTo>
                    <a:pt x="38" y="172"/>
                  </a:lnTo>
                  <a:lnTo>
                    <a:pt x="37" y="175"/>
                  </a:lnTo>
                  <a:lnTo>
                    <a:pt x="36" y="178"/>
                  </a:lnTo>
                  <a:lnTo>
                    <a:pt x="34" y="181"/>
                  </a:lnTo>
                  <a:lnTo>
                    <a:pt x="32" y="183"/>
                  </a:lnTo>
                  <a:lnTo>
                    <a:pt x="31" y="186"/>
                  </a:lnTo>
                  <a:lnTo>
                    <a:pt x="29" y="189"/>
                  </a:lnTo>
                  <a:lnTo>
                    <a:pt x="26" y="191"/>
                  </a:lnTo>
                  <a:lnTo>
                    <a:pt x="23" y="194"/>
                  </a:lnTo>
                  <a:lnTo>
                    <a:pt x="20" y="195"/>
                  </a:lnTo>
                  <a:lnTo>
                    <a:pt x="17" y="197"/>
                  </a:lnTo>
                  <a:lnTo>
                    <a:pt x="13" y="197"/>
                  </a:lnTo>
                  <a:lnTo>
                    <a:pt x="10" y="198"/>
                  </a:lnTo>
                  <a:lnTo>
                    <a:pt x="6" y="200"/>
                  </a:lnTo>
                  <a:lnTo>
                    <a:pt x="2" y="200"/>
                  </a:lnTo>
                  <a:lnTo>
                    <a:pt x="0" y="200"/>
                  </a:lnTo>
                  <a:lnTo>
                    <a:pt x="3" y="200"/>
                  </a:lnTo>
                  <a:lnTo>
                    <a:pt x="7" y="200"/>
                  </a:lnTo>
                  <a:lnTo>
                    <a:pt x="11" y="201"/>
                  </a:lnTo>
                  <a:lnTo>
                    <a:pt x="14" y="202"/>
                  </a:lnTo>
                  <a:lnTo>
                    <a:pt x="17" y="203"/>
                  </a:lnTo>
                  <a:lnTo>
                    <a:pt x="20" y="205"/>
                  </a:lnTo>
                  <a:lnTo>
                    <a:pt x="23" y="207"/>
                  </a:lnTo>
                  <a:lnTo>
                    <a:pt x="26" y="209"/>
                  </a:lnTo>
                  <a:lnTo>
                    <a:pt x="29" y="211"/>
                  </a:lnTo>
                  <a:lnTo>
                    <a:pt x="31" y="213"/>
                  </a:lnTo>
                  <a:lnTo>
                    <a:pt x="34" y="216"/>
                  </a:lnTo>
                  <a:lnTo>
                    <a:pt x="35" y="219"/>
                  </a:lnTo>
                  <a:lnTo>
                    <a:pt x="36" y="222"/>
                  </a:lnTo>
                  <a:lnTo>
                    <a:pt x="37" y="225"/>
                  </a:lnTo>
                  <a:lnTo>
                    <a:pt x="38" y="228"/>
                  </a:lnTo>
                  <a:lnTo>
                    <a:pt x="39" y="232"/>
                  </a:lnTo>
                  <a:lnTo>
                    <a:pt x="38" y="236"/>
                  </a:lnTo>
                  <a:lnTo>
                    <a:pt x="38" y="238"/>
                  </a:lnTo>
                  <a:lnTo>
                    <a:pt x="37" y="242"/>
                  </a:lnTo>
                  <a:lnTo>
                    <a:pt x="36" y="245"/>
                  </a:lnTo>
                  <a:lnTo>
                    <a:pt x="34" y="248"/>
                  </a:lnTo>
                  <a:lnTo>
                    <a:pt x="32" y="251"/>
                  </a:lnTo>
                  <a:lnTo>
                    <a:pt x="31" y="253"/>
                  </a:lnTo>
                  <a:lnTo>
                    <a:pt x="29" y="256"/>
                  </a:lnTo>
                  <a:lnTo>
                    <a:pt x="26" y="258"/>
                  </a:lnTo>
                  <a:lnTo>
                    <a:pt x="23" y="260"/>
                  </a:lnTo>
                  <a:lnTo>
                    <a:pt x="20" y="262"/>
                  </a:lnTo>
                  <a:lnTo>
                    <a:pt x="17" y="263"/>
                  </a:lnTo>
                  <a:lnTo>
                    <a:pt x="13" y="265"/>
                  </a:lnTo>
                  <a:lnTo>
                    <a:pt x="10" y="265"/>
                  </a:lnTo>
                  <a:lnTo>
                    <a:pt x="6" y="266"/>
                  </a:lnTo>
                  <a:lnTo>
                    <a:pt x="2" y="266"/>
                  </a:lnTo>
                  <a:lnTo>
                    <a:pt x="0" y="266"/>
                  </a:lnTo>
                </a:path>
              </a:pathLst>
            </a:custGeom>
            <a:noFill/>
            <a:ln w="22225"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Line 110"/>
            <p:cNvSpPr>
              <a:spLocks noChangeShapeType="1"/>
            </p:cNvSpPr>
            <p:nvPr/>
          </p:nvSpPr>
          <p:spPr bwMode="auto">
            <a:xfrm flipH="1">
              <a:off x="3827" y="1117"/>
              <a:ext cx="12"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111"/>
            <p:cNvSpPr>
              <a:spLocks noChangeShapeType="1"/>
            </p:cNvSpPr>
            <p:nvPr/>
          </p:nvSpPr>
          <p:spPr bwMode="auto">
            <a:xfrm flipH="1">
              <a:off x="3827" y="1383"/>
              <a:ext cx="12" cy="1"/>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12"/>
            <p:cNvSpPr>
              <a:spLocks noChangeShapeType="1"/>
            </p:cNvSpPr>
            <p:nvPr/>
          </p:nvSpPr>
          <p:spPr bwMode="auto">
            <a:xfrm flipV="1">
              <a:off x="3827" y="981"/>
              <a:ext cx="1" cy="136"/>
            </a:xfrm>
            <a:prstGeom prst="line">
              <a:avLst/>
            </a:prstGeom>
            <a:noFill/>
            <a:ln w="22225" cap="rnd">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8695389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92234" y="2114666"/>
            <a:ext cx="7798455" cy="3436882"/>
          </a:xfrm>
        </p:spPr>
        <p:txBody>
          <a:bodyPr/>
          <a:lstStyle/>
          <a:p>
            <a:pPr eaLnBrk="1" hangingPunct="1">
              <a:lnSpc>
                <a:spcPct val="120000"/>
              </a:lnSpc>
              <a:spcAft>
                <a:spcPts val="600"/>
              </a:spcAft>
            </a:pPr>
            <a:r>
              <a:rPr lang="zh-CN" altLang="en-US" sz="2600" dirty="0"/>
              <a:t>常用的组合逻辑电路有</a:t>
            </a:r>
            <a:r>
              <a:rPr lang="zh-CN" altLang="en-US" sz="2600" b="1" dirty="0">
                <a:solidFill>
                  <a:srgbClr val="003300"/>
                </a:solidFill>
              </a:rPr>
              <a:t>编码器、译码器、数据选择器、数据分配器、加法器、比较器、算术逻辑单元等</a:t>
            </a:r>
            <a:r>
              <a:rPr lang="zh-CN" altLang="en-US" sz="2600" dirty="0"/>
              <a:t>。</a:t>
            </a:r>
          </a:p>
          <a:p>
            <a:pPr eaLnBrk="1" hangingPunct="1">
              <a:lnSpc>
                <a:spcPct val="120000"/>
              </a:lnSpc>
              <a:spcAft>
                <a:spcPts val="600"/>
              </a:spcAft>
            </a:pPr>
            <a:r>
              <a:rPr lang="zh-CN" altLang="en-US" sz="2600" dirty="0"/>
              <a:t>上节所介绍的分析方法和设计方法都适用于将要介绍的常用组合电路。</a:t>
            </a:r>
          </a:p>
          <a:p>
            <a:pPr eaLnBrk="1" hangingPunct="1">
              <a:lnSpc>
                <a:spcPct val="120000"/>
              </a:lnSpc>
              <a:spcAft>
                <a:spcPts val="600"/>
              </a:spcAft>
            </a:pPr>
            <a:r>
              <a:rPr lang="zh-CN" altLang="en-US" sz="2600" dirty="0"/>
              <a:t>本节着重介绍其功能表示和应用 </a:t>
            </a:r>
          </a:p>
        </p:txBody>
      </p:sp>
      <p:sp>
        <p:nvSpPr>
          <p:cNvPr id="4" name="Rectangle 2"/>
          <p:cNvSpPr txBox="1">
            <a:spLocks noChangeArrowheads="1"/>
          </p:cNvSpPr>
          <p:nvPr/>
        </p:nvSpPr>
        <p:spPr>
          <a:xfrm>
            <a:off x="304685" y="1092714"/>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en-US" altLang="zh-CN" sz="3200" b="1" kern="0" dirty="0">
                <a:solidFill>
                  <a:srgbClr val="0000FF"/>
                </a:solidFill>
                <a:latin typeface="+mn-ea"/>
                <a:ea typeface="+mn-ea"/>
              </a:rPr>
              <a:t>3. </a:t>
            </a:r>
            <a:r>
              <a:rPr lang="zh-CN" altLang="en-US" sz="3200" kern="0" dirty="0">
                <a:solidFill>
                  <a:srgbClr val="0000FF"/>
                </a:solidFill>
                <a:latin typeface="+mn-ea"/>
                <a:ea typeface="+mn-ea"/>
              </a:rPr>
              <a:t>常用组合逻辑电路</a:t>
            </a:r>
          </a:p>
        </p:txBody>
      </p:sp>
    </p:spTree>
    <p:extLst>
      <p:ext uri="{BB962C8B-B14F-4D97-AF65-F5344CB8AC3E}">
        <p14:creationId xmlns:p14="http://schemas.microsoft.com/office/powerpoint/2010/main" val="264060417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04685" y="1809373"/>
            <a:ext cx="8268488" cy="4452882"/>
          </a:xfrm>
        </p:spPr>
        <p:txBody>
          <a:bodyPr/>
          <a:lstStyle/>
          <a:p>
            <a:pPr eaLnBrk="1" hangingPunct="1">
              <a:lnSpc>
                <a:spcPct val="120000"/>
              </a:lnSpc>
              <a:buClr>
                <a:srgbClr val="0000FF"/>
              </a:buClr>
            </a:pPr>
            <a:r>
              <a:rPr lang="zh-CN" altLang="en-US" sz="2600" b="1" dirty="0">
                <a:solidFill>
                  <a:srgbClr val="800000"/>
                </a:solidFill>
                <a:latin typeface="+mn-ea"/>
              </a:rPr>
              <a:t>编码：</a:t>
            </a:r>
            <a:r>
              <a:rPr lang="zh-CN" altLang="en-US" sz="2600" dirty="0">
                <a:latin typeface="+mn-ea"/>
              </a:rPr>
              <a:t>将特定意义的信息编成若干位二进制代码的过程。</a:t>
            </a:r>
          </a:p>
          <a:p>
            <a:pPr eaLnBrk="1" hangingPunct="1">
              <a:lnSpc>
                <a:spcPct val="120000"/>
              </a:lnSpc>
              <a:buClr>
                <a:srgbClr val="0000FF"/>
              </a:buClr>
            </a:pPr>
            <a:r>
              <a:rPr lang="zh-CN" altLang="en-US" sz="2600" b="1" dirty="0">
                <a:solidFill>
                  <a:srgbClr val="800000"/>
                </a:solidFill>
                <a:latin typeface="+mn-ea"/>
              </a:rPr>
              <a:t>编码器：</a:t>
            </a:r>
            <a:r>
              <a:rPr lang="zh-CN" altLang="en-US" sz="2600" dirty="0">
                <a:latin typeface="+mn-ea"/>
              </a:rPr>
              <a:t>实现编码的数字电路称作编码器</a:t>
            </a:r>
            <a:r>
              <a:rPr lang="zh-CN" altLang="en-US" sz="2800" dirty="0">
                <a:latin typeface="+mn-ea"/>
              </a:rPr>
              <a:t>。</a:t>
            </a:r>
            <a:endParaRPr lang="en-US" altLang="zh-CN" sz="2800" dirty="0">
              <a:latin typeface="+mn-ea"/>
            </a:endParaRPr>
          </a:p>
        </p:txBody>
      </p:sp>
      <p:sp>
        <p:nvSpPr>
          <p:cNvPr id="4" name="Rectangle 2"/>
          <p:cNvSpPr txBox="1">
            <a:spLocks noChangeArrowheads="1"/>
          </p:cNvSpPr>
          <p:nvPr/>
        </p:nvSpPr>
        <p:spPr>
          <a:xfrm>
            <a:off x="304685" y="1092714"/>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dirty="0">
                <a:solidFill>
                  <a:srgbClr val="0000FF"/>
                </a:solidFill>
                <a:latin typeface="+mn-ea"/>
                <a:ea typeface="+mn-ea"/>
              </a:rPr>
              <a:t>编码器</a:t>
            </a:r>
          </a:p>
        </p:txBody>
      </p:sp>
      <p:sp>
        <p:nvSpPr>
          <p:cNvPr id="3" name="矩形 2"/>
          <p:cNvSpPr/>
          <p:nvPr/>
        </p:nvSpPr>
        <p:spPr>
          <a:xfrm>
            <a:off x="309827" y="3702639"/>
            <a:ext cx="3439804" cy="2382191"/>
          </a:xfrm>
          <a:prstGeom prst="rect">
            <a:avLst/>
          </a:prstGeom>
        </p:spPr>
        <p:txBody>
          <a:bodyPr wrap="square">
            <a:spAutoFit/>
          </a:bodyPr>
          <a:lstStyle/>
          <a:p>
            <a:pPr marL="342000" indent="-457200" eaLnBrk="1" hangingPunct="1">
              <a:lnSpc>
                <a:spcPct val="120000"/>
              </a:lnSpc>
              <a:buClr>
                <a:srgbClr val="0000FF"/>
              </a:buClr>
              <a:buFont typeface="Arial" panose="020B0604020202020204" pitchFamily="34" charset="0"/>
              <a:buChar char="•"/>
            </a:pPr>
            <a:r>
              <a:rPr lang="zh-CN" altLang="en-US" sz="2600" dirty="0">
                <a:solidFill>
                  <a:srgbClr val="800000"/>
                </a:solidFill>
                <a:latin typeface="+mn-ea"/>
                <a:ea typeface="+mn-ea"/>
              </a:rPr>
              <a:t>二进制编码器：</a:t>
            </a:r>
            <a:endParaRPr lang="en-US" altLang="zh-CN" sz="2600" dirty="0">
              <a:solidFill>
                <a:srgbClr val="800000"/>
              </a:solidFill>
              <a:latin typeface="+mn-ea"/>
              <a:ea typeface="+mn-ea"/>
            </a:endParaRPr>
          </a:p>
          <a:p>
            <a:pPr marL="36000" eaLnBrk="1" hangingPunct="1">
              <a:lnSpc>
                <a:spcPct val="120000"/>
              </a:lnSpc>
              <a:buClr>
                <a:srgbClr val="0000FF"/>
              </a:buClr>
            </a:pPr>
            <a:r>
              <a:rPr lang="zh-CN" altLang="en-US" b="0" dirty="0">
                <a:latin typeface="+mn-ea"/>
                <a:ea typeface="+mn-ea"/>
              </a:rPr>
              <a:t>用</a:t>
            </a:r>
            <a:r>
              <a:rPr lang="en-US" altLang="zh-CN" dirty="0">
                <a:solidFill>
                  <a:srgbClr val="003300"/>
                </a:solidFill>
                <a:latin typeface="+mn-ea"/>
                <a:ea typeface="+mn-ea"/>
              </a:rPr>
              <a:t>n</a:t>
            </a:r>
            <a:r>
              <a:rPr lang="zh-CN" altLang="en-US" b="0" dirty="0">
                <a:latin typeface="+mn-ea"/>
                <a:ea typeface="+mn-ea"/>
              </a:rPr>
              <a:t>位二进制代码对</a:t>
            </a:r>
            <a:r>
              <a:rPr lang="en-US" altLang="zh-CN" dirty="0">
                <a:solidFill>
                  <a:srgbClr val="003300"/>
                </a:solidFill>
                <a:latin typeface="+mn-ea"/>
                <a:ea typeface="+mn-ea"/>
              </a:rPr>
              <a:t>N=2</a:t>
            </a:r>
            <a:r>
              <a:rPr lang="en-US" altLang="zh-CN" baseline="30000" dirty="0">
                <a:solidFill>
                  <a:srgbClr val="003300"/>
                </a:solidFill>
                <a:latin typeface="+mn-ea"/>
                <a:ea typeface="+mn-ea"/>
              </a:rPr>
              <a:t>n</a:t>
            </a:r>
            <a:r>
              <a:rPr lang="zh-CN" altLang="en-US" b="0" dirty="0">
                <a:latin typeface="+mn-ea"/>
                <a:ea typeface="+mn-ea"/>
              </a:rPr>
              <a:t>个一般信号进行编码的电路，称为二进制编码器。 </a:t>
            </a:r>
          </a:p>
        </p:txBody>
      </p:sp>
      <p:sp>
        <p:nvSpPr>
          <p:cNvPr id="7" name="AutoShape 36"/>
          <p:cNvSpPr>
            <a:spLocks noChangeAspect="1" noChangeArrowheads="1" noTextEdit="1"/>
          </p:cNvSpPr>
          <p:nvPr/>
        </p:nvSpPr>
        <p:spPr bwMode="auto">
          <a:xfrm>
            <a:off x="3815357" y="3868305"/>
            <a:ext cx="481012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 name="Group 38"/>
          <p:cNvGrpSpPr>
            <a:grpSpLocks/>
          </p:cNvGrpSpPr>
          <p:nvPr/>
        </p:nvGrpSpPr>
        <p:grpSpPr bwMode="auto">
          <a:xfrm>
            <a:off x="4869457" y="3909580"/>
            <a:ext cx="2362200" cy="2241550"/>
            <a:chOff x="1866" y="2016"/>
            <a:chExt cx="1488" cy="1412"/>
          </a:xfrm>
        </p:grpSpPr>
        <p:sp>
          <p:nvSpPr>
            <p:cNvPr id="9" name="Line 39"/>
            <p:cNvSpPr>
              <a:spLocks noChangeShapeType="1"/>
            </p:cNvSpPr>
            <p:nvPr/>
          </p:nvSpPr>
          <p:spPr bwMode="auto">
            <a:xfrm>
              <a:off x="1866" y="2286"/>
              <a:ext cx="1488" cy="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40"/>
            <p:cNvSpPr>
              <a:spLocks noChangeShapeType="1"/>
            </p:cNvSpPr>
            <p:nvPr/>
          </p:nvSpPr>
          <p:spPr bwMode="auto">
            <a:xfrm>
              <a:off x="1866" y="2511"/>
              <a:ext cx="1481" cy="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41"/>
            <p:cNvSpPr>
              <a:spLocks noChangeShapeType="1"/>
            </p:cNvSpPr>
            <p:nvPr/>
          </p:nvSpPr>
          <p:spPr bwMode="auto">
            <a:xfrm>
              <a:off x="1866" y="3185"/>
              <a:ext cx="1469" cy="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Rectangle 42"/>
            <p:cNvSpPr>
              <a:spLocks noChangeArrowheads="1"/>
            </p:cNvSpPr>
            <p:nvPr/>
          </p:nvSpPr>
          <p:spPr bwMode="auto">
            <a:xfrm>
              <a:off x="2114" y="2016"/>
              <a:ext cx="962" cy="1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Rectangle 43"/>
            <p:cNvSpPr>
              <a:spLocks noChangeArrowheads="1"/>
            </p:cNvSpPr>
            <p:nvPr/>
          </p:nvSpPr>
          <p:spPr bwMode="auto">
            <a:xfrm>
              <a:off x="2114" y="2016"/>
              <a:ext cx="962" cy="1412"/>
            </a:xfrm>
            <a:prstGeom prst="rect">
              <a:avLst/>
            </a:prstGeom>
            <a:noFill/>
            <a:ln w="365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Rectangle 44"/>
            <p:cNvSpPr>
              <a:spLocks noChangeArrowheads="1"/>
            </p:cNvSpPr>
            <p:nvPr/>
          </p:nvSpPr>
          <p:spPr bwMode="auto">
            <a:xfrm>
              <a:off x="2156" y="2151"/>
              <a:ext cx="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Rectangle 45"/>
            <p:cNvSpPr>
              <a:spLocks noChangeArrowheads="1"/>
            </p:cNvSpPr>
            <p:nvPr/>
          </p:nvSpPr>
          <p:spPr bwMode="auto">
            <a:xfrm>
              <a:off x="2221" y="2242"/>
              <a:ext cx="7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Rectangle 46"/>
            <p:cNvSpPr>
              <a:spLocks noChangeArrowheads="1"/>
            </p:cNvSpPr>
            <p:nvPr/>
          </p:nvSpPr>
          <p:spPr bwMode="auto">
            <a:xfrm>
              <a:off x="2278" y="2242"/>
              <a:ext cx="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7" name="Rectangle 47"/>
            <p:cNvSpPr>
              <a:spLocks noChangeArrowheads="1"/>
            </p:cNvSpPr>
            <p:nvPr/>
          </p:nvSpPr>
          <p:spPr bwMode="auto">
            <a:xfrm>
              <a:off x="2156" y="2381"/>
              <a:ext cx="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Rectangle 48"/>
            <p:cNvSpPr>
              <a:spLocks noChangeArrowheads="1"/>
            </p:cNvSpPr>
            <p:nvPr/>
          </p:nvSpPr>
          <p:spPr bwMode="auto">
            <a:xfrm>
              <a:off x="2221" y="2472"/>
              <a:ext cx="7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Rectangle 49"/>
            <p:cNvSpPr>
              <a:spLocks noChangeArrowheads="1"/>
            </p:cNvSpPr>
            <p:nvPr/>
          </p:nvSpPr>
          <p:spPr bwMode="auto">
            <a:xfrm>
              <a:off x="2278" y="2472"/>
              <a:ext cx="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Rectangle 50"/>
            <p:cNvSpPr>
              <a:spLocks noChangeArrowheads="1"/>
            </p:cNvSpPr>
            <p:nvPr/>
          </p:nvSpPr>
          <p:spPr bwMode="auto">
            <a:xfrm>
              <a:off x="2782" y="3038"/>
              <a:ext cx="13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Rectangle 51"/>
            <p:cNvSpPr>
              <a:spLocks noChangeArrowheads="1"/>
            </p:cNvSpPr>
            <p:nvPr/>
          </p:nvSpPr>
          <p:spPr bwMode="auto">
            <a:xfrm>
              <a:off x="2885" y="3129"/>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Rectangle 52"/>
            <p:cNvSpPr>
              <a:spLocks noChangeArrowheads="1"/>
            </p:cNvSpPr>
            <p:nvPr/>
          </p:nvSpPr>
          <p:spPr bwMode="auto">
            <a:xfrm>
              <a:off x="2946" y="3129"/>
              <a:ext cx="4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Rectangle 53"/>
            <p:cNvSpPr>
              <a:spLocks noChangeArrowheads="1"/>
            </p:cNvSpPr>
            <p:nvPr/>
          </p:nvSpPr>
          <p:spPr bwMode="auto">
            <a:xfrm>
              <a:off x="2984" y="3129"/>
              <a:ext cx="7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Rectangle 54"/>
            <p:cNvSpPr>
              <a:spLocks noChangeArrowheads="1"/>
            </p:cNvSpPr>
            <p:nvPr/>
          </p:nvSpPr>
          <p:spPr bwMode="auto">
            <a:xfrm>
              <a:off x="3041" y="3129"/>
              <a:ext cx="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Rectangle 55"/>
            <p:cNvSpPr>
              <a:spLocks noChangeArrowheads="1"/>
            </p:cNvSpPr>
            <p:nvPr/>
          </p:nvSpPr>
          <p:spPr bwMode="auto">
            <a:xfrm>
              <a:off x="2877" y="2155"/>
              <a:ext cx="13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Rectangle 56"/>
            <p:cNvSpPr>
              <a:spLocks noChangeArrowheads="1"/>
            </p:cNvSpPr>
            <p:nvPr/>
          </p:nvSpPr>
          <p:spPr bwMode="auto">
            <a:xfrm>
              <a:off x="2980" y="2246"/>
              <a:ext cx="7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Rectangle 57"/>
            <p:cNvSpPr>
              <a:spLocks noChangeArrowheads="1"/>
            </p:cNvSpPr>
            <p:nvPr/>
          </p:nvSpPr>
          <p:spPr bwMode="auto">
            <a:xfrm>
              <a:off x="3038" y="2246"/>
              <a:ext cx="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Rectangle 58"/>
            <p:cNvSpPr>
              <a:spLocks noChangeArrowheads="1"/>
            </p:cNvSpPr>
            <p:nvPr/>
          </p:nvSpPr>
          <p:spPr bwMode="auto">
            <a:xfrm>
              <a:off x="2877" y="2377"/>
              <a:ext cx="13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Rectangle 59"/>
            <p:cNvSpPr>
              <a:spLocks noChangeArrowheads="1"/>
            </p:cNvSpPr>
            <p:nvPr/>
          </p:nvSpPr>
          <p:spPr bwMode="auto">
            <a:xfrm>
              <a:off x="2980" y="2468"/>
              <a:ext cx="7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Rectangle 60"/>
            <p:cNvSpPr>
              <a:spLocks noChangeArrowheads="1"/>
            </p:cNvSpPr>
            <p:nvPr/>
          </p:nvSpPr>
          <p:spPr bwMode="auto">
            <a:xfrm>
              <a:off x="3038" y="2468"/>
              <a:ext cx="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1" name="Rectangle 61"/>
            <p:cNvSpPr>
              <a:spLocks noChangeArrowheads="1"/>
            </p:cNvSpPr>
            <p:nvPr/>
          </p:nvSpPr>
          <p:spPr bwMode="auto">
            <a:xfrm>
              <a:off x="2438" y="3216"/>
              <a:ext cx="7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2" name="Rectangle 62"/>
            <p:cNvSpPr>
              <a:spLocks noChangeArrowheads="1"/>
            </p:cNvSpPr>
            <p:nvPr/>
          </p:nvSpPr>
          <p:spPr bwMode="auto">
            <a:xfrm>
              <a:off x="2293" y="3159"/>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Rectangle 63"/>
            <p:cNvSpPr>
              <a:spLocks noChangeArrowheads="1"/>
            </p:cNvSpPr>
            <p:nvPr/>
          </p:nvSpPr>
          <p:spPr bwMode="auto">
            <a:xfrm>
              <a:off x="2236" y="3216"/>
              <a:ext cx="7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4" name="Rectangle 64"/>
            <p:cNvSpPr>
              <a:spLocks noChangeArrowheads="1"/>
            </p:cNvSpPr>
            <p:nvPr/>
          </p:nvSpPr>
          <p:spPr bwMode="auto">
            <a:xfrm>
              <a:off x="2374" y="3199"/>
              <a:ext cx="4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5" name="Rectangle 65"/>
            <p:cNvSpPr>
              <a:spLocks noChangeArrowheads="1"/>
            </p:cNvSpPr>
            <p:nvPr/>
          </p:nvSpPr>
          <p:spPr bwMode="auto">
            <a:xfrm>
              <a:off x="2164" y="3064"/>
              <a:ext cx="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Rectangle 66"/>
            <p:cNvSpPr>
              <a:spLocks noChangeArrowheads="1"/>
            </p:cNvSpPr>
            <p:nvPr/>
          </p:nvSpPr>
          <p:spPr bwMode="auto">
            <a:xfrm>
              <a:off x="2328" y="2519"/>
              <a:ext cx="5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a:solidFill>
                    <a:srgbClr val="003300"/>
                  </a:solidFill>
                  <a:latin typeface="+mn-ea"/>
                  <a:ea typeface="+mn-ea"/>
                  <a:cs typeface="Times New Roman" panose="02020603050405020304" pitchFamily="18" charset="0"/>
                </a:rPr>
                <a:t>二进制</a:t>
              </a:r>
              <a:endParaRPr lang="zh-CN" altLang="en-US" sz="2000" b="1" dirty="0">
                <a:solidFill>
                  <a:srgbClr val="003300"/>
                </a:solidFill>
                <a:latin typeface="+mn-ea"/>
                <a:ea typeface="+mn-ea"/>
                <a:cs typeface="Times New Roman" panose="02020603050405020304" pitchFamily="18" charset="0"/>
              </a:endParaRPr>
            </a:p>
          </p:txBody>
        </p:sp>
        <p:sp>
          <p:nvSpPr>
            <p:cNvPr id="37" name="Rectangle 67"/>
            <p:cNvSpPr>
              <a:spLocks noChangeArrowheads="1"/>
            </p:cNvSpPr>
            <p:nvPr/>
          </p:nvSpPr>
          <p:spPr bwMode="auto">
            <a:xfrm>
              <a:off x="2820" y="2525"/>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8" name="Rectangle 68"/>
            <p:cNvSpPr>
              <a:spLocks noChangeArrowheads="1"/>
            </p:cNvSpPr>
            <p:nvPr/>
          </p:nvSpPr>
          <p:spPr bwMode="auto">
            <a:xfrm>
              <a:off x="2328" y="2801"/>
              <a:ext cx="5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3300"/>
                  </a:solidFill>
                  <a:latin typeface="+mn-ea"/>
                  <a:ea typeface="+mn-ea"/>
                  <a:cs typeface="Times New Roman" panose="02020603050405020304" pitchFamily="18" charset="0"/>
                </a:rPr>
                <a:t>编码器</a:t>
              </a:r>
              <a:endParaRPr lang="zh-CN" altLang="en-US" sz="2000" b="1">
                <a:solidFill>
                  <a:srgbClr val="003300"/>
                </a:solidFill>
                <a:latin typeface="+mn-ea"/>
                <a:ea typeface="+mn-ea"/>
                <a:cs typeface="Times New Roman" panose="02020603050405020304" pitchFamily="18" charset="0"/>
              </a:endParaRPr>
            </a:p>
          </p:txBody>
        </p:sp>
        <p:sp>
          <p:nvSpPr>
            <p:cNvPr id="39" name="Rectangle 69"/>
            <p:cNvSpPr>
              <a:spLocks noChangeArrowheads="1"/>
            </p:cNvSpPr>
            <p:nvPr/>
          </p:nvSpPr>
          <p:spPr bwMode="auto">
            <a:xfrm>
              <a:off x="2820" y="2889"/>
              <a:ext cx="21" cy="102"/>
            </a:xfrm>
            <a:prstGeom prst="rect">
              <a:avLst/>
            </a:prstGeom>
            <a:noFill/>
            <a:ln w="9525">
              <a:noFill/>
              <a:miter lim="800000"/>
              <a:headEnd/>
              <a:tailEnd/>
            </a:ln>
          </p:spPr>
          <p:txBody>
            <a:bodyPr wrap="none" lIns="0" tIns="0" rIns="0" bIns="0">
              <a:spAutoFit/>
            </a:bodyPr>
            <a:lstStyle/>
            <a:p>
              <a:pPr eaLnBrk="1" hangingPunct="1">
                <a:defRPr/>
              </a:pPr>
              <a:r>
                <a:rPr lang="en-US" altLang="zh-CN" sz="1050" b="1">
                  <a:solidFill>
                    <a:srgbClr val="000000"/>
                  </a:solidFill>
                  <a:latin typeface="Times New Roman" pitchFamily="18" charset="0"/>
                  <a:ea typeface="楷体" pitchFamily="49" charset="-122"/>
                  <a:cs typeface="Times New Roman" pitchFamily="18" charset="0"/>
                </a:rPr>
                <a:t> </a:t>
              </a:r>
              <a:endParaRPr lang="en-US" altLang="zh-CN" sz="2000" b="1">
                <a:latin typeface="Times New Roman" pitchFamily="18" charset="0"/>
                <a:ea typeface="楷体" pitchFamily="49" charset="-122"/>
                <a:cs typeface="Times New Roman" pitchFamily="18" charset="0"/>
              </a:endParaRPr>
            </a:p>
          </p:txBody>
        </p:sp>
        <p:sp>
          <p:nvSpPr>
            <p:cNvPr id="40" name="Freeform 70"/>
            <p:cNvSpPr>
              <a:spLocks/>
            </p:cNvSpPr>
            <p:nvPr/>
          </p:nvSpPr>
          <p:spPr bwMode="auto">
            <a:xfrm>
              <a:off x="1961" y="2685"/>
              <a:ext cx="27" cy="31"/>
            </a:xfrm>
            <a:custGeom>
              <a:avLst/>
              <a:gdLst>
                <a:gd name="T0" fmla="*/ 12 w 27"/>
                <a:gd name="T1" fmla="*/ 0 h 31"/>
                <a:gd name="T2" fmla="*/ 8 w 27"/>
                <a:gd name="T3" fmla="*/ 0 h 31"/>
                <a:gd name="T4" fmla="*/ 4 w 27"/>
                <a:gd name="T5" fmla="*/ 5 h 31"/>
                <a:gd name="T6" fmla="*/ 0 w 27"/>
                <a:gd name="T7" fmla="*/ 9 h 31"/>
                <a:gd name="T8" fmla="*/ 0 w 27"/>
                <a:gd name="T9" fmla="*/ 18 h 31"/>
                <a:gd name="T10" fmla="*/ 0 w 27"/>
                <a:gd name="T11" fmla="*/ 22 h 31"/>
                <a:gd name="T12" fmla="*/ 4 w 27"/>
                <a:gd name="T13" fmla="*/ 26 h 31"/>
                <a:gd name="T14" fmla="*/ 8 w 27"/>
                <a:gd name="T15" fmla="*/ 31 h 31"/>
                <a:gd name="T16" fmla="*/ 12 w 27"/>
                <a:gd name="T17" fmla="*/ 31 h 31"/>
                <a:gd name="T18" fmla="*/ 19 w 27"/>
                <a:gd name="T19" fmla="*/ 31 h 31"/>
                <a:gd name="T20" fmla="*/ 23 w 27"/>
                <a:gd name="T21" fmla="*/ 26 h 31"/>
                <a:gd name="T22" fmla="*/ 27 w 27"/>
                <a:gd name="T23" fmla="*/ 22 h 31"/>
                <a:gd name="T24" fmla="*/ 27 w 27"/>
                <a:gd name="T25" fmla="*/ 18 h 31"/>
                <a:gd name="T26" fmla="*/ 27 w 27"/>
                <a:gd name="T27" fmla="*/ 9 h 31"/>
                <a:gd name="T28" fmla="*/ 23 w 27"/>
                <a:gd name="T29" fmla="*/ 5 h 31"/>
                <a:gd name="T30" fmla="*/ 19 w 27"/>
                <a:gd name="T31" fmla="*/ 0 h 31"/>
                <a:gd name="T32" fmla="*/ 12 w 27"/>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31"/>
                <a:gd name="T53" fmla="*/ 27 w 27"/>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31">
                  <a:moveTo>
                    <a:pt x="12" y="0"/>
                  </a:moveTo>
                  <a:lnTo>
                    <a:pt x="8" y="0"/>
                  </a:lnTo>
                  <a:lnTo>
                    <a:pt x="4" y="5"/>
                  </a:lnTo>
                  <a:lnTo>
                    <a:pt x="0" y="9"/>
                  </a:lnTo>
                  <a:lnTo>
                    <a:pt x="0" y="18"/>
                  </a:lnTo>
                  <a:lnTo>
                    <a:pt x="0" y="22"/>
                  </a:lnTo>
                  <a:lnTo>
                    <a:pt x="4" y="26"/>
                  </a:lnTo>
                  <a:lnTo>
                    <a:pt x="8" y="31"/>
                  </a:lnTo>
                  <a:lnTo>
                    <a:pt x="12" y="31"/>
                  </a:lnTo>
                  <a:lnTo>
                    <a:pt x="19" y="31"/>
                  </a:lnTo>
                  <a:lnTo>
                    <a:pt x="23" y="26"/>
                  </a:lnTo>
                  <a:lnTo>
                    <a:pt x="27" y="22"/>
                  </a:lnTo>
                  <a:lnTo>
                    <a:pt x="27" y="18"/>
                  </a:lnTo>
                  <a:lnTo>
                    <a:pt x="27" y="9"/>
                  </a:lnTo>
                  <a:lnTo>
                    <a:pt x="23" y="5"/>
                  </a:lnTo>
                  <a:lnTo>
                    <a:pt x="19"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1"/>
            <p:cNvSpPr>
              <a:spLocks/>
            </p:cNvSpPr>
            <p:nvPr/>
          </p:nvSpPr>
          <p:spPr bwMode="auto">
            <a:xfrm>
              <a:off x="1961" y="2685"/>
              <a:ext cx="27" cy="31"/>
            </a:xfrm>
            <a:custGeom>
              <a:avLst/>
              <a:gdLst>
                <a:gd name="T0" fmla="*/ 12 w 27"/>
                <a:gd name="T1" fmla="*/ 0 h 31"/>
                <a:gd name="T2" fmla="*/ 8 w 27"/>
                <a:gd name="T3" fmla="*/ 0 h 31"/>
                <a:gd name="T4" fmla="*/ 4 w 27"/>
                <a:gd name="T5" fmla="*/ 5 h 31"/>
                <a:gd name="T6" fmla="*/ 0 w 27"/>
                <a:gd name="T7" fmla="*/ 9 h 31"/>
                <a:gd name="T8" fmla="*/ 0 w 27"/>
                <a:gd name="T9" fmla="*/ 18 h 31"/>
                <a:gd name="T10" fmla="*/ 0 w 27"/>
                <a:gd name="T11" fmla="*/ 22 h 31"/>
                <a:gd name="T12" fmla="*/ 4 w 27"/>
                <a:gd name="T13" fmla="*/ 26 h 31"/>
                <a:gd name="T14" fmla="*/ 8 w 27"/>
                <a:gd name="T15" fmla="*/ 31 h 31"/>
                <a:gd name="T16" fmla="*/ 12 w 27"/>
                <a:gd name="T17" fmla="*/ 31 h 31"/>
                <a:gd name="T18" fmla="*/ 19 w 27"/>
                <a:gd name="T19" fmla="*/ 31 h 31"/>
                <a:gd name="T20" fmla="*/ 23 w 27"/>
                <a:gd name="T21" fmla="*/ 26 h 31"/>
                <a:gd name="T22" fmla="*/ 27 w 27"/>
                <a:gd name="T23" fmla="*/ 22 h 31"/>
                <a:gd name="T24" fmla="*/ 27 w 27"/>
                <a:gd name="T25" fmla="*/ 18 h 31"/>
                <a:gd name="T26" fmla="*/ 27 w 27"/>
                <a:gd name="T27" fmla="*/ 9 h 31"/>
                <a:gd name="T28" fmla="*/ 23 w 27"/>
                <a:gd name="T29" fmla="*/ 5 h 31"/>
                <a:gd name="T30" fmla="*/ 19 w 27"/>
                <a:gd name="T31" fmla="*/ 0 h 31"/>
                <a:gd name="T32" fmla="*/ 12 w 27"/>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31"/>
                <a:gd name="T53" fmla="*/ 27 w 27"/>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31">
                  <a:moveTo>
                    <a:pt x="12" y="0"/>
                  </a:moveTo>
                  <a:lnTo>
                    <a:pt x="8" y="0"/>
                  </a:lnTo>
                  <a:lnTo>
                    <a:pt x="4" y="5"/>
                  </a:lnTo>
                  <a:lnTo>
                    <a:pt x="0" y="9"/>
                  </a:lnTo>
                  <a:lnTo>
                    <a:pt x="0" y="18"/>
                  </a:lnTo>
                  <a:lnTo>
                    <a:pt x="0" y="22"/>
                  </a:lnTo>
                  <a:lnTo>
                    <a:pt x="4" y="26"/>
                  </a:lnTo>
                  <a:lnTo>
                    <a:pt x="8" y="31"/>
                  </a:lnTo>
                  <a:lnTo>
                    <a:pt x="12" y="31"/>
                  </a:lnTo>
                  <a:lnTo>
                    <a:pt x="19" y="31"/>
                  </a:lnTo>
                  <a:lnTo>
                    <a:pt x="23" y="26"/>
                  </a:lnTo>
                  <a:lnTo>
                    <a:pt x="27" y="22"/>
                  </a:lnTo>
                  <a:lnTo>
                    <a:pt x="27" y="18"/>
                  </a:lnTo>
                  <a:lnTo>
                    <a:pt x="27" y="9"/>
                  </a:lnTo>
                  <a:lnTo>
                    <a:pt x="23" y="5"/>
                  </a:lnTo>
                  <a:lnTo>
                    <a:pt x="19" y="0"/>
                  </a:lnTo>
                  <a:lnTo>
                    <a:pt x="12"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72"/>
            <p:cNvSpPr>
              <a:spLocks/>
            </p:cNvSpPr>
            <p:nvPr/>
          </p:nvSpPr>
          <p:spPr bwMode="auto">
            <a:xfrm>
              <a:off x="1961" y="2816"/>
              <a:ext cx="27" cy="30"/>
            </a:xfrm>
            <a:custGeom>
              <a:avLst/>
              <a:gdLst>
                <a:gd name="T0" fmla="*/ 12 w 27"/>
                <a:gd name="T1" fmla="*/ 0 h 30"/>
                <a:gd name="T2" fmla="*/ 8 w 27"/>
                <a:gd name="T3" fmla="*/ 0 h 30"/>
                <a:gd name="T4" fmla="*/ 4 w 27"/>
                <a:gd name="T5" fmla="*/ 4 h 30"/>
                <a:gd name="T6" fmla="*/ 0 w 27"/>
                <a:gd name="T7" fmla="*/ 8 h 30"/>
                <a:gd name="T8" fmla="*/ 0 w 27"/>
                <a:gd name="T9" fmla="*/ 17 h 30"/>
                <a:gd name="T10" fmla="*/ 0 w 27"/>
                <a:gd name="T11" fmla="*/ 21 h 30"/>
                <a:gd name="T12" fmla="*/ 4 w 27"/>
                <a:gd name="T13" fmla="*/ 26 h 30"/>
                <a:gd name="T14" fmla="*/ 8 w 27"/>
                <a:gd name="T15" fmla="*/ 30 h 30"/>
                <a:gd name="T16" fmla="*/ 12 w 27"/>
                <a:gd name="T17" fmla="*/ 30 h 30"/>
                <a:gd name="T18" fmla="*/ 19 w 27"/>
                <a:gd name="T19" fmla="*/ 30 h 30"/>
                <a:gd name="T20" fmla="*/ 23 w 27"/>
                <a:gd name="T21" fmla="*/ 26 h 30"/>
                <a:gd name="T22" fmla="*/ 27 w 27"/>
                <a:gd name="T23" fmla="*/ 21 h 30"/>
                <a:gd name="T24" fmla="*/ 27 w 27"/>
                <a:gd name="T25" fmla="*/ 17 h 30"/>
                <a:gd name="T26" fmla="*/ 27 w 27"/>
                <a:gd name="T27" fmla="*/ 8 h 30"/>
                <a:gd name="T28" fmla="*/ 23 w 27"/>
                <a:gd name="T29" fmla="*/ 4 h 30"/>
                <a:gd name="T30" fmla="*/ 19 w 27"/>
                <a:gd name="T31" fmla="*/ 0 h 30"/>
                <a:gd name="T32" fmla="*/ 12 w 27"/>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30"/>
                <a:gd name="T53" fmla="*/ 27 w 27"/>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30">
                  <a:moveTo>
                    <a:pt x="12" y="0"/>
                  </a:moveTo>
                  <a:lnTo>
                    <a:pt x="8" y="0"/>
                  </a:lnTo>
                  <a:lnTo>
                    <a:pt x="4" y="4"/>
                  </a:lnTo>
                  <a:lnTo>
                    <a:pt x="0" y="8"/>
                  </a:lnTo>
                  <a:lnTo>
                    <a:pt x="0" y="17"/>
                  </a:lnTo>
                  <a:lnTo>
                    <a:pt x="0" y="21"/>
                  </a:lnTo>
                  <a:lnTo>
                    <a:pt x="4" y="26"/>
                  </a:lnTo>
                  <a:lnTo>
                    <a:pt x="8" y="30"/>
                  </a:lnTo>
                  <a:lnTo>
                    <a:pt x="12" y="30"/>
                  </a:lnTo>
                  <a:lnTo>
                    <a:pt x="19" y="30"/>
                  </a:lnTo>
                  <a:lnTo>
                    <a:pt x="23" y="26"/>
                  </a:lnTo>
                  <a:lnTo>
                    <a:pt x="27" y="21"/>
                  </a:lnTo>
                  <a:lnTo>
                    <a:pt x="27" y="17"/>
                  </a:lnTo>
                  <a:lnTo>
                    <a:pt x="27" y="8"/>
                  </a:lnTo>
                  <a:lnTo>
                    <a:pt x="23" y="4"/>
                  </a:lnTo>
                  <a:lnTo>
                    <a:pt x="19"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73"/>
            <p:cNvSpPr>
              <a:spLocks/>
            </p:cNvSpPr>
            <p:nvPr/>
          </p:nvSpPr>
          <p:spPr bwMode="auto">
            <a:xfrm>
              <a:off x="1961" y="2816"/>
              <a:ext cx="27" cy="30"/>
            </a:xfrm>
            <a:custGeom>
              <a:avLst/>
              <a:gdLst>
                <a:gd name="T0" fmla="*/ 12 w 27"/>
                <a:gd name="T1" fmla="*/ 0 h 30"/>
                <a:gd name="T2" fmla="*/ 8 w 27"/>
                <a:gd name="T3" fmla="*/ 0 h 30"/>
                <a:gd name="T4" fmla="*/ 4 w 27"/>
                <a:gd name="T5" fmla="*/ 4 h 30"/>
                <a:gd name="T6" fmla="*/ 0 w 27"/>
                <a:gd name="T7" fmla="*/ 8 h 30"/>
                <a:gd name="T8" fmla="*/ 0 w 27"/>
                <a:gd name="T9" fmla="*/ 17 h 30"/>
                <a:gd name="T10" fmla="*/ 0 w 27"/>
                <a:gd name="T11" fmla="*/ 21 h 30"/>
                <a:gd name="T12" fmla="*/ 4 w 27"/>
                <a:gd name="T13" fmla="*/ 26 h 30"/>
                <a:gd name="T14" fmla="*/ 8 w 27"/>
                <a:gd name="T15" fmla="*/ 30 h 30"/>
                <a:gd name="T16" fmla="*/ 12 w 27"/>
                <a:gd name="T17" fmla="*/ 30 h 30"/>
                <a:gd name="T18" fmla="*/ 19 w 27"/>
                <a:gd name="T19" fmla="*/ 30 h 30"/>
                <a:gd name="T20" fmla="*/ 23 w 27"/>
                <a:gd name="T21" fmla="*/ 26 h 30"/>
                <a:gd name="T22" fmla="*/ 27 w 27"/>
                <a:gd name="T23" fmla="*/ 21 h 30"/>
                <a:gd name="T24" fmla="*/ 27 w 27"/>
                <a:gd name="T25" fmla="*/ 17 h 30"/>
                <a:gd name="T26" fmla="*/ 27 w 27"/>
                <a:gd name="T27" fmla="*/ 8 h 30"/>
                <a:gd name="T28" fmla="*/ 23 w 27"/>
                <a:gd name="T29" fmla="*/ 4 h 30"/>
                <a:gd name="T30" fmla="*/ 19 w 27"/>
                <a:gd name="T31" fmla="*/ 0 h 30"/>
                <a:gd name="T32" fmla="*/ 12 w 27"/>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30"/>
                <a:gd name="T53" fmla="*/ 27 w 27"/>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30">
                  <a:moveTo>
                    <a:pt x="12" y="0"/>
                  </a:moveTo>
                  <a:lnTo>
                    <a:pt x="8" y="0"/>
                  </a:lnTo>
                  <a:lnTo>
                    <a:pt x="4" y="4"/>
                  </a:lnTo>
                  <a:lnTo>
                    <a:pt x="0" y="8"/>
                  </a:lnTo>
                  <a:lnTo>
                    <a:pt x="0" y="17"/>
                  </a:lnTo>
                  <a:lnTo>
                    <a:pt x="0" y="21"/>
                  </a:lnTo>
                  <a:lnTo>
                    <a:pt x="4" y="26"/>
                  </a:lnTo>
                  <a:lnTo>
                    <a:pt x="8" y="30"/>
                  </a:lnTo>
                  <a:lnTo>
                    <a:pt x="12" y="30"/>
                  </a:lnTo>
                  <a:lnTo>
                    <a:pt x="19" y="30"/>
                  </a:lnTo>
                  <a:lnTo>
                    <a:pt x="23" y="26"/>
                  </a:lnTo>
                  <a:lnTo>
                    <a:pt x="27" y="21"/>
                  </a:lnTo>
                  <a:lnTo>
                    <a:pt x="27" y="17"/>
                  </a:lnTo>
                  <a:lnTo>
                    <a:pt x="27" y="8"/>
                  </a:lnTo>
                  <a:lnTo>
                    <a:pt x="23" y="4"/>
                  </a:lnTo>
                  <a:lnTo>
                    <a:pt x="19" y="0"/>
                  </a:lnTo>
                  <a:lnTo>
                    <a:pt x="12"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74"/>
            <p:cNvSpPr>
              <a:spLocks/>
            </p:cNvSpPr>
            <p:nvPr/>
          </p:nvSpPr>
          <p:spPr bwMode="auto">
            <a:xfrm>
              <a:off x="1965" y="2933"/>
              <a:ext cx="27" cy="35"/>
            </a:xfrm>
            <a:custGeom>
              <a:avLst/>
              <a:gdLst>
                <a:gd name="T0" fmla="*/ 12 w 27"/>
                <a:gd name="T1" fmla="*/ 0 h 35"/>
                <a:gd name="T2" fmla="*/ 8 w 27"/>
                <a:gd name="T3" fmla="*/ 0 h 35"/>
                <a:gd name="T4" fmla="*/ 4 w 27"/>
                <a:gd name="T5" fmla="*/ 4 h 35"/>
                <a:gd name="T6" fmla="*/ 0 w 27"/>
                <a:gd name="T7" fmla="*/ 9 h 35"/>
                <a:gd name="T8" fmla="*/ 0 w 27"/>
                <a:gd name="T9" fmla="*/ 17 h 35"/>
                <a:gd name="T10" fmla="*/ 0 w 27"/>
                <a:gd name="T11" fmla="*/ 22 h 35"/>
                <a:gd name="T12" fmla="*/ 4 w 27"/>
                <a:gd name="T13" fmla="*/ 26 h 35"/>
                <a:gd name="T14" fmla="*/ 8 w 27"/>
                <a:gd name="T15" fmla="*/ 30 h 35"/>
                <a:gd name="T16" fmla="*/ 12 w 27"/>
                <a:gd name="T17" fmla="*/ 35 h 35"/>
                <a:gd name="T18" fmla="*/ 19 w 27"/>
                <a:gd name="T19" fmla="*/ 30 h 35"/>
                <a:gd name="T20" fmla="*/ 23 w 27"/>
                <a:gd name="T21" fmla="*/ 26 h 35"/>
                <a:gd name="T22" fmla="*/ 27 w 27"/>
                <a:gd name="T23" fmla="*/ 22 h 35"/>
                <a:gd name="T24" fmla="*/ 27 w 27"/>
                <a:gd name="T25" fmla="*/ 17 h 35"/>
                <a:gd name="T26" fmla="*/ 27 w 27"/>
                <a:gd name="T27" fmla="*/ 9 h 35"/>
                <a:gd name="T28" fmla="*/ 23 w 27"/>
                <a:gd name="T29" fmla="*/ 4 h 35"/>
                <a:gd name="T30" fmla="*/ 19 w 27"/>
                <a:gd name="T31" fmla="*/ 0 h 35"/>
                <a:gd name="T32" fmla="*/ 12 w 27"/>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35"/>
                <a:gd name="T53" fmla="*/ 27 w 27"/>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35">
                  <a:moveTo>
                    <a:pt x="12" y="0"/>
                  </a:moveTo>
                  <a:lnTo>
                    <a:pt x="8" y="0"/>
                  </a:lnTo>
                  <a:lnTo>
                    <a:pt x="4" y="4"/>
                  </a:lnTo>
                  <a:lnTo>
                    <a:pt x="0" y="9"/>
                  </a:lnTo>
                  <a:lnTo>
                    <a:pt x="0" y="17"/>
                  </a:lnTo>
                  <a:lnTo>
                    <a:pt x="0" y="22"/>
                  </a:lnTo>
                  <a:lnTo>
                    <a:pt x="4" y="26"/>
                  </a:lnTo>
                  <a:lnTo>
                    <a:pt x="8" y="30"/>
                  </a:lnTo>
                  <a:lnTo>
                    <a:pt x="12" y="35"/>
                  </a:lnTo>
                  <a:lnTo>
                    <a:pt x="19" y="30"/>
                  </a:lnTo>
                  <a:lnTo>
                    <a:pt x="23" y="26"/>
                  </a:lnTo>
                  <a:lnTo>
                    <a:pt x="27" y="22"/>
                  </a:lnTo>
                  <a:lnTo>
                    <a:pt x="27" y="17"/>
                  </a:lnTo>
                  <a:lnTo>
                    <a:pt x="27" y="9"/>
                  </a:lnTo>
                  <a:lnTo>
                    <a:pt x="23" y="4"/>
                  </a:lnTo>
                  <a:lnTo>
                    <a:pt x="19"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75"/>
            <p:cNvSpPr>
              <a:spLocks/>
            </p:cNvSpPr>
            <p:nvPr/>
          </p:nvSpPr>
          <p:spPr bwMode="auto">
            <a:xfrm>
              <a:off x="1965" y="2933"/>
              <a:ext cx="27" cy="35"/>
            </a:xfrm>
            <a:custGeom>
              <a:avLst/>
              <a:gdLst>
                <a:gd name="T0" fmla="*/ 12 w 27"/>
                <a:gd name="T1" fmla="*/ 0 h 35"/>
                <a:gd name="T2" fmla="*/ 8 w 27"/>
                <a:gd name="T3" fmla="*/ 0 h 35"/>
                <a:gd name="T4" fmla="*/ 4 w 27"/>
                <a:gd name="T5" fmla="*/ 4 h 35"/>
                <a:gd name="T6" fmla="*/ 0 w 27"/>
                <a:gd name="T7" fmla="*/ 9 h 35"/>
                <a:gd name="T8" fmla="*/ 0 w 27"/>
                <a:gd name="T9" fmla="*/ 17 h 35"/>
                <a:gd name="T10" fmla="*/ 0 w 27"/>
                <a:gd name="T11" fmla="*/ 22 h 35"/>
                <a:gd name="T12" fmla="*/ 4 w 27"/>
                <a:gd name="T13" fmla="*/ 26 h 35"/>
                <a:gd name="T14" fmla="*/ 8 w 27"/>
                <a:gd name="T15" fmla="*/ 30 h 35"/>
                <a:gd name="T16" fmla="*/ 12 w 27"/>
                <a:gd name="T17" fmla="*/ 35 h 35"/>
                <a:gd name="T18" fmla="*/ 19 w 27"/>
                <a:gd name="T19" fmla="*/ 30 h 35"/>
                <a:gd name="T20" fmla="*/ 23 w 27"/>
                <a:gd name="T21" fmla="*/ 26 h 35"/>
                <a:gd name="T22" fmla="*/ 27 w 27"/>
                <a:gd name="T23" fmla="*/ 22 h 35"/>
                <a:gd name="T24" fmla="*/ 27 w 27"/>
                <a:gd name="T25" fmla="*/ 17 h 35"/>
                <a:gd name="T26" fmla="*/ 27 w 27"/>
                <a:gd name="T27" fmla="*/ 9 h 35"/>
                <a:gd name="T28" fmla="*/ 23 w 27"/>
                <a:gd name="T29" fmla="*/ 4 h 35"/>
                <a:gd name="T30" fmla="*/ 19 w 27"/>
                <a:gd name="T31" fmla="*/ 0 h 35"/>
                <a:gd name="T32" fmla="*/ 12 w 27"/>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35"/>
                <a:gd name="T53" fmla="*/ 27 w 27"/>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35">
                  <a:moveTo>
                    <a:pt x="12" y="0"/>
                  </a:moveTo>
                  <a:lnTo>
                    <a:pt x="8" y="0"/>
                  </a:lnTo>
                  <a:lnTo>
                    <a:pt x="4" y="4"/>
                  </a:lnTo>
                  <a:lnTo>
                    <a:pt x="0" y="9"/>
                  </a:lnTo>
                  <a:lnTo>
                    <a:pt x="0" y="17"/>
                  </a:lnTo>
                  <a:lnTo>
                    <a:pt x="0" y="22"/>
                  </a:lnTo>
                  <a:lnTo>
                    <a:pt x="4" y="26"/>
                  </a:lnTo>
                  <a:lnTo>
                    <a:pt x="8" y="30"/>
                  </a:lnTo>
                  <a:lnTo>
                    <a:pt x="12" y="35"/>
                  </a:lnTo>
                  <a:lnTo>
                    <a:pt x="19" y="30"/>
                  </a:lnTo>
                  <a:lnTo>
                    <a:pt x="23" y="26"/>
                  </a:lnTo>
                  <a:lnTo>
                    <a:pt x="27" y="22"/>
                  </a:lnTo>
                  <a:lnTo>
                    <a:pt x="27" y="17"/>
                  </a:lnTo>
                  <a:lnTo>
                    <a:pt x="27" y="9"/>
                  </a:lnTo>
                  <a:lnTo>
                    <a:pt x="23" y="4"/>
                  </a:lnTo>
                  <a:lnTo>
                    <a:pt x="19" y="0"/>
                  </a:lnTo>
                  <a:lnTo>
                    <a:pt x="12"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76"/>
            <p:cNvSpPr>
              <a:spLocks/>
            </p:cNvSpPr>
            <p:nvPr/>
          </p:nvSpPr>
          <p:spPr bwMode="auto">
            <a:xfrm>
              <a:off x="3225" y="2681"/>
              <a:ext cx="26" cy="30"/>
            </a:xfrm>
            <a:custGeom>
              <a:avLst/>
              <a:gdLst>
                <a:gd name="T0" fmla="*/ 11 w 26"/>
                <a:gd name="T1" fmla="*/ 0 h 30"/>
                <a:gd name="T2" fmla="*/ 7 w 26"/>
                <a:gd name="T3" fmla="*/ 0 h 30"/>
                <a:gd name="T4" fmla="*/ 3 w 26"/>
                <a:gd name="T5" fmla="*/ 4 h 30"/>
                <a:gd name="T6" fmla="*/ 0 w 26"/>
                <a:gd name="T7" fmla="*/ 9 h 30"/>
                <a:gd name="T8" fmla="*/ 0 w 26"/>
                <a:gd name="T9" fmla="*/ 13 h 30"/>
                <a:gd name="T10" fmla="*/ 0 w 26"/>
                <a:gd name="T11" fmla="*/ 22 h 30"/>
                <a:gd name="T12" fmla="*/ 3 w 26"/>
                <a:gd name="T13" fmla="*/ 26 h 30"/>
                <a:gd name="T14" fmla="*/ 7 w 26"/>
                <a:gd name="T15" fmla="*/ 30 h 30"/>
                <a:gd name="T16" fmla="*/ 11 w 26"/>
                <a:gd name="T17" fmla="*/ 30 h 30"/>
                <a:gd name="T18" fmla="*/ 19 w 26"/>
                <a:gd name="T19" fmla="*/ 30 h 30"/>
                <a:gd name="T20" fmla="*/ 22 w 26"/>
                <a:gd name="T21" fmla="*/ 26 h 30"/>
                <a:gd name="T22" fmla="*/ 26 w 26"/>
                <a:gd name="T23" fmla="*/ 22 h 30"/>
                <a:gd name="T24" fmla="*/ 26 w 26"/>
                <a:gd name="T25" fmla="*/ 13 h 30"/>
                <a:gd name="T26" fmla="*/ 26 w 26"/>
                <a:gd name="T27" fmla="*/ 9 h 30"/>
                <a:gd name="T28" fmla="*/ 22 w 26"/>
                <a:gd name="T29" fmla="*/ 4 h 30"/>
                <a:gd name="T30" fmla="*/ 19 w 26"/>
                <a:gd name="T31" fmla="*/ 0 h 30"/>
                <a:gd name="T32" fmla="*/ 11 w 26"/>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30"/>
                <a:gd name="T53" fmla="*/ 26 w 26"/>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30">
                  <a:moveTo>
                    <a:pt x="11" y="0"/>
                  </a:moveTo>
                  <a:lnTo>
                    <a:pt x="7" y="0"/>
                  </a:lnTo>
                  <a:lnTo>
                    <a:pt x="3" y="4"/>
                  </a:lnTo>
                  <a:lnTo>
                    <a:pt x="0" y="9"/>
                  </a:lnTo>
                  <a:lnTo>
                    <a:pt x="0" y="13"/>
                  </a:lnTo>
                  <a:lnTo>
                    <a:pt x="0" y="22"/>
                  </a:lnTo>
                  <a:lnTo>
                    <a:pt x="3" y="26"/>
                  </a:lnTo>
                  <a:lnTo>
                    <a:pt x="7" y="30"/>
                  </a:lnTo>
                  <a:lnTo>
                    <a:pt x="11" y="30"/>
                  </a:lnTo>
                  <a:lnTo>
                    <a:pt x="19" y="30"/>
                  </a:lnTo>
                  <a:lnTo>
                    <a:pt x="22" y="26"/>
                  </a:lnTo>
                  <a:lnTo>
                    <a:pt x="26" y="22"/>
                  </a:lnTo>
                  <a:lnTo>
                    <a:pt x="26" y="13"/>
                  </a:lnTo>
                  <a:lnTo>
                    <a:pt x="26" y="9"/>
                  </a:lnTo>
                  <a:lnTo>
                    <a:pt x="22" y="4"/>
                  </a:lnTo>
                  <a:lnTo>
                    <a:pt x="19"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77"/>
            <p:cNvSpPr>
              <a:spLocks/>
            </p:cNvSpPr>
            <p:nvPr/>
          </p:nvSpPr>
          <p:spPr bwMode="auto">
            <a:xfrm>
              <a:off x="3225" y="2681"/>
              <a:ext cx="26" cy="30"/>
            </a:xfrm>
            <a:custGeom>
              <a:avLst/>
              <a:gdLst>
                <a:gd name="T0" fmla="*/ 11 w 26"/>
                <a:gd name="T1" fmla="*/ 0 h 30"/>
                <a:gd name="T2" fmla="*/ 7 w 26"/>
                <a:gd name="T3" fmla="*/ 0 h 30"/>
                <a:gd name="T4" fmla="*/ 3 w 26"/>
                <a:gd name="T5" fmla="*/ 4 h 30"/>
                <a:gd name="T6" fmla="*/ 0 w 26"/>
                <a:gd name="T7" fmla="*/ 9 h 30"/>
                <a:gd name="T8" fmla="*/ 0 w 26"/>
                <a:gd name="T9" fmla="*/ 13 h 30"/>
                <a:gd name="T10" fmla="*/ 0 w 26"/>
                <a:gd name="T11" fmla="*/ 22 h 30"/>
                <a:gd name="T12" fmla="*/ 3 w 26"/>
                <a:gd name="T13" fmla="*/ 26 h 30"/>
                <a:gd name="T14" fmla="*/ 7 w 26"/>
                <a:gd name="T15" fmla="*/ 30 h 30"/>
                <a:gd name="T16" fmla="*/ 11 w 26"/>
                <a:gd name="T17" fmla="*/ 30 h 30"/>
                <a:gd name="T18" fmla="*/ 19 w 26"/>
                <a:gd name="T19" fmla="*/ 30 h 30"/>
                <a:gd name="T20" fmla="*/ 22 w 26"/>
                <a:gd name="T21" fmla="*/ 26 h 30"/>
                <a:gd name="T22" fmla="*/ 26 w 26"/>
                <a:gd name="T23" fmla="*/ 22 h 30"/>
                <a:gd name="T24" fmla="*/ 26 w 26"/>
                <a:gd name="T25" fmla="*/ 13 h 30"/>
                <a:gd name="T26" fmla="*/ 26 w 26"/>
                <a:gd name="T27" fmla="*/ 9 h 30"/>
                <a:gd name="T28" fmla="*/ 22 w 26"/>
                <a:gd name="T29" fmla="*/ 4 h 30"/>
                <a:gd name="T30" fmla="*/ 19 w 26"/>
                <a:gd name="T31" fmla="*/ 0 h 30"/>
                <a:gd name="T32" fmla="*/ 11 w 26"/>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30"/>
                <a:gd name="T53" fmla="*/ 26 w 26"/>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30">
                  <a:moveTo>
                    <a:pt x="11" y="0"/>
                  </a:moveTo>
                  <a:lnTo>
                    <a:pt x="7" y="0"/>
                  </a:lnTo>
                  <a:lnTo>
                    <a:pt x="3" y="4"/>
                  </a:lnTo>
                  <a:lnTo>
                    <a:pt x="0" y="9"/>
                  </a:lnTo>
                  <a:lnTo>
                    <a:pt x="0" y="13"/>
                  </a:lnTo>
                  <a:lnTo>
                    <a:pt x="0" y="22"/>
                  </a:lnTo>
                  <a:lnTo>
                    <a:pt x="3" y="26"/>
                  </a:lnTo>
                  <a:lnTo>
                    <a:pt x="7" y="30"/>
                  </a:lnTo>
                  <a:lnTo>
                    <a:pt x="11" y="30"/>
                  </a:lnTo>
                  <a:lnTo>
                    <a:pt x="19" y="30"/>
                  </a:lnTo>
                  <a:lnTo>
                    <a:pt x="22" y="26"/>
                  </a:lnTo>
                  <a:lnTo>
                    <a:pt x="26" y="22"/>
                  </a:lnTo>
                  <a:lnTo>
                    <a:pt x="26" y="13"/>
                  </a:lnTo>
                  <a:lnTo>
                    <a:pt x="26" y="9"/>
                  </a:lnTo>
                  <a:lnTo>
                    <a:pt x="22" y="4"/>
                  </a:lnTo>
                  <a:lnTo>
                    <a:pt x="19" y="0"/>
                  </a:lnTo>
                  <a:lnTo>
                    <a:pt x="11"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78"/>
            <p:cNvSpPr>
              <a:spLocks/>
            </p:cNvSpPr>
            <p:nvPr/>
          </p:nvSpPr>
          <p:spPr bwMode="auto">
            <a:xfrm>
              <a:off x="3225" y="2811"/>
              <a:ext cx="26" cy="31"/>
            </a:xfrm>
            <a:custGeom>
              <a:avLst/>
              <a:gdLst>
                <a:gd name="T0" fmla="*/ 11 w 26"/>
                <a:gd name="T1" fmla="*/ 0 h 31"/>
                <a:gd name="T2" fmla="*/ 7 w 26"/>
                <a:gd name="T3" fmla="*/ 0 h 31"/>
                <a:gd name="T4" fmla="*/ 3 w 26"/>
                <a:gd name="T5" fmla="*/ 5 h 31"/>
                <a:gd name="T6" fmla="*/ 0 w 26"/>
                <a:gd name="T7" fmla="*/ 9 h 31"/>
                <a:gd name="T8" fmla="*/ 0 w 26"/>
                <a:gd name="T9" fmla="*/ 13 h 31"/>
                <a:gd name="T10" fmla="*/ 0 w 26"/>
                <a:gd name="T11" fmla="*/ 22 h 31"/>
                <a:gd name="T12" fmla="*/ 3 w 26"/>
                <a:gd name="T13" fmla="*/ 26 h 31"/>
                <a:gd name="T14" fmla="*/ 7 w 26"/>
                <a:gd name="T15" fmla="*/ 31 h 31"/>
                <a:gd name="T16" fmla="*/ 11 w 26"/>
                <a:gd name="T17" fmla="*/ 31 h 31"/>
                <a:gd name="T18" fmla="*/ 19 w 26"/>
                <a:gd name="T19" fmla="*/ 31 h 31"/>
                <a:gd name="T20" fmla="*/ 22 w 26"/>
                <a:gd name="T21" fmla="*/ 26 h 31"/>
                <a:gd name="T22" fmla="*/ 26 w 26"/>
                <a:gd name="T23" fmla="*/ 22 h 31"/>
                <a:gd name="T24" fmla="*/ 26 w 26"/>
                <a:gd name="T25" fmla="*/ 13 h 31"/>
                <a:gd name="T26" fmla="*/ 26 w 26"/>
                <a:gd name="T27" fmla="*/ 9 h 31"/>
                <a:gd name="T28" fmla="*/ 22 w 26"/>
                <a:gd name="T29" fmla="*/ 5 h 31"/>
                <a:gd name="T30" fmla="*/ 19 w 26"/>
                <a:gd name="T31" fmla="*/ 0 h 31"/>
                <a:gd name="T32" fmla="*/ 11 w 26"/>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31"/>
                <a:gd name="T53" fmla="*/ 26 w 26"/>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31">
                  <a:moveTo>
                    <a:pt x="11" y="0"/>
                  </a:moveTo>
                  <a:lnTo>
                    <a:pt x="7" y="0"/>
                  </a:lnTo>
                  <a:lnTo>
                    <a:pt x="3" y="5"/>
                  </a:lnTo>
                  <a:lnTo>
                    <a:pt x="0" y="9"/>
                  </a:lnTo>
                  <a:lnTo>
                    <a:pt x="0" y="13"/>
                  </a:lnTo>
                  <a:lnTo>
                    <a:pt x="0" y="22"/>
                  </a:lnTo>
                  <a:lnTo>
                    <a:pt x="3" y="26"/>
                  </a:lnTo>
                  <a:lnTo>
                    <a:pt x="7" y="31"/>
                  </a:lnTo>
                  <a:lnTo>
                    <a:pt x="11" y="31"/>
                  </a:lnTo>
                  <a:lnTo>
                    <a:pt x="19" y="31"/>
                  </a:lnTo>
                  <a:lnTo>
                    <a:pt x="22" y="26"/>
                  </a:lnTo>
                  <a:lnTo>
                    <a:pt x="26" y="22"/>
                  </a:lnTo>
                  <a:lnTo>
                    <a:pt x="26" y="13"/>
                  </a:lnTo>
                  <a:lnTo>
                    <a:pt x="26" y="9"/>
                  </a:lnTo>
                  <a:lnTo>
                    <a:pt x="22" y="5"/>
                  </a:lnTo>
                  <a:lnTo>
                    <a:pt x="19"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79"/>
            <p:cNvSpPr>
              <a:spLocks/>
            </p:cNvSpPr>
            <p:nvPr/>
          </p:nvSpPr>
          <p:spPr bwMode="auto">
            <a:xfrm>
              <a:off x="3225" y="2811"/>
              <a:ext cx="26" cy="31"/>
            </a:xfrm>
            <a:custGeom>
              <a:avLst/>
              <a:gdLst>
                <a:gd name="T0" fmla="*/ 11 w 26"/>
                <a:gd name="T1" fmla="*/ 0 h 31"/>
                <a:gd name="T2" fmla="*/ 7 w 26"/>
                <a:gd name="T3" fmla="*/ 0 h 31"/>
                <a:gd name="T4" fmla="*/ 3 w 26"/>
                <a:gd name="T5" fmla="*/ 5 h 31"/>
                <a:gd name="T6" fmla="*/ 0 w 26"/>
                <a:gd name="T7" fmla="*/ 9 h 31"/>
                <a:gd name="T8" fmla="*/ 0 w 26"/>
                <a:gd name="T9" fmla="*/ 13 h 31"/>
                <a:gd name="T10" fmla="*/ 0 w 26"/>
                <a:gd name="T11" fmla="*/ 22 h 31"/>
                <a:gd name="T12" fmla="*/ 3 w 26"/>
                <a:gd name="T13" fmla="*/ 26 h 31"/>
                <a:gd name="T14" fmla="*/ 7 w 26"/>
                <a:gd name="T15" fmla="*/ 31 h 31"/>
                <a:gd name="T16" fmla="*/ 11 w 26"/>
                <a:gd name="T17" fmla="*/ 31 h 31"/>
                <a:gd name="T18" fmla="*/ 19 w 26"/>
                <a:gd name="T19" fmla="*/ 31 h 31"/>
                <a:gd name="T20" fmla="*/ 22 w 26"/>
                <a:gd name="T21" fmla="*/ 26 h 31"/>
                <a:gd name="T22" fmla="*/ 26 w 26"/>
                <a:gd name="T23" fmla="*/ 22 h 31"/>
                <a:gd name="T24" fmla="*/ 26 w 26"/>
                <a:gd name="T25" fmla="*/ 13 h 31"/>
                <a:gd name="T26" fmla="*/ 26 w 26"/>
                <a:gd name="T27" fmla="*/ 9 h 31"/>
                <a:gd name="T28" fmla="*/ 22 w 26"/>
                <a:gd name="T29" fmla="*/ 5 h 31"/>
                <a:gd name="T30" fmla="*/ 19 w 26"/>
                <a:gd name="T31" fmla="*/ 0 h 31"/>
                <a:gd name="T32" fmla="*/ 11 w 26"/>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31"/>
                <a:gd name="T53" fmla="*/ 26 w 26"/>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31">
                  <a:moveTo>
                    <a:pt x="11" y="0"/>
                  </a:moveTo>
                  <a:lnTo>
                    <a:pt x="7" y="0"/>
                  </a:lnTo>
                  <a:lnTo>
                    <a:pt x="3" y="5"/>
                  </a:lnTo>
                  <a:lnTo>
                    <a:pt x="0" y="9"/>
                  </a:lnTo>
                  <a:lnTo>
                    <a:pt x="0" y="13"/>
                  </a:lnTo>
                  <a:lnTo>
                    <a:pt x="0" y="22"/>
                  </a:lnTo>
                  <a:lnTo>
                    <a:pt x="3" y="26"/>
                  </a:lnTo>
                  <a:lnTo>
                    <a:pt x="7" y="31"/>
                  </a:lnTo>
                  <a:lnTo>
                    <a:pt x="11" y="31"/>
                  </a:lnTo>
                  <a:lnTo>
                    <a:pt x="19" y="31"/>
                  </a:lnTo>
                  <a:lnTo>
                    <a:pt x="22" y="26"/>
                  </a:lnTo>
                  <a:lnTo>
                    <a:pt x="26" y="22"/>
                  </a:lnTo>
                  <a:lnTo>
                    <a:pt x="26" y="13"/>
                  </a:lnTo>
                  <a:lnTo>
                    <a:pt x="26" y="9"/>
                  </a:lnTo>
                  <a:lnTo>
                    <a:pt x="22" y="5"/>
                  </a:lnTo>
                  <a:lnTo>
                    <a:pt x="19" y="0"/>
                  </a:lnTo>
                  <a:lnTo>
                    <a:pt x="11"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80"/>
            <p:cNvSpPr>
              <a:spLocks/>
            </p:cNvSpPr>
            <p:nvPr/>
          </p:nvSpPr>
          <p:spPr bwMode="auto">
            <a:xfrm>
              <a:off x="3225" y="2929"/>
              <a:ext cx="30" cy="34"/>
            </a:xfrm>
            <a:custGeom>
              <a:avLst/>
              <a:gdLst>
                <a:gd name="T0" fmla="*/ 15 w 30"/>
                <a:gd name="T1" fmla="*/ 0 h 34"/>
                <a:gd name="T2" fmla="*/ 11 w 30"/>
                <a:gd name="T3" fmla="*/ 0 h 34"/>
                <a:gd name="T4" fmla="*/ 7 w 30"/>
                <a:gd name="T5" fmla="*/ 4 h 34"/>
                <a:gd name="T6" fmla="*/ 3 w 30"/>
                <a:gd name="T7" fmla="*/ 8 h 34"/>
                <a:gd name="T8" fmla="*/ 0 w 30"/>
                <a:gd name="T9" fmla="*/ 17 h 34"/>
                <a:gd name="T10" fmla="*/ 3 w 30"/>
                <a:gd name="T11" fmla="*/ 21 h 34"/>
                <a:gd name="T12" fmla="*/ 7 w 30"/>
                <a:gd name="T13" fmla="*/ 26 h 34"/>
                <a:gd name="T14" fmla="*/ 11 w 30"/>
                <a:gd name="T15" fmla="*/ 30 h 34"/>
                <a:gd name="T16" fmla="*/ 15 w 30"/>
                <a:gd name="T17" fmla="*/ 34 h 34"/>
                <a:gd name="T18" fmla="*/ 22 w 30"/>
                <a:gd name="T19" fmla="*/ 30 h 34"/>
                <a:gd name="T20" fmla="*/ 26 w 30"/>
                <a:gd name="T21" fmla="*/ 26 h 34"/>
                <a:gd name="T22" fmla="*/ 30 w 30"/>
                <a:gd name="T23" fmla="*/ 21 h 34"/>
                <a:gd name="T24" fmla="*/ 30 w 30"/>
                <a:gd name="T25" fmla="*/ 17 h 34"/>
                <a:gd name="T26" fmla="*/ 30 w 30"/>
                <a:gd name="T27" fmla="*/ 8 h 34"/>
                <a:gd name="T28" fmla="*/ 26 w 30"/>
                <a:gd name="T29" fmla="*/ 4 h 34"/>
                <a:gd name="T30" fmla="*/ 22 w 30"/>
                <a:gd name="T31" fmla="*/ 0 h 34"/>
                <a:gd name="T32" fmla="*/ 15 w 30"/>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4"/>
                <a:gd name="T53" fmla="*/ 30 w 30"/>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4">
                  <a:moveTo>
                    <a:pt x="15" y="0"/>
                  </a:moveTo>
                  <a:lnTo>
                    <a:pt x="11" y="0"/>
                  </a:lnTo>
                  <a:lnTo>
                    <a:pt x="7" y="4"/>
                  </a:lnTo>
                  <a:lnTo>
                    <a:pt x="3" y="8"/>
                  </a:lnTo>
                  <a:lnTo>
                    <a:pt x="0" y="17"/>
                  </a:lnTo>
                  <a:lnTo>
                    <a:pt x="3" y="21"/>
                  </a:lnTo>
                  <a:lnTo>
                    <a:pt x="7" y="26"/>
                  </a:lnTo>
                  <a:lnTo>
                    <a:pt x="11" y="30"/>
                  </a:lnTo>
                  <a:lnTo>
                    <a:pt x="15" y="34"/>
                  </a:lnTo>
                  <a:lnTo>
                    <a:pt x="22" y="30"/>
                  </a:lnTo>
                  <a:lnTo>
                    <a:pt x="26" y="26"/>
                  </a:lnTo>
                  <a:lnTo>
                    <a:pt x="30" y="21"/>
                  </a:lnTo>
                  <a:lnTo>
                    <a:pt x="30" y="17"/>
                  </a:lnTo>
                  <a:lnTo>
                    <a:pt x="30" y="8"/>
                  </a:lnTo>
                  <a:lnTo>
                    <a:pt x="26" y="4"/>
                  </a:lnTo>
                  <a:lnTo>
                    <a:pt x="22"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81"/>
            <p:cNvSpPr>
              <a:spLocks/>
            </p:cNvSpPr>
            <p:nvPr/>
          </p:nvSpPr>
          <p:spPr bwMode="auto">
            <a:xfrm>
              <a:off x="3225" y="2929"/>
              <a:ext cx="30" cy="34"/>
            </a:xfrm>
            <a:custGeom>
              <a:avLst/>
              <a:gdLst>
                <a:gd name="T0" fmla="*/ 15 w 30"/>
                <a:gd name="T1" fmla="*/ 0 h 34"/>
                <a:gd name="T2" fmla="*/ 11 w 30"/>
                <a:gd name="T3" fmla="*/ 0 h 34"/>
                <a:gd name="T4" fmla="*/ 7 w 30"/>
                <a:gd name="T5" fmla="*/ 4 h 34"/>
                <a:gd name="T6" fmla="*/ 3 w 30"/>
                <a:gd name="T7" fmla="*/ 8 h 34"/>
                <a:gd name="T8" fmla="*/ 0 w 30"/>
                <a:gd name="T9" fmla="*/ 17 h 34"/>
                <a:gd name="T10" fmla="*/ 3 w 30"/>
                <a:gd name="T11" fmla="*/ 21 h 34"/>
                <a:gd name="T12" fmla="*/ 7 w 30"/>
                <a:gd name="T13" fmla="*/ 26 h 34"/>
                <a:gd name="T14" fmla="*/ 11 w 30"/>
                <a:gd name="T15" fmla="*/ 30 h 34"/>
                <a:gd name="T16" fmla="*/ 15 w 30"/>
                <a:gd name="T17" fmla="*/ 34 h 34"/>
                <a:gd name="T18" fmla="*/ 22 w 30"/>
                <a:gd name="T19" fmla="*/ 30 h 34"/>
                <a:gd name="T20" fmla="*/ 26 w 30"/>
                <a:gd name="T21" fmla="*/ 26 h 34"/>
                <a:gd name="T22" fmla="*/ 30 w 30"/>
                <a:gd name="T23" fmla="*/ 21 h 34"/>
                <a:gd name="T24" fmla="*/ 30 w 30"/>
                <a:gd name="T25" fmla="*/ 17 h 34"/>
                <a:gd name="T26" fmla="*/ 30 w 30"/>
                <a:gd name="T27" fmla="*/ 8 h 34"/>
                <a:gd name="T28" fmla="*/ 26 w 30"/>
                <a:gd name="T29" fmla="*/ 4 h 34"/>
                <a:gd name="T30" fmla="*/ 22 w 30"/>
                <a:gd name="T31" fmla="*/ 0 h 34"/>
                <a:gd name="T32" fmla="*/ 15 w 30"/>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4"/>
                <a:gd name="T53" fmla="*/ 30 w 30"/>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4">
                  <a:moveTo>
                    <a:pt x="15" y="0"/>
                  </a:moveTo>
                  <a:lnTo>
                    <a:pt x="11" y="0"/>
                  </a:lnTo>
                  <a:lnTo>
                    <a:pt x="7" y="4"/>
                  </a:lnTo>
                  <a:lnTo>
                    <a:pt x="3" y="8"/>
                  </a:lnTo>
                  <a:lnTo>
                    <a:pt x="0" y="17"/>
                  </a:lnTo>
                  <a:lnTo>
                    <a:pt x="3" y="21"/>
                  </a:lnTo>
                  <a:lnTo>
                    <a:pt x="7" y="26"/>
                  </a:lnTo>
                  <a:lnTo>
                    <a:pt x="11" y="30"/>
                  </a:lnTo>
                  <a:lnTo>
                    <a:pt x="15" y="34"/>
                  </a:lnTo>
                  <a:lnTo>
                    <a:pt x="22" y="30"/>
                  </a:lnTo>
                  <a:lnTo>
                    <a:pt x="26" y="26"/>
                  </a:lnTo>
                  <a:lnTo>
                    <a:pt x="30" y="21"/>
                  </a:lnTo>
                  <a:lnTo>
                    <a:pt x="30" y="17"/>
                  </a:lnTo>
                  <a:lnTo>
                    <a:pt x="30" y="8"/>
                  </a:lnTo>
                  <a:lnTo>
                    <a:pt x="26" y="4"/>
                  </a:lnTo>
                  <a:lnTo>
                    <a:pt x="22" y="0"/>
                  </a:lnTo>
                  <a:lnTo>
                    <a:pt x="15"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2" name="Group 82"/>
          <p:cNvGrpSpPr>
            <a:grpSpLocks/>
          </p:cNvGrpSpPr>
          <p:nvPr/>
        </p:nvGrpSpPr>
        <p:grpSpPr bwMode="auto">
          <a:xfrm>
            <a:off x="3815358" y="3965142"/>
            <a:ext cx="971550" cy="1820863"/>
            <a:chOff x="1202" y="2051"/>
            <a:chExt cx="611" cy="1147"/>
          </a:xfrm>
        </p:grpSpPr>
        <p:sp>
          <p:nvSpPr>
            <p:cNvPr id="53" name="Rectangle 83"/>
            <p:cNvSpPr>
              <a:spLocks noChangeArrowheads="1"/>
            </p:cNvSpPr>
            <p:nvPr/>
          </p:nvSpPr>
          <p:spPr bwMode="auto">
            <a:xfrm>
              <a:off x="1202" y="2051"/>
              <a:ext cx="6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000000"/>
                  </a:solidFill>
                  <a:latin typeface="+mn-ea"/>
                  <a:ea typeface="+mn-ea"/>
                  <a:cs typeface="Times New Roman" panose="02020603050405020304" pitchFamily="18" charset="0"/>
                </a:rPr>
                <a:t> </a:t>
              </a:r>
              <a:endParaRPr lang="en-US" altLang="zh-CN" sz="2000" b="1">
                <a:latin typeface="+mn-ea"/>
                <a:ea typeface="+mn-ea"/>
                <a:cs typeface="Times New Roman" panose="02020603050405020304" pitchFamily="18" charset="0"/>
              </a:endParaRPr>
            </a:p>
          </p:txBody>
        </p:sp>
        <p:sp>
          <p:nvSpPr>
            <p:cNvPr id="54" name="Freeform 84"/>
            <p:cNvSpPr>
              <a:spLocks/>
            </p:cNvSpPr>
            <p:nvPr/>
          </p:nvSpPr>
          <p:spPr bwMode="auto">
            <a:xfrm>
              <a:off x="1687" y="2268"/>
              <a:ext cx="126" cy="930"/>
            </a:xfrm>
            <a:custGeom>
              <a:avLst/>
              <a:gdLst>
                <a:gd name="T0" fmla="*/ 126 w 126"/>
                <a:gd name="T1" fmla="*/ 0 h 930"/>
                <a:gd name="T2" fmla="*/ 114 w 126"/>
                <a:gd name="T3" fmla="*/ 4 h 930"/>
                <a:gd name="T4" fmla="*/ 99 w 126"/>
                <a:gd name="T5" fmla="*/ 9 h 930"/>
                <a:gd name="T6" fmla="*/ 91 w 126"/>
                <a:gd name="T7" fmla="*/ 13 h 930"/>
                <a:gd name="T8" fmla="*/ 80 w 126"/>
                <a:gd name="T9" fmla="*/ 22 h 930"/>
                <a:gd name="T10" fmla="*/ 72 w 126"/>
                <a:gd name="T11" fmla="*/ 35 h 930"/>
                <a:gd name="T12" fmla="*/ 68 w 126"/>
                <a:gd name="T13" fmla="*/ 48 h 930"/>
                <a:gd name="T14" fmla="*/ 65 w 126"/>
                <a:gd name="T15" fmla="*/ 61 h 930"/>
                <a:gd name="T16" fmla="*/ 65 w 126"/>
                <a:gd name="T17" fmla="*/ 78 h 930"/>
                <a:gd name="T18" fmla="*/ 65 w 126"/>
                <a:gd name="T19" fmla="*/ 387 h 930"/>
                <a:gd name="T20" fmla="*/ 61 w 126"/>
                <a:gd name="T21" fmla="*/ 404 h 930"/>
                <a:gd name="T22" fmla="*/ 57 w 126"/>
                <a:gd name="T23" fmla="*/ 417 h 930"/>
                <a:gd name="T24" fmla="*/ 53 w 126"/>
                <a:gd name="T25" fmla="*/ 430 h 930"/>
                <a:gd name="T26" fmla="*/ 45 w 126"/>
                <a:gd name="T27" fmla="*/ 443 h 930"/>
                <a:gd name="T28" fmla="*/ 34 w 126"/>
                <a:gd name="T29" fmla="*/ 452 h 930"/>
                <a:gd name="T30" fmla="*/ 26 w 126"/>
                <a:gd name="T31" fmla="*/ 461 h 930"/>
                <a:gd name="T32" fmla="*/ 15 w 126"/>
                <a:gd name="T33" fmla="*/ 465 h 930"/>
                <a:gd name="T34" fmla="*/ 0 w 126"/>
                <a:gd name="T35" fmla="*/ 465 h 930"/>
                <a:gd name="T36" fmla="*/ 15 w 126"/>
                <a:gd name="T37" fmla="*/ 465 h 930"/>
                <a:gd name="T38" fmla="*/ 26 w 126"/>
                <a:gd name="T39" fmla="*/ 469 h 930"/>
                <a:gd name="T40" fmla="*/ 34 w 126"/>
                <a:gd name="T41" fmla="*/ 478 h 930"/>
                <a:gd name="T42" fmla="*/ 45 w 126"/>
                <a:gd name="T43" fmla="*/ 487 h 930"/>
                <a:gd name="T44" fmla="*/ 53 w 126"/>
                <a:gd name="T45" fmla="*/ 500 h 930"/>
                <a:gd name="T46" fmla="*/ 57 w 126"/>
                <a:gd name="T47" fmla="*/ 513 h 930"/>
                <a:gd name="T48" fmla="*/ 61 w 126"/>
                <a:gd name="T49" fmla="*/ 526 h 930"/>
                <a:gd name="T50" fmla="*/ 65 w 126"/>
                <a:gd name="T51" fmla="*/ 543 h 930"/>
                <a:gd name="T52" fmla="*/ 65 w 126"/>
                <a:gd name="T53" fmla="*/ 852 h 930"/>
                <a:gd name="T54" fmla="*/ 65 w 126"/>
                <a:gd name="T55" fmla="*/ 865 h 930"/>
                <a:gd name="T56" fmla="*/ 68 w 126"/>
                <a:gd name="T57" fmla="*/ 882 h 930"/>
                <a:gd name="T58" fmla="*/ 72 w 126"/>
                <a:gd name="T59" fmla="*/ 895 h 930"/>
                <a:gd name="T60" fmla="*/ 80 w 126"/>
                <a:gd name="T61" fmla="*/ 904 h 930"/>
                <a:gd name="T62" fmla="*/ 91 w 126"/>
                <a:gd name="T63" fmla="*/ 917 h 930"/>
                <a:gd name="T64" fmla="*/ 99 w 126"/>
                <a:gd name="T65" fmla="*/ 921 h 930"/>
                <a:gd name="T66" fmla="*/ 114 w 126"/>
                <a:gd name="T67" fmla="*/ 926 h 930"/>
                <a:gd name="T68" fmla="*/ 126 w 126"/>
                <a:gd name="T69" fmla="*/ 930 h 9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6"/>
                <a:gd name="T106" fmla="*/ 0 h 930"/>
                <a:gd name="T107" fmla="*/ 126 w 126"/>
                <a:gd name="T108" fmla="*/ 930 h 9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6" h="930">
                  <a:moveTo>
                    <a:pt x="126" y="0"/>
                  </a:moveTo>
                  <a:lnTo>
                    <a:pt x="114" y="4"/>
                  </a:lnTo>
                  <a:lnTo>
                    <a:pt x="99" y="9"/>
                  </a:lnTo>
                  <a:lnTo>
                    <a:pt x="91" y="13"/>
                  </a:lnTo>
                  <a:lnTo>
                    <a:pt x="80" y="22"/>
                  </a:lnTo>
                  <a:lnTo>
                    <a:pt x="72" y="35"/>
                  </a:lnTo>
                  <a:lnTo>
                    <a:pt x="68" y="48"/>
                  </a:lnTo>
                  <a:lnTo>
                    <a:pt x="65" y="61"/>
                  </a:lnTo>
                  <a:lnTo>
                    <a:pt x="65" y="78"/>
                  </a:lnTo>
                  <a:lnTo>
                    <a:pt x="65" y="387"/>
                  </a:lnTo>
                  <a:lnTo>
                    <a:pt x="61" y="404"/>
                  </a:lnTo>
                  <a:lnTo>
                    <a:pt x="57" y="417"/>
                  </a:lnTo>
                  <a:lnTo>
                    <a:pt x="53" y="430"/>
                  </a:lnTo>
                  <a:lnTo>
                    <a:pt x="45" y="443"/>
                  </a:lnTo>
                  <a:lnTo>
                    <a:pt x="34" y="452"/>
                  </a:lnTo>
                  <a:lnTo>
                    <a:pt x="26" y="461"/>
                  </a:lnTo>
                  <a:lnTo>
                    <a:pt x="15" y="465"/>
                  </a:lnTo>
                  <a:lnTo>
                    <a:pt x="0" y="465"/>
                  </a:lnTo>
                  <a:lnTo>
                    <a:pt x="15" y="465"/>
                  </a:lnTo>
                  <a:lnTo>
                    <a:pt x="26" y="469"/>
                  </a:lnTo>
                  <a:lnTo>
                    <a:pt x="34" y="478"/>
                  </a:lnTo>
                  <a:lnTo>
                    <a:pt x="45" y="487"/>
                  </a:lnTo>
                  <a:lnTo>
                    <a:pt x="53" y="500"/>
                  </a:lnTo>
                  <a:lnTo>
                    <a:pt x="57" y="513"/>
                  </a:lnTo>
                  <a:lnTo>
                    <a:pt x="61" y="526"/>
                  </a:lnTo>
                  <a:lnTo>
                    <a:pt x="65" y="543"/>
                  </a:lnTo>
                  <a:lnTo>
                    <a:pt x="65" y="852"/>
                  </a:lnTo>
                  <a:lnTo>
                    <a:pt x="65" y="865"/>
                  </a:lnTo>
                  <a:lnTo>
                    <a:pt x="68" y="882"/>
                  </a:lnTo>
                  <a:lnTo>
                    <a:pt x="72" y="895"/>
                  </a:lnTo>
                  <a:lnTo>
                    <a:pt x="80" y="904"/>
                  </a:lnTo>
                  <a:lnTo>
                    <a:pt x="91" y="917"/>
                  </a:lnTo>
                  <a:lnTo>
                    <a:pt x="99" y="921"/>
                  </a:lnTo>
                  <a:lnTo>
                    <a:pt x="114" y="926"/>
                  </a:lnTo>
                  <a:lnTo>
                    <a:pt x="126" y="93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a typeface="+mn-ea"/>
              </a:endParaRPr>
            </a:p>
          </p:txBody>
        </p:sp>
        <p:sp>
          <p:nvSpPr>
            <p:cNvPr id="57" name="Rectangle 87"/>
            <p:cNvSpPr>
              <a:spLocks noChangeArrowheads="1"/>
            </p:cNvSpPr>
            <p:nvPr/>
          </p:nvSpPr>
          <p:spPr bwMode="auto">
            <a:xfrm>
              <a:off x="1291" y="2544"/>
              <a:ext cx="3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dirty="0">
                  <a:solidFill>
                    <a:srgbClr val="003300"/>
                  </a:solidFill>
                  <a:latin typeface="+mn-ea"/>
                </a:rPr>
                <a:t>2</a:t>
              </a:r>
              <a:r>
                <a:rPr lang="en-US" altLang="zh-CN" sz="2400" baseline="30000" dirty="0">
                  <a:solidFill>
                    <a:srgbClr val="003300"/>
                  </a:solidFill>
                  <a:latin typeface="+mn-ea"/>
                </a:rPr>
                <a:t>n</a:t>
              </a:r>
              <a:r>
                <a:rPr lang="zh-CN" altLang="en-US" sz="2400" b="1" dirty="0">
                  <a:solidFill>
                    <a:srgbClr val="000000"/>
                  </a:solidFill>
                  <a:latin typeface="+mn-ea"/>
                  <a:ea typeface="+mn-ea"/>
                  <a:cs typeface="Times New Roman" panose="02020603050405020304" pitchFamily="18" charset="0"/>
                </a:rPr>
                <a:t>个</a:t>
              </a:r>
              <a:endParaRPr lang="zh-CN" altLang="en-US" sz="2000" b="1" dirty="0">
                <a:latin typeface="+mn-ea"/>
                <a:ea typeface="+mn-ea"/>
                <a:cs typeface="Times New Roman" panose="02020603050405020304" pitchFamily="18" charset="0"/>
              </a:endParaRPr>
            </a:p>
          </p:txBody>
        </p:sp>
        <p:sp>
          <p:nvSpPr>
            <p:cNvPr id="58" name="Rectangle 88"/>
            <p:cNvSpPr>
              <a:spLocks noChangeArrowheads="1"/>
            </p:cNvSpPr>
            <p:nvPr/>
          </p:nvSpPr>
          <p:spPr bwMode="auto">
            <a:xfrm>
              <a:off x="1626" y="2560"/>
              <a:ext cx="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mn-ea"/>
                  <a:ea typeface="+mn-ea"/>
                  <a:cs typeface="Times New Roman" panose="02020603050405020304" pitchFamily="18" charset="0"/>
                </a:rPr>
                <a:t> </a:t>
              </a:r>
              <a:endParaRPr lang="en-US" altLang="zh-CN" sz="2000" b="1">
                <a:latin typeface="+mn-ea"/>
                <a:ea typeface="+mn-ea"/>
                <a:cs typeface="Times New Roman" panose="02020603050405020304" pitchFamily="18" charset="0"/>
              </a:endParaRPr>
            </a:p>
          </p:txBody>
        </p:sp>
        <p:sp>
          <p:nvSpPr>
            <p:cNvPr id="59" name="Rectangle 89"/>
            <p:cNvSpPr>
              <a:spLocks noChangeArrowheads="1"/>
            </p:cNvSpPr>
            <p:nvPr/>
          </p:nvSpPr>
          <p:spPr bwMode="auto">
            <a:xfrm>
              <a:off x="1328" y="2777"/>
              <a:ext cx="3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00"/>
                  </a:solidFill>
                  <a:latin typeface="+mn-ea"/>
                  <a:ea typeface="+mn-ea"/>
                  <a:cs typeface="Times New Roman" panose="02020603050405020304" pitchFamily="18" charset="0"/>
                </a:rPr>
                <a:t>输入</a:t>
              </a:r>
              <a:endParaRPr lang="zh-CN" altLang="en-US" sz="2000" b="1" dirty="0">
                <a:latin typeface="+mn-ea"/>
                <a:ea typeface="+mn-ea"/>
                <a:cs typeface="Times New Roman" panose="02020603050405020304" pitchFamily="18" charset="0"/>
              </a:endParaRPr>
            </a:p>
          </p:txBody>
        </p:sp>
        <p:sp>
          <p:nvSpPr>
            <p:cNvPr id="60" name="Rectangle 90"/>
            <p:cNvSpPr>
              <a:spLocks noChangeArrowheads="1"/>
            </p:cNvSpPr>
            <p:nvPr/>
          </p:nvSpPr>
          <p:spPr bwMode="auto">
            <a:xfrm>
              <a:off x="1626" y="2833"/>
              <a:ext cx="3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b="1">
                  <a:solidFill>
                    <a:srgbClr val="000000"/>
                  </a:solidFill>
                  <a:latin typeface="+mn-ea"/>
                  <a:ea typeface="+mn-ea"/>
                  <a:cs typeface="Times New Roman" panose="02020603050405020304" pitchFamily="18" charset="0"/>
                </a:rPr>
                <a:t> </a:t>
              </a:r>
              <a:endParaRPr lang="en-US" altLang="zh-CN" sz="2000" b="1">
                <a:latin typeface="+mn-ea"/>
                <a:ea typeface="+mn-ea"/>
                <a:cs typeface="Times New Roman" panose="02020603050405020304" pitchFamily="18" charset="0"/>
              </a:endParaRPr>
            </a:p>
          </p:txBody>
        </p:sp>
      </p:grpSp>
      <p:grpSp>
        <p:nvGrpSpPr>
          <p:cNvPr id="61" name="Group 91"/>
          <p:cNvGrpSpPr>
            <a:grpSpLocks/>
          </p:cNvGrpSpPr>
          <p:nvPr/>
        </p:nvGrpSpPr>
        <p:grpSpPr bwMode="auto">
          <a:xfrm>
            <a:off x="7311032" y="4303280"/>
            <a:ext cx="1577975" cy="1476375"/>
            <a:chOff x="3404" y="2264"/>
            <a:chExt cx="994" cy="930"/>
          </a:xfrm>
        </p:grpSpPr>
        <p:sp>
          <p:nvSpPr>
            <p:cNvPr id="62" name="Freeform 92"/>
            <p:cNvSpPr>
              <a:spLocks/>
            </p:cNvSpPr>
            <p:nvPr/>
          </p:nvSpPr>
          <p:spPr bwMode="auto">
            <a:xfrm>
              <a:off x="3404" y="2264"/>
              <a:ext cx="122" cy="930"/>
            </a:xfrm>
            <a:custGeom>
              <a:avLst/>
              <a:gdLst>
                <a:gd name="T0" fmla="*/ 0 w 122"/>
                <a:gd name="T1" fmla="*/ 0 h 930"/>
                <a:gd name="T2" fmla="*/ 11 w 122"/>
                <a:gd name="T3" fmla="*/ 0 h 930"/>
                <a:gd name="T4" fmla="*/ 23 w 122"/>
                <a:gd name="T5" fmla="*/ 8 h 930"/>
                <a:gd name="T6" fmla="*/ 34 w 122"/>
                <a:gd name="T7" fmla="*/ 13 h 930"/>
                <a:gd name="T8" fmla="*/ 42 w 122"/>
                <a:gd name="T9" fmla="*/ 22 h 930"/>
                <a:gd name="T10" fmla="*/ 50 w 122"/>
                <a:gd name="T11" fmla="*/ 35 h 930"/>
                <a:gd name="T12" fmla="*/ 53 w 122"/>
                <a:gd name="T13" fmla="*/ 48 h 930"/>
                <a:gd name="T14" fmla="*/ 57 w 122"/>
                <a:gd name="T15" fmla="*/ 61 h 930"/>
                <a:gd name="T16" fmla="*/ 61 w 122"/>
                <a:gd name="T17" fmla="*/ 78 h 930"/>
                <a:gd name="T18" fmla="*/ 61 w 122"/>
                <a:gd name="T19" fmla="*/ 387 h 930"/>
                <a:gd name="T20" fmla="*/ 61 w 122"/>
                <a:gd name="T21" fmla="*/ 404 h 930"/>
                <a:gd name="T22" fmla="*/ 65 w 122"/>
                <a:gd name="T23" fmla="*/ 417 h 930"/>
                <a:gd name="T24" fmla="*/ 72 w 122"/>
                <a:gd name="T25" fmla="*/ 430 h 930"/>
                <a:gd name="T26" fmla="*/ 80 w 122"/>
                <a:gd name="T27" fmla="*/ 443 h 930"/>
                <a:gd name="T28" fmla="*/ 88 w 122"/>
                <a:gd name="T29" fmla="*/ 452 h 930"/>
                <a:gd name="T30" fmla="*/ 99 w 122"/>
                <a:gd name="T31" fmla="*/ 456 h 930"/>
                <a:gd name="T32" fmla="*/ 111 w 122"/>
                <a:gd name="T33" fmla="*/ 460 h 930"/>
                <a:gd name="T34" fmla="*/ 122 w 122"/>
                <a:gd name="T35" fmla="*/ 465 h 930"/>
                <a:gd name="T36" fmla="*/ 111 w 122"/>
                <a:gd name="T37" fmla="*/ 465 h 930"/>
                <a:gd name="T38" fmla="*/ 99 w 122"/>
                <a:gd name="T39" fmla="*/ 469 h 930"/>
                <a:gd name="T40" fmla="*/ 88 w 122"/>
                <a:gd name="T41" fmla="*/ 478 h 930"/>
                <a:gd name="T42" fmla="*/ 80 w 122"/>
                <a:gd name="T43" fmla="*/ 487 h 930"/>
                <a:gd name="T44" fmla="*/ 72 w 122"/>
                <a:gd name="T45" fmla="*/ 500 h 930"/>
                <a:gd name="T46" fmla="*/ 65 w 122"/>
                <a:gd name="T47" fmla="*/ 513 h 930"/>
                <a:gd name="T48" fmla="*/ 61 w 122"/>
                <a:gd name="T49" fmla="*/ 526 h 930"/>
                <a:gd name="T50" fmla="*/ 61 w 122"/>
                <a:gd name="T51" fmla="*/ 543 h 930"/>
                <a:gd name="T52" fmla="*/ 61 w 122"/>
                <a:gd name="T53" fmla="*/ 852 h 930"/>
                <a:gd name="T54" fmla="*/ 57 w 122"/>
                <a:gd name="T55" fmla="*/ 865 h 930"/>
                <a:gd name="T56" fmla="*/ 53 w 122"/>
                <a:gd name="T57" fmla="*/ 882 h 930"/>
                <a:gd name="T58" fmla="*/ 50 w 122"/>
                <a:gd name="T59" fmla="*/ 895 h 930"/>
                <a:gd name="T60" fmla="*/ 42 w 122"/>
                <a:gd name="T61" fmla="*/ 904 h 930"/>
                <a:gd name="T62" fmla="*/ 34 w 122"/>
                <a:gd name="T63" fmla="*/ 917 h 930"/>
                <a:gd name="T64" fmla="*/ 23 w 122"/>
                <a:gd name="T65" fmla="*/ 921 h 930"/>
                <a:gd name="T66" fmla="*/ 11 w 122"/>
                <a:gd name="T67" fmla="*/ 925 h 930"/>
                <a:gd name="T68" fmla="*/ 0 w 122"/>
                <a:gd name="T69" fmla="*/ 930 h 9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30"/>
                <a:gd name="T107" fmla="*/ 122 w 122"/>
                <a:gd name="T108" fmla="*/ 930 h 9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30">
                  <a:moveTo>
                    <a:pt x="0" y="0"/>
                  </a:moveTo>
                  <a:lnTo>
                    <a:pt x="11" y="0"/>
                  </a:lnTo>
                  <a:lnTo>
                    <a:pt x="23" y="8"/>
                  </a:lnTo>
                  <a:lnTo>
                    <a:pt x="34" y="13"/>
                  </a:lnTo>
                  <a:lnTo>
                    <a:pt x="42" y="22"/>
                  </a:lnTo>
                  <a:lnTo>
                    <a:pt x="50" y="35"/>
                  </a:lnTo>
                  <a:lnTo>
                    <a:pt x="53" y="48"/>
                  </a:lnTo>
                  <a:lnTo>
                    <a:pt x="57" y="61"/>
                  </a:lnTo>
                  <a:lnTo>
                    <a:pt x="61" y="78"/>
                  </a:lnTo>
                  <a:lnTo>
                    <a:pt x="61" y="387"/>
                  </a:lnTo>
                  <a:lnTo>
                    <a:pt x="61" y="404"/>
                  </a:lnTo>
                  <a:lnTo>
                    <a:pt x="65" y="417"/>
                  </a:lnTo>
                  <a:lnTo>
                    <a:pt x="72" y="430"/>
                  </a:lnTo>
                  <a:lnTo>
                    <a:pt x="80" y="443"/>
                  </a:lnTo>
                  <a:lnTo>
                    <a:pt x="88" y="452"/>
                  </a:lnTo>
                  <a:lnTo>
                    <a:pt x="99" y="456"/>
                  </a:lnTo>
                  <a:lnTo>
                    <a:pt x="111" y="460"/>
                  </a:lnTo>
                  <a:lnTo>
                    <a:pt x="122" y="465"/>
                  </a:lnTo>
                  <a:lnTo>
                    <a:pt x="111" y="465"/>
                  </a:lnTo>
                  <a:lnTo>
                    <a:pt x="99" y="469"/>
                  </a:lnTo>
                  <a:lnTo>
                    <a:pt x="88" y="478"/>
                  </a:lnTo>
                  <a:lnTo>
                    <a:pt x="80" y="487"/>
                  </a:lnTo>
                  <a:lnTo>
                    <a:pt x="72" y="500"/>
                  </a:lnTo>
                  <a:lnTo>
                    <a:pt x="65" y="513"/>
                  </a:lnTo>
                  <a:lnTo>
                    <a:pt x="61" y="526"/>
                  </a:lnTo>
                  <a:lnTo>
                    <a:pt x="61" y="543"/>
                  </a:lnTo>
                  <a:lnTo>
                    <a:pt x="61" y="852"/>
                  </a:lnTo>
                  <a:lnTo>
                    <a:pt x="57" y="865"/>
                  </a:lnTo>
                  <a:lnTo>
                    <a:pt x="53" y="882"/>
                  </a:lnTo>
                  <a:lnTo>
                    <a:pt x="50" y="895"/>
                  </a:lnTo>
                  <a:lnTo>
                    <a:pt x="42" y="904"/>
                  </a:lnTo>
                  <a:lnTo>
                    <a:pt x="34" y="917"/>
                  </a:lnTo>
                  <a:lnTo>
                    <a:pt x="23" y="921"/>
                  </a:lnTo>
                  <a:lnTo>
                    <a:pt x="11" y="925"/>
                  </a:lnTo>
                  <a:lnTo>
                    <a:pt x="0" y="930"/>
                  </a:lnTo>
                </a:path>
              </a:pathLst>
            </a:cu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a typeface="+mn-ea"/>
              </a:endParaRPr>
            </a:p>
          </p:txBody>
        </p:sp>
        <p:sp>
          <p:nvSpPr>
            <p:cNvPr id="64" name="Rectangle 94"/>
            <p:cNvSpPr>
              <a:spLocks noChangeArrowheads="1"/>
            </p:cNvSpPr>
            <p:nvPr/>
          </p:nvSpPr>
          <p:spPr bwMode="auto">
            <a:xfrm>
              <a:off x="3641" y="2522"/>
              <a:ext cx="7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dirty="0">
                  <a:solidFill>
                    <a:srgbClr val="003300"/>
                  </a:solidFill>
                  <a:latin typeface="+mn-ea"/>
                  <a:ea typeface="+mn-ea"/>
                  <a:cs typeface="Times New Roman" panose="02020603050405020304" pitchFamily="18" charset="0"/>
                </a:rPr>
                <a:t>N</a:t>
              </a:r>
              <a:r>
                <a:rPr lang="zh-CN" altLang="en-US" sz="2400" b="1" dirty="0">
                  <a:solidFill>
                    <a:srgbClr val="000000"/>
                  </a:solidFill>
                  <a:latin typeface="+mn-ea"/>
                  <a:ea typeface="+mn-ea"/>
                  <a:cs typeface="Times New Roman" panose="02020603050405020304" pitchFamily="18" charset="0"/>
                </a:rPr>
                <a:t>位二进</a:t>
              </a:r>
              <a:endParaRPr lang="zh-CN" altLang="en-US" sz="2000" b="1" dirty="0">
                <a:latin typeface="+mn-ea"/>
                <a:ea typeface="+mn-ea"/>
                <a:cs typeface="Times New Roman" panose="02020603050405020304" pitchFamily="18" charset="0"/>
              </a:endParaRPr>
            </a:p>
          </p:txBody>
        </p:sp>
        <p:sp>
          <p:nvSpPr>
            <p:cNvPr id="65" name="Rectangle 95"/>
            <p:cNvSpPr>
              <a:spLocks noChangeArrowheads="1"/>
            </p:cNvSpPr>
            <p:nvPr/>
          </p:nvSpPr>
          <p:spPr bwMode="auto">
            <a:xfrm>
              <a:off x="3618" y="2747"/>
              <a:ext cx="7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mn-ea"/>
                  <a:ea typeface="+mn-ea"/>
                  <a:cs typeface="Times New Roman" panose="02020603050405020304" pitchFamily="18" charset="0"/>
                </a:rPr>
                <a:t>制码输出</a:t>
              </a:r>
              <a:endParaRPr lang="zh-CN" altLang="en-US" sz="2000" b="1">
                <a:latin typeface="+mn-ea"/>
                <a:ea typeface="+mn-ea"/>
                <a:cs typeface="Times New Roman" panose="02020603050405020304" pitchFamily="18" charset="0"/>
              </a:endParaRPr>
            </a:p>
          </p:txBody>
        </p:sp>
        <p:sp>
          <p:nvSpPr>
            <p:cNvPr id="66" name="Rectangle 96"/>
            <p:cNvSpPr>
              <a:spLocks noChangeArrowheads="1"/>
            </p:cNvSpPr>
            <p:nvPr/>
          </p:nvSpPr>
          <p:spPr bwMode="auto">
            <a:xfrm>
              <a:off x="4213" y="2811"/>
              <a:ext cx="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mn-ea"/>
                  <a:ea typeface="+mn-ea"/>
                  <a:cs typeface="Times New Roman" panose="02020603050405020304" pitchFamily="18" charset="0"/>
                </a:rPr>
                <a:t> </a:t>
              </a:r>
              <a:endParaRPr lang="en-US" altLang="zh-CN" sz="2000" b="1">
                <a:latin typeface="+mn-ea"/>
                <a:ea typeface="+mn-ea"/>
                <a:cs typeface="Times New Roman" panose="02020603050405020304" pitchFamily="18" charset="0"/>
              </a:endParaRPr>
            </a:p>
          </p:txBody>
        </p:sp>
      </p:grpSp>
    </p:spTree>
    <p:extLst>
      <p:ext uri="{BB962C8B-B14F-4D97-AF65-F5344CB8AC3E}">
        <p14:creationId xmlns:p14="http://schemas.microsoft.com/office/powerpoint/2010/main" val="225291322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sz="half" idx="1"/>
          </p:nvPr>
        </p:nvSpPr>
        <p:spPr>
          <a:xfrm>
            <a:off x="166179" y="101227"/>
            <a:ext cx="4173915" cy="724597"/>
          </a:xfrm>
          <a:solidFill>
            <a:schemeClr val="bg1"/>
          </a:solidFill>
        </p:spPr>
        <p:txBody>
          <a:bodyPr/>
          <a:lstStyle/>
          <a:p>
            <a:pPr eaLnBrk="1" hangingPunct="1">
              <a:buFont typeface="Wingdings" panose="05000000000000000000" pitchFamily="2" charset="2"/>
              <a:buChar char="l"/>
            </a:pPr>
            <a:r>
              <a:rPr lang="zh-CN" altLang="en-US" b="1" dirty="0">
                <a:solidFill>
                  <a:srgbClr val="0000FF"/>
                </a:solidFill>
              </a:rPr>
              <a:t>三位二进制编码器</a:t>
            </a:r>
          </a:p>
        </p:txBody>
      </p:sp>
      <p:sp>
        <p:nvSpPr>
          <p:cNvPr id="54282" name="Rectangle 10"/>
          <p:cNvSpPr>
            <a:spLocks noChangeArrowheads="1"/>
          </p:cNvSpPr>
          <p:nvPr/>
        </p:nvSpPr>
        <p:spPr bwMode="auto">
          <a:xfrm>
            <a:off x="5051295" y="1132469"/>
            <a:ext cx="3831776" cy="1646605"/>
          </a:xfrm>
          <a:prstGeom prst="rect">
            <a:avLst/>
          </a:prstGeom>
          <a:solidFill>
            <a:schemeClr val="bg1"/>
          </a:solidFill>
          <a:ln>
            <a:noFill/>
          </a:ln>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00000"/>
              </a:lnSpc>
              <a:spcBef>
                <a:spcPct val="0"/>
              </a:spcBef>
              <a:spcAft>
                <a:spcPts val="600"/>
              </a:spcAft>
              <a:buFont typeface="Arial" panose="020B0604020202020204" pitchFamily="34" charset="0"/>
              <a:buChar char="•"/>
            </a:pPr>
            <a:r>
              <a:rPr kumimoji="1" lang="zh-CN" altLang="en-US" sz="2400" b="0" dirty="0">
                <a:latin typeface="+mn-ea"/>
                <a:ea typeface="+mn-ea"/>
              </a:rPr>
              <a:t>输入端低电平有效；</a:t>
            </a:r>
            <a:endParaRPr kumimoji="1" lang="en-US" altLang="zh-CN" sz="2400" b="0" dirty="0">
              <a:latin typeface="+mn-ea"/>
              <a:ea typeface="+mn-ea"/>
            </a:endParaRPr>
          </a:p>
          <a:p>
            <a:pPr marL="342900" indent="-342900" eaLnBrk="1" hangingPunct="1">
              <a:lnSpc>
                <a:spcPct val="100000"/>
              </a:lnSpc>
              <a:spcBef>
                <a:spcPct val="0"/>
              </a:spcBef>
              <a:spcAft>
                <a:spcPts val="600"/>
              </a:spcAft>
              <a:buFont typeface="Arial" panose="020B0604020202020204" pitchFamily="34" charset="0"/>
              <a:buChar char="•"/>
            </a:pPr>
            <a:r>
              <a:rPr kumimoji="1" lang="zh-CN" altLang="en-US" sz="2400" b="0" i="0" dirty="0">
                <a:latin typeface="+mn-ea"/>
                <a:ea typeface="+mn-ea"/>
              </a:rPr>
              <a:t>某一时刻只能对</a:t>
            </a:r>
            <a:r>
              <a:rPr kumimoji="1" lang="zh-CN" altLang="en-US" sz="2400" i="0" dirty="0">
                <a:solidFill>
                  <a:srgbClr val="800000"/>
                </a:solidFill>
                <a:latin typeface="+mn-ea"/>
                <a:ea typeface="+mn-ea"/>
              </a:rPr>
              <a:t>一个</a:t>
            </a:r>
            <a:r>
              <a:rPr kumimoji="1" lang="zh-CN" altLang="en-US" sz="2400" b="0" i="0" dirty="0">
                <a:latin typeface="+mn-ea"/>
                <a:ea typeface="+mn-ea"/>
              </a:rPr>
              <a:t>输入信号编码，</a:t>
            </a:r>
            <a:r>
              <a:rPr kumimoji="1" lang="en-US" altLang="zh-CN" sz="2400" i="0" dirty="0">
                <a:latin typeface="+mn-ea"/>
                <a:ea typeface="+mn-ea"/>
              </a:rPr>
              <a:t>8</a:t>
            </a:r>
            <a:r>
              <a:rPr kumimoji="1" lang="zh-CN" altLang="en-US" sz="2400" i="0" dirty="0">
                <a:latin typeface="+mn-ea"/>
                <a:ea typeface="+mn-ea"/>
              </a:rPr>
              <a:t>个输入电平只能有一个是低电平</a:t>
            </a:r>
          </a:p>
        </p:txBody>
      </p:sp>
      <mc:AlternateContent xmlns:mc="http://schemas.openxmlformats.org/markup-compatibility/2006" xmlns:a14="http://schemas.microsoft.com/office/drawing/2010/main">
        <mc:Choice Requires="a14">
          <p:sp>
            <p:nvSpPr>
              <p:cNvPr id="54290" name="矩形 54289"/>
              <p:cNvSpPr/>
              <p:nvPr/>
            </p:nvSpPr>
            <p:spPr>
              <a:xfrm>
                <a:off x="1101272" y="5134590"/>
                <a:ext cx="2883353" cy="509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𝑨</m:t>
                          </m:r>
                        </m:e>
                        <m:sub>
                          <m:r>
                            <a:rPr kumimoji="1" lang="en-US" altLang="zh-CN" i="1">
                              <a:latin typeface="Cambria Math" panose="02040503050406030204" pitchFamily="18" charset="0"/>
                            </a:rPr>
                            <m:t>𝟎</m:t>
                          </m:r>
                        </m:sub>
                      </m:sSub>
                      <m:r>
                        <a:rPr kumimoji="1" lang="en-US" altLang="zh-CN" i="1">
                          <a:latin typeface="Cambria Math" panose="02040503050406030204" pitchFamily="18" charset="0"/>
                        </a:rPr>
                        <m:t>=</m:t>
                      </m:r>
                      <m:acc>
                        <m:accPr>
                          <m:chr m:val="̅"/>
                          <m:ctrlPr>
                            <a:rPr kumimoji="1" lang="zh-CN" altLang="en-US" i="1">
                              <a:latin typeface="Cambria Math" panose="02040503050406030204" pitchFamily="18" charset="0"/>
                            </a:rPr>
                          </m:ctrlPr>
                        </m:accPr>
                        <m:e>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b="1" i="1" smtClean="0">
                                      <a:latin typeface="Cambria Math" panose="02040503050406030204" pitchFamily="18" charset="0"/>
                                    </a:rPr>
                                    <m:t>𝑰</m:t>
                                  </m:r>
                                </m:e>
                                <m:sub>
                                  <m:r>
                                    <a:rPr kumimoji="1" lang="en-US" altLang="zh-CN" i="1">
                                      <a:latin typeface="Cambria Math" panose="02040503050406030204" pitchFamily="18" charset="0"/>
                                    </a:rPr>
                                    <m:t>𝟏</m:t>
                                  </m:r>
                                </m:sub>
                              </m:sSub>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b="1" i="1" smtClean="0">
                                      <a:latin typeface="Cambria Math" panose="02040503050406030204" pitchFamily="18" charset="0"/>
                                    </a:rPr>
                                    <m:t>𝑰</m:t>
                                  </m:r>
                                </m:e>
                                <m:sub>
                                  <m:r>
                                    <a:rPr kumimoji="1" lang="en-US" altLang="zh-CN" b="1" i="1" smtClean="0">
                                      <a:latin typeface="Cambria Math" panose="02040503050406030204" pitchFamily="18" charset="0"/>
                                    </a:rPr>
                                    <m:t>𝟑</m:t>
                                  </m:r>
                                </m:sub>
                              </m:sSub>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𝑰</m:t>
                                  </m:r>
                                </m:e>
                                <m:sub>
                                  <m:r>
                                    <a:rPr kumimoji="1" lang="en-US" altLang="zh-CN" b="1" i="1" smtClean="0">
                                      <a:latin typeface="Cambria Math" panose="02040503050406030204" pitchFamily="18" charset="0"/>
                                    </a:rPr>
                                    <m:t>𝟓</m:t>
                                  </m:r>
                                </m:sub>
                              </m:sSub>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𝑰</m:t>
                                  </m:r>
                                </m:e>
                                <m:sub>
                                  <m:r>
                                    <a:rPr kumimoji="1" lang="en-US" altLang="zh-CN" b="1" i="1" smtClean="0">
                                      <a:latin typeface="Cambria Math" panose="02040503050406030204" pitchFamily="18" charset="0"/>
                                    </a:rPr>
                                    <m:t>𝟕</m:t>
                                  </m:r>
                                </m:sub>
                              </m:sSub>
                            </m:e>
                          </m:acc>
                        </m:e>
                      </m:acc>
                    </m:oMath>
                  </m:oMathPara>
                </a14:m>
                <a:endParaRPr lang="zh-CN" altLang="en-US" dirty="0"/>
              </a:p>
            </p:txBody>
          </p:sp>
        </mc:Choice>
        <mc:Fallback xmlns="">
          <p:sp>
            <p:nvSpPr>
              <p:cNvPr id="54290" name="矩形 54289"/>
              <p:cNvSpPr>
                <a:spLocks noRot="1" noChangeAspect="1" noMove="1" noResize="1" noEditPoints="1" noAdjustHandles="1" noChangeArrowheads="1" noChangeShapeType="1" noTextEdit="1"/>
              </p:cNvSpPr>
              <p:nvPr/>
            </p:nvSpPr>
            <p:spPr>
              <a:xfrm>
                <a:off x="1101272" y="5134590"/>
                <a:ext cx="2883353" cy="509114"/>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1137340" y="5639053"/>
                <a:ext cx="2811219" cy="509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𝑨</m:t>
                          </m:r>
                        </m:e>
                        <m:sub>
                          <m:r>
                            <a:rPr kumimoji="1" lang="en-US" altLang="zh-CN" b="1" i="1" smtClean="0">
                              <a:latin typeface="Cambria Math" panose="02040503050406030204" pitchFamily="18" charset="0"/>
                            </a:rPr>
                            <m:t>𝟏</m:t>
                          </m:r>
                        </m:sub>
                      </m:sSub>
                      <m:r>
                        <a:rPr kumimoji="1" lang="en-US" altLang="zh-CN" i="1">
                          <a:latin typeface="Cambria Math" panose="02040503050406030204" pitchFamily="18" charset="0"/>
                        </a:rPr>
                        <m:t>=</m:t>
                      </m:r>
                      <m:acc>
                        <m:accPr>
                          <m:chr m:val="̅"/>
                          <m:ctrlPr>
                            <a:rPr kumimoji="1" lang="zh-CN" altLang="en-US" i="1">
                              <a:latin typeface="Cambria Math" panose="02040503050406030204" pitchFamily="18" charset="0"/>
                            </a:rPr>
                          </m:ctrlPr>
                        </m:accPr>
                        <m:e>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b="1" i="1" smtClean="0">
                                      <a:latin typeface="Cambria Math" panose="02040503050406030204" pitchFamily="18" charset="0"/>
                                    </a:rPr>
                                    <m:t>𝑰</m:t>
                                  </m:r>
                                </m:e>
                                <m:sub>
                                  <m:r>
                                    <a:rPr kumimoji="1" lang="en-US" altLang="zh-CN" b="1" i="1" smtClean="0">
                                      <a:latin typeface="Cambria Math" panose="02040503050406030204" pitchFamily="18" charset="0"/>
                                    </a:rPr>
                                    <m:t>𝟐</m:t>
                                  </m:r>
                                </m:sub>
                              </m:sSub>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b="1" i="1" smtClean="0">
                                      <a:latin typeface="Cambria Math" panose="02040503050406030204" pitchFamily="18" charset="0"/>
                                    </a:rPr>
                                    <m:t>𝑰</m:t>
                                  </m:r>
                                </m:e>
                                <m:sub>
                                  <m:r>
                                    <a:rPr kumimoji="1" lang="en-US" altLang="zh-CN" b="1" i="1" smtClean="0">
                                      <a:latin typeface="Cambria Math" panose="02040503050406030204" pitchFamily="18" charset="0"/>
                                    </a:rPr>
                                    <m:t>𝟑</m:t>
                                  </m:r>
                                </m:sub>
                              </m:sSub>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𝑰</m:t>
                                  </m:r>
                                </m:e>
                                <m:sub>
                                  <m:r>
                                    <a:rPr kumimoji="1" lang="en-US" altLang="zh-CN" b="1" i="1" smtClean="0">
                                      <a:latin typeface="Cambria Math" panose="02040503050406030204" pitchFamily="18" charset="0"/>
                                    </a:rPr>
                                    <m:t>𝟔</m:t>
                                  </m:r>
                                </m:sub>
                              </m:sSub>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𝑰</m:t>
                                  </m:r>
                                </m:e>
                                <m:sub>
                                  <m:r>
                                    <a:rPr kumimoji="1" lang="en-US" altLang="zh-CN" b="1" i="1" smtClean="0">
                                      <a:latin typeface="Cambria Math" panose="02040503050406030204" pitchFamily="18" charset="0"/>
                                    </a:rPr>
                                    <m:t>𝟕</m:t>
                                  </m:r>
                                </m:sub>
                              </m:sSub>
                            </m:e>
                          </m:acc>
                        </m:e>
                      </m:acc>
                    </m:oMath>
                  </m:oMathPara>
                </a14:m>
                <a:endParaRPr lang="zh-CN" altLang="en-US" dirty="0"/>
              </a:p>
            </p:txBody>
          </p:sp>
        </mc:Choice>
        <mc:Fallback xmlns="">
          <p:sp>
            <p:nvSpPr>
              <p:cNvPr id="83" name="矩形 82"/>
              <p:cNvSpPr>
                <a:spLocks noRot="1" noChangeAspect="1" noMove="1" noResize="1" noEditPoints="1" noAdjustHandles="1" noChangeArrowheads="1" noChangeShapeType="1" noTextEdit="1"/>
              </p:cNvSpPr>
              <p:nvPr/>
            </p:nvSpPr>
            <p:spPr>
              <a:xfrm>
                <a:off x="1137340" y="5639053"/>
                <a:ext cx="2811219" cy="509114"/>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1137340" y="6146617"/>
                <a:ext cx="2811219" cy="509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𝑨</m:t>
                          </m:r>
                        </m:e>
                        <m:sub>
                          <m:r>
                            <a:rPr kumimoji="1" lang="en-US" altLang="zh-CN" b="1" i="1" smtClean="0">
                              <a:latin typeface="Cambria Math" panose="02040503050406030204" pitchFamily="18" charset="0"/>
                            </a:rPr>
                            <m:t>𝟐</m:t>
                          </m:r>
                        </m:sub>
                      </m:sSub>
                      <m:r>
                        <a:rPr kumimoji="1" lang="en-US" altLang="zh-CN" i="1">
                          <a:latin typeface="Cambria Math" panose="02040503050406030204" pitchFamily="18" charset="0"/>
                        </a:rPr>
                        <m:t>=</m:t>
                      </m:r>
                      <m:acc>
                        <m:accPr>
                          <m:chr m:val="̅"/>
                          <m:ctrlPr>
                            <a:rPr kumimoji="1" lang="zh-CN" altLang="en-US" i="1">
                              <a:latin typeface="Cambria Math" panose="02040503050406030204" pitchFamily="18" charset="0"/>
                            </a:rPr>
                          </m:ctrlPr>
                        </m:accPr>
                        <m:e>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b="1" i="1" smtClean="0">
                                      <a:latin typeface="Cambria Math" panose="02040503050406030204" pitchFamily="18" charset="0"/>
                                    </a:rPr>
                                    <m:t>𝑰</m:t>
                                  </m:r>
                                </m:e>
                                <m:sub>
                                  <m:r>
                                    <a:rPr kumimoji="1" lang="en-US" altLang="zh-CN" b="1" i="1" smtClean="0">
                                      <a:latin typeface="Cambria Math" panose="02040503050406030204" pitchFamily="18" charset="0"/>
                                    </a:rPr>
                                    <m:t>𝟒</m:t>
                                  </m:r>
                                </m:sub>
                              </m:sSub>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b="1" i="1" smtClean="0">
                                      <a:latin typeface="Cambria Math" panose="02040503050406030204" pitchFamily="18" charset="0"/>
                                    </a:rPr>
                                    <m:t>𝑰</m:t>
                                  </m:r>
                                </m:e>
                                <m:sub>
                                  <m:r>
                                    <a:rPr kumimoji="1" lang="en-US" altLang="zh-CN" b="1" i="1" smtClean="0">
                                      <a:latin typeface="Cambria Math" panose="02040503050406030204" pitchFamily="18" charset="0"/>
                                    </a:rPr>
                                    <m:t>𝟓</m:t>
                                  </m:r>
                                </m:sub>
                              </m:sSub>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𝑰</m:t>
                                  </m:r>
                                </m:e>
                                <m:sub>
                                  <m:r>
                                    <a:rPr kumimoji="1" lang="en-US" altLang="zh-CN" b="1" i="1" smtClean="0">
                                      <a:latin typeface="Cambria Math" panose="02040503050406030204" pitchFamily="18" charset="0"/>
                                    </a:rPr>
                                    <m:t>𝟔</m:t>
                                  </m:r>
                                </m:sub>
                              </m:sSub>
                            </m:e>
                          </m:acc>
                          <m:r>
                            <a:rPr kumimoji="1" lang="en-US" altLang="zh-CN" i="1">
                              <a:latin typeface="Cambria Math" panose="02040503050406030204" pitchFamily="18" charset="0"/>
                              <a:ea typeface="Cambria Math" panose="02040503050406030204" pitchFamily="18" charset="0"/>
                            </a:rPr>
                            <m:t>∙</m:t>
                          </m:r>
                          <m:acc>
                            <m:accPr>
                              <m:chr m:val="̅"/>
                              <m:ctrlPr>
                                <a:rPr kumimoji="1" lang="zh-CN" altLang="en-US"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𝑰</m:t>
                                  </m:r>
                                </m:e>
                                <m:sub>
                                  <m:r>
                                    <a:rPr kumimoji="1" lang="en-US" altLang="zh-CN" b="1" i="1" smtClean="0">
                                      <a:latin typeface="Cambria Math" panose="02040503050406030204" pitchFamily="18" charset="0"/>
                                    </a:rPr>
                                    <m:t>𝟕</m:t>
                                  </m:r>
                                </m:sub>
                              </m:sSub>
                            </m:e>
                          </m:acc>
                        </m:e>
                      </m:acc>
                    </m:oMath>
                  </m:oMathPara>
                </a14:m>
                <a:endParaRPr lang="zh-CN" altLang="en-US" dirty="0"/>
              </a:p>
            </p:txBody>
          </p:sp>
        </mc:Choice>
        <mc:Fallback xmlns="">
          <p:sp>
            <p:nvSpPr>
              <p:cNvPr id="84" name="矩形 83"/>
              <p:cNvSpPr>
                <a:spLocks noRot="1" noChangeAspect="1" noMove="1" noResize="1" noEditPoints="1" noAdjustHandles="1" noChangeArrowheads="1" noChangeShapeType="1" noTextEdit="1"/>
              </p:cNvSpPr>
              <p:nvPr/>
            </p:nvSpPr>
            <p:spPr>
              <a:xfrm>
                <a:off x="1137340" y="6146617"/>
                <a:ext cx="2811219" cy="509114"/>
              </a:xfrm>
              <a:prstGeom prst="rect">
                <a:avLst/>
              </a:prstGeom>
              <a:blipFill rotWithShape="0">
                <a:blip r:embed="rId11"/>
                <a:stretch>
                  <a:fillRect/>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xmlns="" id="{559952E8-2D6E-F47D-7EB0-D9FC7832B9B2}"/>
              </a:ext>
            </a:extLst>
          </p:cNvPr>
          <p:cNvGraphicFramePr>
            <a:graphicFrameLocks noChangeAspect="1"/>
          </p:cNvGraphicFramePr>
          <p:nvPr>
            <p:extLst>
              <p:ext uri="{D42A27DB-BD31-4B8C-83A1-F6EECF244321}">
                <p14:modId xmlns:p14="http://schemas.microsoft.com/office/powerpoint/2010/main" val="1720549251"/>
              </p:ext>
            </p:extLst>
          </p:nvPr>
        </p:nvGraphicFramePr>
        <p:xfrm>
          <a:off x="4914736" y="3005256"/>
          <a:ext cx="3968335" cy="3628192"/>
        </p:xfrm>
        <a:graphic>
          <a:graphicData uri="http://schemas.openxmlformats.org/presentationml/2006/ole">
            <mc:AlternateContent xmlns:mc="http://schemas.openxmlformats.org/markup-compatibility/2006">
              <mc:Choice xmlns:v="urn:schemas-microsoft-com:vml" Requires="v">
                <p:oleObj spid="_x0000_s6148" name="Visio" r:id="rId12" imgW="2668930" imgH="2437931" progId="Visio.Drawing.11">
                  <p:embed/>
                </p:oleObj>
              </mc:Choice>
              <mc:Fallback>
                <p:oleObj name="Visio" r:id="rId12" imgW="2668930" imgH="2437931" progId="Visio.Drawing.11">
                  <p:embed/>
                  <p:pic>
                    <p:nvPicPr>
                      <p:cNvPr id="0" name="Object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4736" y="3005256"/>
                        <a:ext cx="3968335" cy="3628192"/>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xmlns="" id="{A1180E79-2BD8-C9F1-5F3E-2AE4B10A1212}"/>
              </a:ext>
            </a:extLst>
          </p:cNvPr>
          <p:cNvGraphicFramePr>
            <a:graphicFrameLocks noChangeAspect="1"/>
          </p:cNvGraphicFramePr>
          <p:nvPr>
            <p:extLst>
              <p:ext uri="{D42A27DB-BD31-4B8C-83A1-F6EECF244321}">
                <p14:modId xmlns:p14="http://schemas.microsoft.com/office/powerpoint/2010/main" val="2434966819"/>
              </p:ext>
            </p:extLst>
          </p:nvPr>
        </p:nvGraphicFramePr>
        <p:xfrm>
          <a:off x="371759" y="1124702"/>
          <a:ext cx="4340094" cy="3898047"/>
        </p:xfrm>
        <a:graphic>
          <a:graphicData uri="http://schemas.openxmlformats.org/presentationml/2006/ole">
            <mc:AlternateContent xmlns:mc="http://schemas.openxmlformats.org/markup-compatibility/2006">
              <mc:Choice xmlns:v="urn:schemas-microsoft-com:vml" Requires="v">
                <p:oleObj spid="_x0000_s6149" name="Visio" r:id="rId14" imgW="5145745" imgH="4621706" progId="Visio.Drawing.11">
                  <p:embed/>
                </p:oleObj>
              </mc:Choice>
              <mc:Fallback>
                <p:oleObj name="Visio" r:id="rId14" imgW="5145745" imgH="4621706" progId="Visio.Drawing.11">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1759" y="1124702"/>
                        <a:ext cx="4340094" cy="3898047"/>
                      </a:xfrm>
                      <a:prstGeom prst="rect">
                        <a:avLst/>
                      </a:prstGeom>
                      <a:noFill/>
                    </p:spPr>
                  </p:pic>
                </p:oleObj>
              </mc:Fallback>
            </mc:AlternateContent>
          </a:graphicData>
        </a:graphic>
      </p:graphicFrame>
    </p:spTree>
    <p:extLst>
      <p:ext uri="{BB962C8B-B14F-4D97-AF65-F5344CB8AC3E}">
        <p14:creationId xmlns:p14="http://schemas.microsoft.com/office/powerpoint/2010/main" val="89900338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animBg="1"/>
      <p:bldP spid="54290" grpId="0"/>
      <p:bldP spid="83" grpId="0"/>
      <p:bldP spid="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75960" y="0"/>
            <a:ext cx="9068040" cy="113673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4275" name="Rectangle 3"/>
          <p:cNvSpPr>
            <a:spLocks noGrp="1" noChangeArrowheads="1"/>
          </p:cNvSpPr>
          <p:nvPr>
            <p:ph type="body" sz="half" idx="1"/>
          </p:nvPr>
        </p:nvSpPr>
        <p:spPr>
          <a:xfrm>
            <a:off x="166179" y="101227"/>
            <a:ext cx="5370463" cy="724597"/>
          </a:xfrm>
          <a:solidFill>
            <a:schemeClr val="bg1"/>
          </a:solidFill>
        </p:spPr>
        <p:txBody>
          <a:bodyPr/>
          <a:lstStyle/>
          <a:p>
            <a:pPr eaLnBrk="1" hangingPunct="1">
              <a:buFont typeface="Wingdings" panose="05000000000000000000" pitchFamily="2" charset="2"/>
              <a:buChar char="l"/>
            </a:pPr>
            <a:r>
              <a:rPr lang="zh-CN" altLang="en-US" b="1">
                <a:solidFill>
                  <a:srgbClr val="0000FF"/>
                </a:solidFill>
              </a:rPr>
              <a:t>二十进制编码</a:t>
            </a:r>
            <a:r>
              <a:rPr lang="zh-CN" altLang="en-US" b="1" dirty="0">
                <a:solidFill>
                  <a:srgbClr val="0000FF"/>
                </a:solidFill>
              </a:rPr>
              <a:t>器</a:t>
            </a:r>
          </a:p>
        </p:txBody>
      </p:sp>
      <p:sp>
        <p:nvSpPr>
          <p:cNvPr id="54282" name="Rectangle 10"/>
          <p:cNvSpPr>
            <a:spLocks noChangeArrowheads="1"/>
          </p:cNvSpPr>
          <p:nvPr/>
        </p:nvSpPr>
        <p:spPr bwMode="auto">
          <a:xfrm>
            <a:off x="5422678" y="165417"/>
            <a:ext cx="3721322" cy="1200329"/>
          </a:xfrm>
          <a:prstGeom prst="rect">
            <a:avLst/>
          </a:prstGeom>
          <a:solidFill>
            <a:schemeClr val="bg1"/>
          </a:solidFill>
          <a:ln>
            <a:noFill/>
          </a:ln>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spcAft>
                <a:spcPts val="600"/>
              </a:spcAft>
              <a:buNone/>
            </a:pPr>
            <a:r>
              <a:rPr kumimoji="1" lang="zh-CN" altLang="en-US" sz="2400" b="0">
                <a:latin typeface="+mn-ea"/>
                <a:ea typeface="+mn-ea"/>
              </a:rPr>
              <a:t>将</a:t>
            </a:r>
            <a:r>
              <a:rPr kumimoji="1" lang="zh-CN" altLang="en-US" sz="2400" b="0" dirty="0">
                <a:latin typeface="+mn-ea"/>
                <a:ea typeface="+mn-ea"/>
              </a:rPr>
              <a:t>十进制数的十个数字</a:t>
            </a:r>
            <a:r>
              <a:rPr kumimoji="1" lang="en-US" altLang="zh-CN" sz="2400" b="0" dirty="0">
                <a:latin typeface="+mn-ea"/>
                <a:ea typeface="+mn-ea"/>
              </a:rPr>
              <a:t>0-9</a:t>
            </a:r>
            <a:r>
              <a:rPr kumimoji="1" lang="zh-CN" altLang="en-US" sz="2400" b="0" dirty="0">
                <a:latin typeface="+mn-ea"/>
                <a:ea typeface="+mn-ea"/>
              </a:rPr>
              <a:t>编成二进制代码的电路，称为</a:t>
            </a:r>
            <a:r>
              <a:rPr kumimoji="1" lang="zh-CN" altLang="en-US" sz="2400" dirty="0">
                <a:solidFill>
                  <a:srgbClr val="800000"/>
                </a:solidFill>
                <a:latin typeface="+mn-ea"/>
                <a:ea typeface="+mn-ea"/>
              </a:rPr>
              <a:t>二</a:t>
            </a:r>
            <a:r>
              <a:rPr kumimoji="1" lang="en-US" altLang="zh-CN" sz="2400" dirty="0">
                <a:solidFill>
                  <a:srgbClr val="800000"/>
                </a:solidFill>
                <a:latin typeface="+mn-ea"/>
                <a:ea typeface="+mn-ea"/>
              </a:rPr>
              <a:t>-</a:t>
            </a:r>
            <a:r>
              <a:rPr kumimoji="1" lang="zh-CN" altLang="en-US" sz="2400" dirty="0">
                <a:solidFill>
                  <a:srgbClr val="800000"/>
                </a:solidFill>
                <a:latin typeface="+mn-ea"/>
                <a:ea typeface="+mn-ea"/>
              </a:rPr>
              <a:t>十进制编码器</a:t>
            </a:r>
            <a:endParaRPr kumimoji="1" lang="zh-CN" altLang="en-US" sz="2400" i="0" dirty="0">
              <a:latin typeface="+mn-ea"/>
              <a:ea typeface="+mn-ea"/>
            </a:endParaRPr>
          </a:p>
        </p:txBody>
      </p:sp>
      <mc:AlternateContent xmlns:mc="http://schemas.openxmlformats.org/markup-compatibility/2006" xmlns:a14="http://schemas.microsoft.com/office/drawing/2010/main">
        <mc:Choice Requires="a14">
          <p:sp>
            <p:nvSpPr>
              <p:cNvPr id="54290" name="矩形 54289"/>
              <p:cNvSpPr/>
              <p:nvPr/>
            </p:nvSpPr>
            <p:spPr>
              <a:xfrm>
                <a:off x="140543" y="5563546"/>
                <a:ext cx="2796278" cy="439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i="1">
                              <a:latin typeface="Cambria Math" panose="02040503050406030204" pitchFamily="18" charset="0"/>
                            </a:rPr>
                            <m:t>𝑨</m:t>
                          </m:r>
                        </m:e>
                        <m:sub>
                          <m:r>
                            <a:rPr kumimoji="1" lang="en-US" altLang="zh-CN" sz="2000" i="1">
                              <a:latin typeface="Cambria Math" panose="02040503050406030204" pitchFamily="18" charset="0"/>
                            </a:rPr>
                            <m:t>𝟎</m:t>
                          </m:r>
                        </m:sub>
                      </m:sSub>
                      <m:r>
                        <a:rPr kumimoji="1" lang="en-US" altLang="zh-CN" sz="2000" i="1">
                          <a:latin typeface="Cambria Math" panose="02040503050406030204" pitchFamily="18" charset="0"/>
                        </a:rPr>
                        <m:t>=</m:t>
                      </m:r>
                      <m:acc>
                        <m:accPr>
                          <m:chr m:val="̅"/>
                          <m:ctrlPr>
                            <a:rPr kumimoji="1" lang="zh-CN" altLang="en-US" sz="2000" i="1">
                              <a:latin typeface="Cambria Math" panose="02040503050406030204" pitchFamily="18" charset="0"/>
                            </a:rPr>
                          </m:ctrlPr>
                        </m:accPr>
                        <m:e>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b="1" i="1" smtClean="0">
                                      <a:latin typeface="Cambria Math" panose="02040503050406030204" pitchFamily="18" charset="0"/>
                                    </a:rPr>
                                    <m:t>𝑰</m:t>
                                  </m:r>
                                </m:e>
                                <m:sub>
                                  <m:r>
                                    <a:rPr kumimoji="1" lang="en-US" altLang="zh-CN" sz="2000" i="1">
                                      <a:latin typeface="Cambria Math" panose="02040503050406030204" pitchFamily="18" charset="0"/>
                                    </a:rPr>
                                    <m:t>𝟏</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b="1" i="1" smtClean="0">
                                      <a:latin typeface="Cambria Math" panose="02040503050406030204" pitchFamily="18" charset="0"/>
                                    </a:rPr>
                                    <m:t>𝑰</m:t>
                                  </m:r>
                                </m:e>
                                <m:sub>
                                  <m:r>
                                    <a:rPr kumimoji="1" lang="en-US" altLang="zh-CN" sz="2000" b="1" i="1" smtClean="0">
                                      <a:latin typeface="Cambria Math" panose="02040503050406030204" pitchFamily="18" charset="0"/>
                                    </a:rPr>
                                    <m:t>𝟑</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𝑰</m:t>
                                  </m:r>
                                </m:e>
                                <m:sub>
                                  <m:r>
                                    <a:rPr kumimoji="1" lang="en-US" altLang="zh-CN" sz="2000" b="1" i="1" smtClean="0">
                                      <a:latin typeface="Cambria Math" panose="02040503050406030204" pitchFamily="18" charset="0"/>
                                    </a:rPr>
                                    <m:t>𝟓</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𝑰</m:t>
                                  </m:r>
                                </m:e>
                                <m:sub>
                                  <m:r>
                                    <a:rPr kumimoji="1" lang="en-US" altLang="zh-CN" sz="2000" b="1" i="1" smtClean="0">
                                      <a:latin typeface="Cambria Math" panose="02040503050406030204" pitchFamily="18" charset="0"/>
                                    </a:rPr>
                                    <m:t>𝟕</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𝑰</m:t>
                                  </m:r>
                                </m:e>
                                <m:sub>
                                  <m:r>
                                    <a:rPr kumimoji="1" lang="en-US" altLang="zh-CN" sz="2000" b="1" i="1" smtClean="0">
                                      <a:latin typeface="Cambria Math" panose="02040503050406030204" pitchFamily="18" charset="0"/>
                                    </a:rPr>
                                    <m:t>𝟗</m:t>
                                  </m:r>
                                </m:sub>
                              </m:sSub>
                            </m:e>
                          </m:acc>
                        </m:e>
                      </m:acc>
                    </m:oMath>
                  </m:oMathPara>
                </a14:m>
                <a:endParaRPr lang="zh-CN" altLang="en-US" sz="2000"/>
              </a:p>
            </p:txBody>
          </p:sp>
        </mc:Choice>
        <mc:Fallback xmlns="">
          <p:sp>
            <p:nvSpPr>
              <p:cNvPr id="54290" name="矩形 54289"/>
              <p:cNvSpPr>
                <a:spLocks noRot="1" noChangeAspect="1" noMove="1" noResize="1" noEditPoints="1" noAdjustHandles="1" noChangeArrowheads="1" noChangeShapeType="1" noTextEdit="1"/>
              </p:cNvSpPr>
              <p:nvPr/>
            </p:nvSpPr>
            <p:spPr>
              <a:xfrm>
                <a:off x="140543" y="5563546"/>
                <a:ext cx="2796278" cy="439800"/>
              </a:xfrm>
              <a:prstGeom prst="rect">
                <a:avLst/>
              </a:prstGeom>
              <a:blipFill rotWithShape="0">
                <a:blip r:embed="rId7"/>
                <a:stretch>
                  <a:fillRect r="-10240"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140543" y="5983047"/>
                <a:ext cx="2375073" cy="439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i="1">
                              <a:latin typeface="Cambria Math" panose="02040503050406030204" pitchFamily="18" charset="0"/>
                            </a:rPr>
                            <m:t>𝑨</m:t>
                          </m:r>
                        </m:e>
                        <m:sub>
                          <m:r>
                            <a:rPr kumimoji="1" lang="en-US" altLang="zh-CN" sz="2000" b="1" i="1" smtClean="0">
                              <a:latin typeface="Cambria Math" panose="02040503050406030204" pitchFamily="18" charset="0"/>
                            </a:rPr>
                            <m:t>𝟏</m:t>
                          </m:r>
                        </m:sub>
                      </m:sSub>
                      <m:r>
                        <a:rPr kumimoji="1" lang="en-US" altLang="zh-CN" sz="2000" i="1">
                          <a:latin typeface="Cambria Math" panose="02040503050406030204" pitchFamily="18" charset="0"/>
                        </a:rPr>
                        <m:t>=</m:t>
                      </m:r>
                      <m:acc>
                        <m:accPr>
                          <m:chr m:val="̅"/>
                          <m:ctrlPr>
                            <a:rPr kumimoji="1" lang="zh-CN" altLang="en-US" sz="2000" i="1">
                              <a:latin typeface="Cambria Math" panose="02040503050406030204" pitchFamily="18" charset="0"/>
                            </a:rPr>
                          </m:ctrlPr>
                        </m:accPr>
                        <m:e>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b="1" i="1" smtClean="0">
                                      <a:latin typeface="Cambria Math" panose="02040503050406030204" pitchFamily="18" charset="0"/>
                                    </a:rPr>
                                    <m:t>𝑰</m:t>
                                  </m:r>
                                </m:e>
                                <m:sub>
                                  <m:r>
                                    <a:rPr kumimoji="1" lang="en-US" altLang="zh-CN" sz="2000" b="1" i="1" smtClean="0">
                                      <a:latin typeface="Cambria Math" panose="02040503050406030204" pitchFamily="18" charset="0"/>
                                    </a:rPr>
                                    <m:t>𝟐</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b="1" i="1" smtClean="0">
                                      <a:latin typeface="Cambria Math" panose="02040503050406030204" pitchFamily="18" charset="0"/>
                                    </a:rPr>
                                    <m:t>𝑰</m:t>
                                  </m:r>
                                </m:e>
                                <m:sub>
                                  <m:r>
                                    <a:rPr kumimoji="1" lang="en-US" altLang="zh-CN" sz="2000" b="1" i="1" smtClean="0">
                                      <a:latin typeface="Cambria Math" panose="02040503050406030204" pitchFamily="18" charset="0"/>
                                    </a:rPr>
                                    <m:t>𝟑</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𝑰</m:t>
                                  </m:r>
                                </m:e>
                                <m:sub>
                                  <m:r>
                                    <a:rPr kumimoji="1" lang="en-US" altLang="zh-CN" sz="2000" b="1" i="1" smtClean="0">
                                      <a:latin typeface="Cambria Math" panose="02040503050406030204" pitchFamily="18" charset="0"/>
                                    </a:rPr>
                                    <m:t>𝟔</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𝑰</m:t>
                                  </m:r>
                                </m:e>
                                <m:sub>
                                  <m:r>
                                    <a:rPr kumimoji="1" lang="en-US" altLang="zh-CN" sz="2000" b="1" i="1" smtClean="0">
                                      <a:latin typeface="Cambria Math" panose="02040503050406030204" pitchFamily="18" charset="0"/>
                                    </a:rPr>
                                    <m:t>𝟕</m:t>
                                  </m:r>
                                </m:sub>
                              </m:sSub>
                            </m:e>
                          </m:acc>
                        </m:e>
                      </m:acc>
                    </m:oMath>
                  </m:oMathPara>
                </a14:m>
                <a:endParaRPr lang="zh-CN" altLang="en-US" sz="2000"/>
              </a:p>
            </p:txBody>
          </p:sp>
        </mc:Choice>
        <mc:Fallback xmlns="">
          <p:sp>
            <p:nvSpPr>
              <p:cNvPr id="83" name="矩形 82"/>
              <p:cNvSpPr>
                <a:spLocks noRot="1" noChangeAspect="1" noMove="1" noResize="1" noEditPoints="1" noAdjustHandles="1" noChangeArrowheads="1" noChangeShapeType="1" noTextEdit="1"/>
              </p:cNvSpPr>
              <p:nvPr/>
            </p:nvSpPr>
            <p:spPr>
              <a:xfrm>
                <a:off x="140543" y="5983047"/>
                <a:ext cx="2375073" cy="439800"/>
              </a:xfrm>
              <a:prstGeom prst="rect">
                <a:avLst/>
              </a:prstGeom>
              <a:blipFill rotWithShape="0">
                <a:blip r:embed="rId8"/>
                <a:stretch>
                  <a:fillRect r="-12051"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2916674" y="6007982"/>
                <a:ext cx="2375073" cy="439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i="1">
                              <a:latin typeface="Cambria Math" panose="02040503050406030204" pitchFamily="18" charset="0"/>
                            </a:rPr>
                            <m:t>𝑨</m:t>
                          </m:r>
                        </m:e>
                        <m:sub>
                          <m:r>
                            <a:rPr kumimoji="1" lang="en-US" altLang="zh-CN" sz="2000" b="1" i="1" smtClean="0">
                              <a:latin typeface="Cambria Math" panose="02040503050406030204" pitchFamily="18" charset="0"/>
                            </a:rPr>
                            <m:t>𝟐</m:t>
                          </m:r>
                        </m:sub>
                      </m:sSub>
                      <m:r>
                        <a:rPr kumimoji="1" lang="en-US" altLang="zh-CN" sz="2000" i="1">
                          <a:latin typeface="Cambria Math" panose="02040503050406030204" pitchFamily="18" charset="0"/>
                        </a:rPr>
                        <m:t>=</m:t>
                      </m:r>
                      <m:acc>
                        <m:accPr>
                          <m:chr m:val="̅"/>
                          <m:ctrlPr>
                            <a:rPr kumimoji="1" lang="zh-CN" altLang="en-US" sz="2000" i="1">
                              <a:latin typeface="Cambria Math" panose="02040503050406030204" pitchFamily="18" charset="0"/>
                            </a:rPr>
                          </m:ctrlPr>
                        </m:accPr>
                        <m:e>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b="1" i="1" smtClean="0">
                                      <a:latin typeface="Cambria Math" panose="02040503050406030204" pitchFamily="18" charset="0"/>
                                    </a:rPr>
                                    <m:t>𝑰</m:t>
                                  </m:r>
                                </m:e>
                                <m:sub>
                                  <m:r>
                                    <a:rPr kumimoji="1" lang="en-US" altLang="zh-CN" sz="2000" b="1" i="1" smtClean="0">
                                      <a:latin typeface="Cambria Math" panose="02040503050406030204" pitchFamily="18" charset="0"/>
                                    </a:rPr>
                                    <m:t>𝟒</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b="1" i="1" smtClean="0">
                                      <a:latin typeface="Cambria Math" panose="02040503050406030204" pitchFamily="18" charset="0"/>
                                    </a:rPr>
                                    <m:t>𝑰</m:t>
                                  </m:r>
                                </m:e>
                                <m:sub>
                                  <m:r>
                                    <a:rPr kumimoji="1" lang="en-US" altLang="zh-CN" sz="2000" b="1" i="1" smtClean="0">
                                      <a:latin typeface="Cambria Math" panose="02040503050406030204" pitchFamily="18" charset="0"/>
                                    </a:rPr>
                                    <m:t>𝟓</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𝑰</m:t>
                                  </m:r>
                                </m:e>
                                <m:sub>
                                  <m:r>
                                    <a:rPr kumimoji="1" lang="en-US" altLang="zh-CN" sz="2000" b="1" i="1" smtClean="0">
                                      <a:latin typeface="Cambria Math" panose="02040503050406030204" pitchFamily="18" charset="0"/>
                                    </a:rPr>
                                    <m:t>𝟔</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𝑰</m:t>
                                  </m:r>
                                </m:e>
                                <m:sub>
                                  <m:r>
                                    <a:rPr kumimoji="1" lang="en-US" altLang="zh-CN" sz="2000" b="1" i="1" smtClean="0">
                                      <a:latin typeface="Cambria Math" panose="02040503050406030204" pitchFamily="18" charset="0"/>
                                    </a:rPr>
                                    <m:t>𝟕</m:t>
                                  </m:r>
                                </m:sub>
                              </m:sSub>
                            </m:e>
                          </m:acc>
                        </m:e>
                      </m:acc>
                    </m:oMath>
                  </m:oMathPara>
                </a14:m>
                <a:endParaRPr lang="zh-CN" altLang="en-US" sz="2000"/>
              </a:p>
            </p:txBody>
          </p:sp>
        </mc:Choice>
        <mc:Fallback xmlns="">
          <p:sp>
            <p:nvSpPr>
              <p:cNvPr id="84" name="矩形 83"/>
              <p:cNvSpPr>
                <a:spLocks noRot="1" noChangeAspect="1" noMove="1" noResize="1" noEditPoints="1" noAdjustHandles="1" noChangeArrowheads="1" noChangeShapeType="1" noTextEdit="1"/>
              </p:cNvSpPr>
              <p:nvPr/>
            </p:nvSpPr>
            <p:spPr>
              <a:xfrm>
                <a:off x="2916674" y="6007982"/>
                <a:ext cx="2375073" cy="439800"/>
              </a:xfrm>
              <a:prstGeom prst="rect">
                <a:avLst/>
              </a:prstGeom>
              <a:blipFill rotWithShape="0">
                <a:blip r:embed="rId9"/>
                <a:stretch>
                  <a:fillRect r="-12051" b="-4167"/>
                </a:stretch>
              </a:blipFill>
            </p:spPr>
            <p:txBody>
              <a:bodyPr/>
              <a:lstStyle/>
              <a:p>
                <a:r>
                  <a:rPr lang="zh-CN" altLang="en-US">
                    <a:noFill/>
                  </a:rPr>
                  <a:t> </a:t>
                </a:r>
              </a:p>
            </p:txBody>
          </p:sp>
        </mc:Fallback>
      </mc:AlternateContent>
      <p:grpSp>
        <p:nvGrpSpPr>
          <p:cNvPr id="10" name="Group 45"/>
          <p:cNvGrpSpPr>
            <a:grpSpLocks/>
          </p:cNvGrpSpPr>
          <p:nvPr/>
        </p:nvGrpSpPr>
        <p:grpSpPr bwMode="auto">
          <a:xfrm>
            <a:off x="75960" y="719537"/>
            <a:ext cx="5055206" cy="3723839"/>
            <a:chOff x="657" y="665"/>
            <a:chExt cx="4808" cy="3490"/>
          </a:xfrm>
          <a:solidFill>
            <a:schemeClr val="bg1"/>
          </a:solidFill>
        </p:grpSpPr>
        <p:sp>
          <p:nvSpPr>
            <p:cNvPr id="11" name="Text Box 20"/>
            <p:cNvSpPr txBox="1">
              <a:spLocks noChangeArrowheads="1"/>
            </p:cNvSpPr>
            <p:nvPr/>
          </p:nvSpPr>
          <p:spPr bwMode="auto">
            <a:xfrm>
              <a:off x="657" y="665"/>
              <a:ext cx="4808" cy="3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1600" i="0">
                  <a:solidFill>
                    <a:srgbClr val="800000"/>
                  </a:solidFill>
                  <a:latin typeface="+mn-ea"/>
                  <a:ea typeface="+mn-ea"/>
                </a:rPr>
                <a:t>真值表</a:t>
              </a:r>
            </a:p>
          </p:txBody>
        </p:sp>
        <p:sp>
          <p:nvSpPr>
            <p:cNvPr id="12" name="Rectangle 25"/>
            <p:cNvSpPr>
              <a:spLocks noChangeArrowheads="1"/>
            </p:cNvSpPr>
            <p:nvPr/>
          </p:nvSpPr>
          <p:spPr bwMode="auto">
            <a:xfrm>
              <a:off x="4169" y="1647"/>
              <a:ext cx="1296" cy="2508"/>
            </a:xfrm>
            <a:prstGeom prst="rect">
              <a:avLst/>
            </a:prstGeom>
            <a:grpFill/>
            <a:ln w="9525">
              <a:solidFill>
                <a:srgbClr val="00FFFF"/>
              </a:solidFill>
              <a:miter lim="800000"/>
              <a:headEnd/>
              <a:tailEnd/>
            </a:ln>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dist" eaLnBrk="1" hangingPunct="1">
                <a:lnSpc>
                  <a:spcPct val="100000"/>
                </a:lnSpc>
                <a:buClr>
                  <a:srgbClr val="66FF33"/>
                </a:buClr>
                <a:buFont typeface="Wingdings" panose="05000000000000000000" pitchFamily="2" charset="2"/>
                <a:buNone/>
              </a:pPr>
              <a:r>
                <a:rPr kumimoji="1" lang="en-US" altLang="zh-CN" sz="1600" i="0"/>
                <a:t>0001</a:t>
              </a:r>
            </a:p>
            <a:p>
              <a:pPr algn="dist" eaLnBrk="1" hangingPunct="1">
                <a:lnSpc>
                  <a:spcPct val="100000"/>
                </a:lnSpc>
                <a:buClr>
                  <a:srgbClr val="66FF33"/>
                </a:buClr>
                <a:buFont typeface="Wingdings" panose="05000000000000000000" pitchFamily="2" charset="2"/>
                <a:buNone/>
              </a:pPr>
              <a:r>
                <a:rPr kumimoji="1" lang="en-US" altLang="zh-CN" sz="1600" i="0"/>
                <a:t>0010</a:t>
              </a:r>
            </a:p>
            <a:p>
              <a:pPr algn="dist" eaLnBrk="1" hangingPunct="1">
                <a:lnSpc>
                  <a:spcPct val="100000"/>
                </a:lnSpc>
                <a:buClr>
                  <a:srgbClr val="66FF33"/>
                </a:buClr>
                <a:buFont typeface="Wingdings" panose="05000000000000000000" pitchFamily="2" charset="2"/>
                <a:buNone/>
              </a:pPr>
              <a:r>
                <a:rPr kumimoji="1" lang="en-US" altLang="zh-CN" sz="1600" i="0"/>
                <a:t>0011</a:t>
              </a:r>
            </a:p>
            <a:p>
              <a:pPr algn="dist" eaLnBrk="1" hangingPunct="1">
                <a:lnSpc>
                  <a:spcPct val="100000"/>
                </a:lnSpc>
                <a:buClr>
                  <a:srgbClr val="66FF33"/>
                </a:buClr>
                <a:buFont typeface="Wingdings" panose="05000000000000000000" pitchFamily="2" charset="2"/>
                <a:buNone/>
              </a:pPr>
              <a:r>
                <a:rPr kumimoji="1" lang="en-US" altLang="zh-CN" sz="1600" i="0"/>
                <a:t>0100</a:t>
              </a:r>
            </a:p>
            <a:p>
              <a:pPr algn="dist" eaLnBrk="1" hangingPunct="1">
                <a:lnSpc>
                  <a:spcPct val="100000"/>
                </a:lnSpc>
                <a:buClr>
                  <a:srgbClr val="66FF33"/>
                </a:buClr>
                <a:buFont typeface="Wingdings" panose="05000000000000000000" pitchFamily="2" charset="2"/>
                <a:buNone/>
              </a:pPr>
              <a:r>
                <a:rPr kumimoji="1" lang="en-US" altLang="zh-CN" sz="1600" i="0"/>
                <a:t>0101</a:t>
              </a:r>
            </a:p>
            <a:p>
              <a:pPr algn="dist" eaLnBrk="1" hangingPunct="1">
                <a:lnSpc>
                  <a:spcPct val="100000"/>
                </a:lnSpc>
                <a:buClr>
                  <a:srgbClr val="66FF33"/>
                </a:buClr>
                <a:buFont typeface="Wingdings" panose="05000000000000000000" pitchFamily="2" charset="2"/>
                <a:buNone/>
              </a:pPr>
              <a:r>
                <a:rPr kumimoji="1" lang="en-US" altLang="zh-CN" sz="1600" i="0"/>
                <a:t>0110</a:t>
              </a:r>
            </a:p>
            <a:p>
              <a:pPr algn="dist" eaLnBrk="1" hangingPunct="1">
                <a:lnSpc>
                  <a:spcPct val="100000"/>
                </a:lnSpc>
                <a:buClr>
                  <a:srgbClr val="66FF33"/>
                </a:buClr>
                <a:buFont typeface="Wingdings" panose="05000000000000000000" pitchFamily="2" charset="2"/>
                <a:buNone/>
              </a:pPr>
              <a:r>
                <a:rPr kumimoji="1" lang="en-US" altLang="zh-CN" sz="1600" i="0"/>
                <a:t>0111</a:t>
              </a:r>
            </a:p>
            <a:p>
              <a:pPr algn="dist" eaLnBrk="1" hangingPunct="1">
                <a:lnSpc>
                  <a:spcPct val="100000"/>
                </a:lnSpc>
                <a:buClr>
                  <a:srgbClr val="66FF33"/>
                </a:buClr>
                <a:buFont typeface="Wingdings" panose="05000000000000000000" pitchFamily="2" charset="2"/>
                <a:buNone/>
              </a:pPr>
              <a:r>
                <a:rPr kumimoji="1" lang="en-US" altLang="zh-CN" sz="1600" i="0"/>
                <a:t>1000</a:t>
              </a:r>
            </a:p>
            <a:p>
              <a:pPr algn="dist" eaLnBrk="1" hangingPunct="1">
                <a:lnSpc>
                  <a:spcPct val="100000"/>
                </a:lnSpc>
                <a:buClr>
                  <a:srgbClr val="66FF33"/>
                </a:buClr>
                <a:buFont typeface="Wingdings" panose="05000000000000000000" pitchFamily="2" charset="2"/>
                <a:buNone/>
              </a:pPr>
              <a:r>
                <a:rPr kumimoji="1" lang="en-US" altLang="zh-CN" sz="1600" i="0"/>
                <a:t>1001</a:t>
              </a:r>
            </a:p>
          </p:txBody>
        </p:sp>
        <p:sp>
          <p:nvSpPr>
            <p:cNvPr id="13" name="Rectangle 26"/>
            <p:cNvSpPr>
              <a:spLocks noChangeArrowheads="1"/>
            </p:cNvSpPr>
            <p:nvPr/>
          </p:nvSpPr>
          <p:spPr bwMode="auto">
            <a:xfrm>
              <a:off x="1201" y="1647"/>
              <a:ext cx="2968" cy="25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dist" eaLnBrk="1" hangingPunct="1">
                <a:lnSpc>
                  <a:spcPct val="100000"/>
                </a:lnSpc>
                <a:buClr>
                  <a:srgbClr val="66FF33"/>
                </a:buClr>
                <a:buFont typeface="Wingdings" panose="05000000000000000000" pitchFamily="2" charset="2"/>
                <a:buNone/>
              </a:pPr>
              <a:r>
                <a:rPr kumimoji="1" lang="en-US" altLang="zh-CN" sz="1600" i="0" dirty="0"/>
                <a:t>00000000</a:t>
              </a:r>
              <a:r>
                <a:rPr kumimoji="1" lang="en-US" altLang="zh-CN" sz="1600" i="0" dirty="0">
                  <a:solidFill>
                    <a:srgbClr val="0000FF"/>
                  </a:solidFill>
                </a:rPr>
                <a:t>1</a:t>
              </a:r>
            </a:p>
            <a:p>
              <a:pPr algn="dist" eaLnBrk="1" hangingPunct="1">
                <a:lnSpc>
                  <a:spcPct val="100000"/>
                </a:lnSpc>
                <a:buClr>
                  <a:srgbClr val="66FF33"/>
                </a:buClr>
                <a:buFont typeface="Wingdings" panose="05000000000000000000" pitchFamily="2" charset="2"/>
                <a:buNone/>
              </a:pPr>
              <a:r>
                <a:rPr kumimoji="1" lang="en-US" altLang="zh-CN" sz="1600" i="0" dirty="0"/>
                <a:t>0000000</a:t>
              </a:r>
              <a:r>
                <a:rPr kumimoji="1" lang="en-US" altLang="zh-CN" sz="1600" i="0" dirty="0">
                  <a:solidFill>
                    <a:srgbClr val="0000FF"/>
                  </a:solidFill>
                </a:rPr>
                <a:t>1</a:t>
              </a:r>
              <a:r>
                <a:rPr kumimoji="1" lang="en-US" altLang="zh-CN" sz="1600" i="0" dirty="0"/>
                <a:t>0</a:t>
              </a:r>
            </a:p>
            <a:p>
              <a:pPr algn="dist" eaLnBrk="1" hangingPunct="1">
                <a:lnSpc>
                  <a:spcPct val="100000"/>
                </a:lnSpc>
                <a:buClr>
                  <a:srgbClr val="66FF33"/>
                </a:buClr>
                <a:buFont typeface="Wingdings" panose="05000000000000000000" pitchFamily="2" charset="2"/>
                <a:buNone/>
              </a:pPr>
              <a:r>
                <a:rPr kumimoji="1" lang="en-US" altLang="zh-CN" sz="1600" i="0" dirty="0"/>
                <a:t>000000</a:t>
              </a:r>
              <a:r>
                <a:rPr kumimoji="1" lang="en-US" altLang="zh-CN" sz="1600" i="0" dirty="0">
                  <a:solidFill>
                    <a:srgbClr val="0000FF"/>
                  </a:solidFill>
                </a:rPr>
                <a:t>1</a:t>
              </a:r>
              <a:r>
                <a:rPr kumimoji="1" lang="en-US" altLang="zh-CN" sz="1600" i="0" dirty="0"/>
                <a:t>00</a:t>
              </a:r>
            </a:p>
            <a:p>
              <a:pPr algn="dist" eaLnBrk="1" hangingPunct="1">
                <a:lnSpc>
                  <a:spcPct val="100000"/>
                </a:lnSpc>
                <a:buClr>
                  <a:srgbClr val="66FF33"/>
                </a:buClr>
                <a:buFont typeface="Wingdings" panose="05000000000000000000" pitchFamily="2" charset="2"/>
                <a:buNone/>
              </a:pPr>
              <a:r>
                <a:rPr kumimoji="1" lang="en-US" altLang="zh-CN" sz="1600" i="0" dirty="0"/>
                <a:t>00000</a:t>
              </a:r>
              <a:r>
                <a:rPr kumimoji="1" lang="en-US" altLang="zh-CN" sz="1600" i="0" dirty="0">
                  <a:solidFill>
                    <a:srgbClr val="0000FF"/>
                  </a:solidFill>
                </a:rPr>
                <a:t>1</a:t>
              </a:r>
              <a:r>
                <a:rPr kumimoji="1" lang="en-US" altLang="zh-CN" sz="1600" i="0" dirty="0"/>
                <a:t>000</a:t>
              </a:r>
            </a:p>
            <a:p>
              <a:pPr algn="dist" eaLnBrk="1" hangingPunct="1">
                <a:lnSpc>
                  <a:spcPct val="100000"/>
                </a:lnSpc>
                <a:buClr>
                  <a:srgbClr val="66FF33"/>
                </a:buClr>
                <a:buFont typeface="Wingdings" panose="05000000000000000000" pitchFamily="2" charset="2"/>
                <a:buNone/>
              </a:pPr>
              <a:r>
                <a:rPr kumimoji="1" lang="en-US" altLang="zh-CN" sz="1600" i="0" dirty="0"/>
                <a:t>0000</a:t>
              </a:r>
              <a:r>
                <a:rPr kumimoji="1" lang="en-US" altLang="zh-CN" sz="1600" i="0" dirty="0">
                  <a:solidFill>
                    <a:srgbClr val="0000FF"/>
                  </a:solidFill>
                </a:rPr>
                <a:t>1</a:t>
              </a:r>
              <a:r>
                <a:rPr kumimoji="1" lang="en-US" altLang="zh-CN" sz="1600" i="0" dirty="0"/>
                <a:t>0000</a:t>
              </a:r>
            </a:p>
            <a:p>
              <a:pPr algn="dist" eaLnBrk="1" hangingPunct="1">
                <a:lnSpc>
                  <a:spcPct val="100000"/>
                </a:lnSpc>
                <a:buClr>
                  <a:srgbClr val="66FF33"/>
                </a:buClr>
                <a:buFont typeface="Wingdings" panose="05000000000000000000" pitchFamily="2" charset="2"/>
                <a:buNone/>
              </a:pPr>
              <a:r>
                <a:rPr kumimoji="1" lang="en-US" altLang="zh-CN" sz="1600" i="0" dirty="0"/>
                <a:t>000</a:t>
              </a:r>
              <a:r>
                <a:rPr kumimoji="1" lang="en-US" altLang="zh-CN" sz="1600" i="0" dirty="0">
                  <a:solidFill>
                    <a:srgbClr val="0000FF"/>
                  </a:solidFill>
                </a:rPr>
                <a:t>1</a:t>
              </a:r>
              <a:r>
                <a:rPr kumimoji="1" lang="en-US" altLang="zh-CN" sz="1600" i="0" dirty="0"/>
                <a:t>00000</a:t>
              </a:r>
            </a:p>
            <a:p>
              <a:pPr algn="dist" eaLnBrk="1" hangingPunct="1">
                <a:lnSpc>
                  <a:spcPct val="100000"/>
                </a:lnSpc>
                <a:buClr>
                  <a:srgbClr val="66FF33"/>
                </a:buClr>
                <a:buFont typeface="Wingdings" panose="05000000000000000000" pitchFamily="2" charset="2"/>
                <a:buNone/>
              </a:pPr>
              <a:r>
                <a:rPr kumimoji="1" lang="en-US" altLang="zh-CN" sz="1600" i="0" dirty="0"/>
                <a:t>00</a:t>
              </a:r>
              <a:r>
                <a:rPr kumimoji="1" lang="en-US" altLang="zh-CN" sz="1600" i="0" dirty="0">
                  <a:solidFill>
                    <a:srgbClr val="0000FF"/>
                  </a:solidFill>
                </a:rPr>
                <a:t>1</a:t>
              </a:r>
              <a:r>
                <a:rPr kumimoji="1" lang="en-US" altLang="zh-CN" sz="1600" i="0" dirty="0"/>
                <a:t>000000</a:t>
              </a:r>
            </a:p>
            <a:p>
              <a:pPr algn="dist" eaLnBrk="1" hangingPunct="1">
                <a:lnSpc>
                  <a:spcPct val="100000"/>
                </a:lnSpc>
                <a:buClr>
                  <a:srgbClr val="66FF33"/>
                </a:buClr>
                <a:buFont typeface="Wingdings" panose="05000000000000000000" pitchFamily="2" charset="2"/>
                <a:buNone/>
              </a:pPr>
              <a:r>
                <a:rPr kumimoji="1" lang="en-US" altLang="zh-CN" sz="1600" i="0" dirty="0"/>
                <a:t>0</a:t>
              </a:r>
              <a:r>
                <a:rPr kumimoji="1" lang="en-US" altLang="zh-CN" sz="1600" i="0" dirty="0">
                  <a:solidFill>
                    <a:srgbClr val="0000FF"/>
                  </a:solidFill>
                </a:rPr>
                <a:t>1</a:t>
              </a:r>
              <a:r>
                <a:rPr kumimoji="1" lang="en-US" altLang="zh-CN" sz="1600" i="0" dirty="0"/>
                <a:t>0000000</a:t>
              </a:r>
            </a:p>
            <a:p>
              <a:pPr algn="dist" eaLnBrk="1" hangingPunct="1">
                <a:lnSpc>
                  <a:spcPct val="100000"/>
                </a:lnSpc>
                <a:buClr>
                  <a:srgbClr val="66FF33"/>
                </a:buClr>
                <a:buFont typeface="Wingdings" panose="05000000000000000000" pitchFamily="2" charset="2"/>
                <a:buNone/>
              </a:pPr>
              <a:r>
                <a:rPr kumimoji="1" lang="en-US" altLang="zh-CN" sz="1600" i="0" dirty="0">
                  <a:solidFill>
                    <a:srgbClr val="0000FF"/>
                  </a:solidFill>
                </a:rPr>
                <a:t>1</a:t>
              </a:r>
              <a:r>
                <a:rPr kumimoji="1" lang="en-US" altLang="zh-CN" sz="1600" i="0" dirty="0"/>
                <a:t>00000000</a:t>
              </a:r>
            </a:p>
          </p:txBody>
        </p:sp>
        <p:sp>
          <p:nvSpPr>
            <p:cNvPr id="14" name="Rectangle 27"/>
            <p:cNvSpPr>
              <a:spLocks noChangeArrowheads="1"/>
            </p:cNvSpPr>
            <p:nvPr/>
          </p:nvSpPr>
          <p:spPr bwMode="auto">
            <a:xfrm>
              <a:off x="657" y="1647"/>
              <a:ext cx="544" cy="25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600" i="0"/>
                <a:t>1</a:t>
              </a:r>
            </a:p>
            <a:p>
              <a:pPr algn="ctr" eaLnBrk="1" hangingPunct="1">
                <a:lnSpc>
                  <a:spcPct val="100000"/>
                </a:lnSpc>
                <a:buClr>
                  <a:srgbClr val="66FF33"/>
                </a:buClr>
                <a:buFont typeface="Wingdings" panose="05000000000000000000" pitchFamily="2" charset="2"/>
                <a:buNone/>
              </a:pPr>
              <a:r>
                <a:rPr kumimoji="1" lang="en-US" altLang="zh-CN" sz="1600" i="0"/>
                <a:t>2</a:t>
              </a:r>
            </a:p>
            <a:p>
              <a:pPr algn="ctr" eaLnBrk="1" hangingPunct="1">
                <a:lnSpc>
                  <a:spcPct val="100000"/>
                </a:lnSpc>
                <a:buClr>
                  <a:srgbClr val="66FF33"/>
                </a:buClr>
                <a:buFont typeface="Wingdings" panose="05000000000000000000" pitchFamily="2" charset="2"/>
                <a:buNone/>
              </a:pPr>
              <a:r>
                <a:rPr kumimoji="1" lang="en-US" altLang="zh-CN" sz="1600" i="0"/>
                <a:t>3</a:t>
              </a:r>
            </a:p>
            <a:p>
              <a:pPr algn="ctr" eaLnBrk="1" hangingPunct="1">
                <a:lnSpc>
                  <a:spcPct val="100000"/>
                </a:lnSpc>
                <a:buClr>
                  <a:srgbClr val="66FF33"/>
                </a:buClr>
                <a:buFont typeface="Wingdings" panose="05000000000000000000" pitchFamily="2" charset="2"/>
                <a:buNone/>
              </a:pPr>
              <a:r>
                <a:rPr kumimoji="1" lang="en-US" altLang="zh-CN" sz="1600" i="0"/>
                <a:t>4</a:t>
              </a:r>
            </a:p>
            <a:p>
              <a:pPr algn="ctr" eaLnBrk="1" hangingPunct="1">
                <a:lnSpc>
                  <a:spcPct val="100000"/>
                </a:lnSpc>
                <a:buClr>
                  <a:srgbClr val="66FF33"/>
                </a:buClr>
                <a:buFont typeface="Wingdings" panose="05000000000000000000" pitchFamily="2" charset="2"/>
                <a:buNone/>
              </a:pPr>
              <a:r>
                <a:rPr kumimoji="1" lang="en-US" altLang="zh-CN" sz="1600" i="0"/>
                <a:t>5</a:t>
              </a:r>
            </a:p>
            <a:p>
              <a:pPr algn="ctr" eaLnBrk="1" hangingPunct="1">
                <a:lnSpc>
                  <a:spcPct val="100000"/>
                </a:lnSpc>
                <a:buClr>
                  <a:srgbClr val="66FF33"/>
                </a:buClr>
                <a:buFont typeface="Wingdings" panose="05000000000000000000" pitchFamily="2" charset="2"/>
                <a:buNone/>
              </a:pPr>
              <a:r>
                <a:rPr kumimoji="1" lang="en-US" altLang="zh-CN" sz="1600" i="0"/>
                <a:t>6</a:t>
              </a:r>
            </a:p>
            <a:p>
              <a:pPr algn="ctr" eaLnBrk="1" hangingPunct="1">
                <a:lnSpc>
                  <a:spcPct val="100000"/>
                </a:lnSpc>
                <a:buClr>
                  <a:srgbClr val="66FF33"/>
                </a:buClr>
                <a:buFont typeface="Wingdings" panose="05000000000000000000" pitchFamily="2" charset="2"/>
                <a:buNone/>
              </a:pPr>
              <a:r>
                <a:rPr kumimoji="1" lang="en-US" altLang="zh-CN" sz="1600" i="0"/>
                <a:t>7</a:t>
              </a:r>
            </a:p>
            <a:p>
              <a:pPr algn="ctr" eaLnBrk="1" hangingPunct="1">
                <a:lnSpc>
                  <a:spcPct val="100000"/>
                </a:lnSpc>
                <a:buClr>
                  <a:srgbClr val="66FF33"/>
                </a:buClr>
                <a:buFont typeface="Wingdings" panose="05000000000000000000" pitchFamily="2" charset="2"/>
                <a:buNone/>
              </a:pPr>
              <a:r>
                <a:rPr kumimoji="1" lang="en-US" altLang="zh-CN" sz="1600" i="0"/>
                <a:t>8</a:t>
              </a:r>
            </a:p>
            <a:p>
              <a:pPr algn="ctr" eaLnBrk="1" hangingPunct="1">
                <a:lnSpc>
                  <a:spcPct val="100000"/>
                </a:lnSpc>
                <a:buClr>
                  <a:srgbClr val="66FF33"/>
                </a:buClr>
                <a:buFont typeface="Wingdings" panose="05000000000000000000" pitchFamily="2" charset="2"/>
                <a:buNone/>
              </a:pPr>
              <a:r>
                <a:rPr kumimoji="1" lang="en-US" altLang="zh-CN" sz="1600" i="0"/>
                <a:t>9</a:t>
              </a:r>
            </a:p>
          </p:txBody>
        </p:sp>
        <p:sp>
          <p:nvSpPr>
            <p:cNvPr id="15" name="Rectangle 28"/>
            <p:cNvSpPr>
              <a:spLocks noChangeArrowheads="1"/>
            </p:cNvSpPr>
            <p:nvPr/>
          </p:nvSpPr>
          <p:spPr bwMode="auto">
            <a:xfrm>
              <a:off x="4169" y="1293"/>
              <a:ext cx="1296"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1600" i="0"/>
                <a:t>A</a:t>
              </a:r>
              <a:r>
                <a:rPr kumimoji="1" lang="en-US" altLang="zh-CN" sz="1600" i="0" baseline="-25000"/>
                <a:t>3   </a:t>
              </a:r>
              <a:r>
                <a:rPr kumimoji="1" lang="en-US" altLang="zh-CN" sz="1600" i="0"/>
                <a:t>A</a:t>
              </a:r>
              <a:r>
                <a:rPr kumimoji="1" lang="en-US" altLang="zh-CN" sz="1600" i="0" baseline="-25000"/>
                <a:t>2  </a:t>
              </a:r>
              <a:r>
                <a:rPr kumimoji="1" lang="en-US" altLang="zh-CN" sz="1600" i="0"/>
                <a:t>A</a:t>
              </a:r>
              <a:r>
                <a:rPr kumimoji="1" lang="en-US" altLang="zh-CN" sz="1600" i="0" baseline="-25000"/>
                <a:t>1   </a:t>
              </a:r>
              <a:r>
                <a:rPr kumimoji="1" lang="en-US" altLang="zh-CN" sz="1600" i="0"/>
                <a:t>A</a:t>
              </a:r>
              <a:r>
                <a:rPr kumimoji="1" lang="en-US" altLang="zh-CN" sz="1600" i="0" baseline="-25000"/>
                <a:t>0</a:t>
              </a:r>
            </a:p>
          </p:txBody>
        </p:sp>
        <p:sp>
          <p:nvSpPr>
            <p:cNvPr id="16" name="Rectangle 29"/>
            <p:cNvSpPr>
              <a:spLocks noChangeArrowheads="1"/>
            </p:cNvSpPr>
            <p:nvPr/>
          </p:nvSpPr>
          <p:spPr bwMode="auto">
            <a:xfrm>
              <a:off x="1201" y="1293"/>
              <a:ext cx="2968"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dist" eaLnBrk="1" hangingPunct="1">
                <a:lnSpc>
                  <a:spcPct val="100000"/>
                </a:lnSpc>
                <a:buClr>
                  <a:srgbClr val="66FF33"/>
                </a:buClr>
                <a:buFont typeface="Wingdings" panose="05000000000000000000" pitchFamily="2" charset="2"/>
                <a:buNone/>
              </a:pPr>
              <a:r>
                <a:rPr kumimoji="1" lang="en-US" altLang="zh-CN" sz="1600" i="0"/>
                <a:t>987654321</a:t>
              </a:r>
            </a:p>
          </p:txBody>
        </p:sp>
        <p:sp>
          <p:nvSpPr>
            <p:cNvPr id="17" name="Rectangle 30"/>
            <p:cNvSpPr>
              <a:spLocks noChangeArrowheads="1"/>
            </p:cNvSpPr>
            <p:nvPr/>
          </p:nvSpPr>
          <p:spPr bwMode="auto">
            <a:xfrm>
              <a:off x="4169" y="979"/>
              <a:ext cx="1296" cy="3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1600" i="0">
                  <a:latin typeface="+mn-ea"/>
                  <a:ea typeface="+mn-ea"/>
                </a:rPr>
                <a:t>输    出</a:t>
              </a:r>
            </a:p>
          </p:txBody>
        </p:sp>
        <p:sp>
          <p:nvSpPr>
            <p:cNvPr id="18" name="Rectangle 31"/>
            <p:cNvSpPr>
              <a:spLocks noChangeArrowheads="1"/>
            </p:cNvSpPr>
            <p:nvPr/>
          </p:nvSpPr>
          <p:spPr bwMode="auto">
            <a:xfrm>
              <a:off x="1201" y="979"/>
              <a:ext cx="2968" cy="314"/>
            </a:xfrm>
            <a:prstGeom prst="rect">
              <a:avLst/>
            </a:prstGeom>
            <a:grpFill/>
            <a:ln w="9525">
              <a:solidFill>
                <a:srgbClr val="00FFFF"/>
              </a:solidFill>
              <a:miter lim="800000"/>
              <a:headEnd/>
              <a:tailEnd/>
            </a:ln>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1600" i="0">
                  <a:latin typeface="+mn-ea"/>
                  <a:ea typeface="+mn-ea"/>
                </a:rPr>
                <a:t>输           入</a:t>
              </a:r>
            </a:p>
          </p:txBody>
        </p:sp>
        <p:sp>
          <p:nvSpPr>
            <p:cNvPr id="19" name="Rectangle 32"/>
            <p:cNvSpPr>
              <a:spLocks noChangeArrowheads="1"/>
            </p:cNvSpPr>
            <p:nvPr/>
          </p:nvSpPr>
          <p:spPr bwMode="auto">
            <a:xfrm>
              <a:off x="657" y="1056"/>
              <a:ext cx="544" cy="6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1400" i="0">
                  <a:latin typeface="+mn-ea"/>
                  <a:ea typeface="+mn-ea"/>
                </a:rPr>
                <a:t>十进制数</a:t>
              </a:r>
            </a:p>
          </p:txBody>
        </p:sp>
        <p:sp>
          <p:nvSpPr>
            <p:cNvPr id="20" name="Line 33"/>
            <p:cNvSpPr>
              <a:spLocks noChangeShapeType="1"/>
            </p:cNvSpPr>
            <p:nvPr/>
          </p:nvSpPr>
          <p:spPr bwMode="auto">
            <a:xfrm>
              <a:off x="657" y="979"/>
              <a:ext cx="4808" cy="0"/>
            </a:xfrm>
            <a:prstGeom prst="line">
              <a:avLst/>
            </a:prstGeom>
            <a:grpFill/>
            <a:ln w="19050" cap="rnd">
              <a:solidFill>
                <a:srgbClr val="003300"/>
              </a:solidFill>
              <a:round/>
              <a:headEnd/>
              <a:tailEnd/>
            </a:ln>
          </p:spPr>
          <p:txBody>
            <a:bodyPr/>
            <a:lstStyle/>
            <a:p>
              <a:endParaRPr lang="zh-CN" altLang="en-US" sz="1600"/>
            </a:p>
          </p:txBody>
        </p:sp>
        <p:sp>
          <p:nvSpPr>
            <p:cNvPr id="21" name="Line 34"/>
            <p:cNvSpPr>
              <a:spLocks noChangeShapeType="1"/>
            </p:cNvSpPr>
            <p:nvPr/>
          </p:nvSpPr>
          <p:spPr bwMode="auto">
            <a:xfrm>
              <a:off x="657" y="1647"/>
              <a:ext cx="4808" cy="0"/>
            </a:xfrm>
            <a:prstGeom prst="line">
              <a:avLst/>
            </a:prstGeom>
            <a:grpFill/>
            <a:ln w="19050" cap="rnd">
              <a:solidFill>
                <a:srgbClr val="003300"/>
              </a:solidFill>
              <a:round/>
              <a:headEnd/>
              <a:tailEnd/>
            </a:ln>
          </p:spPr>
          <p:txBody>
            <a:bodyPr/>
            <a:lstStyle/>
            <a:p>
              <a:endParaRPr lang="zh-CN" altLang="en-US" sz="1600"/>
            </a:p>
          </p:txBody>
        </p:sp>
        <p:sp>
          <p:nvSpPr>
            <p:cNvPr id="22" name="Line 35"/>
            <p:cNvSpPr>
              <a:spLocks noChangeShapeType="1"/>
            </p:cNvSpPr>
            <p:nvPr/>
          </p:nvSpPr>
          <p:spPr bwMode="auto">
            <a:xfrm>
              <a:off x="657" y="4155"/>
              <a:ext cx="4808" cy="0"/>
            </a:xfrm>
            <a:prstGeom prst="line">
              <a:avLst/>
            </a:prstGeom>
            <a:grpFill/>
            <a:ln w="19050" cap="rnd">
              <a:solidFill>
                <a:srgbClr val="003300"/>
              </a:solidFill>
              <a:round/>
              <a:headEnd/>
              <a:tailEnd/>
            </a:ln>
          </p:spPr>
          <p:txBody>
            <a:bodyPr/>
            <a:lstStyle/>
            <a:p>
              <a:endParaRPr lang="zh-CN" altLang="en-US" sz="1600"/>
            </a:p>
          </p:txBody>
        </p:sp>
        <p:sp>
          <p:nvSpPr>
            <p:cNvPr id="23" name="Line 36"/>
            <p:cNvSpPr>
              <a:spLocks noChangeShapeType="1"/>
            </p:cNvSpPr>
            <p:nvPr/>
          </p:nvSpPr>
          <p:spPr bwMode="auto">
            <a:xfrm>
              <a:off x="657" y="979"/>
              <a:ext cx="0" cy="3176"/>
            </a:xfrm>
            <a:prstGeom prst="line">
              <a:avLst/>
            </a:prstGeom>
            <a:grpFill/>
            <a:ln w="19050" cap="rnd">
              <a:solidFill>
                <a:srgbClr val="003300"/>
              </a:solidFill>
              <a:round/>
              <a:headEnd/>
              <a:tailEnd/>
            </a:ln>
          </p:spPr>
          <p:txBody>
            <a:bodyPr/>
            <a:lstStyle/>
            <a:p>
              <a:endParaRPr lang="zh-CN" altLang="en-US" sz="1600"/>
            </a:p>
          </p:txBody>
        </p:sp>
        <p:sp>
          <p:nvSpPr>
            <p:cNvPr id="24" name="Line 37"/>
            <p:cNvSpPr>
              <a:spLocks noChangeShapeType="1"/>
            </p:cNvSpPr>
            <p:nvPr/>
          </p:nvSpPr>
          <p:spPr bwMode="auto">
            <a:xfrm>
              <a:off x="1201" y="979"/>
              <a:ext cx="0" cy="3176"/>
            </a:xfrm>
            <a:prstGeom prst="line">
              <a:avLst/>
            </a:prstGeom>
            <a:grpFill/>
            <a:ln w="19050" cap="rnd">
              <a:solidFill>
                <a:srgbClr val="003300"/>
              </a:solidFill>
              <a:round/>
              <a:headEnd/>
              <a:tailEnd/>
            </a:ln>
          </p:spPr>
          <p:txBody>
            <a:bodyPr/>
            <a:lstStyle/>
            <a:p>
              <a:endParaRPr lang="zh-CN" altLang="en-US" sz="1600"/>
            </a:p>
          </p:txBody>
        </p:sp>
        <p:sp>
          <p:nvSpPr>
            <p:cNvPr id="25" name="Line 38"/>
            <p:cNvSpPr>
              <a:spLocks noChangeShapeType="1"/>
            </p:cNvSpPr>
            <p:nvPr/>
          </p:nvSpPr>
          <p:spPr bwMode="auto">
            <a:xfrm>
              <a:off x="4169" y="979"/>
              <a:ext cx="0" cy="3176"/>
            </a:xfrm>
            <a:prstGeom prst="line">
              <a:avLst/>
            </a:prstGeom>
            <a:grpFill/>
            <a:ln w="19050" cap="rnd">
              <a:solidFill>
                <a:srgbClr val="003300"/>
              </a:solidFill>
              <a:round/>
              <a:headEnd/>
              <a:tailEnd/>
            </a:ln>
          </p:spPr>
          <p:txBody>
            <a:bodyPr/>
            <a:lstStyle/>
            <a:p>
              <a:endParaRPr lang="zh-CN" altLang="en-US" sz="1600"/>
            </a:p>
          </p:txBody>
        </p:sp>
        <p:sp>
          <p:nvSpPr>
            <p:cNvPr id="26" name="Line 39"/>
            <p:cNvSpPr>
              <a:spLocks noChangeShapeType="1"/>
            </p:cNvSpPr>
            <p:nvPr/>
          </p:nvSpPr>
          <p:spPr bwMode="auto">
            <a:xfrm>
              <a:off x="5465" y="979"/>
              <a:ext cx="0" cy="3176"/>
            </a:xfrm>
            <a:prstGeom prst="line">
              <a:avLst/>
            </a:prstGeom>
            <a:grpFill/>
            <a:ln w="19050" cap="rnd">
              <a:solidFill>
                <a:srgbClr val="003300"/>
              </a:solidFill>
              <a:round/>
              <a:headEnd/>
              <a:tailEnd/>
            </a:ln>
          </p:spPr>
          <p:txBody>
            <a:bodyPr/>
            <a:lstStyle/>
            <a:p>
              <a:endParaRPr lang="zh-CN" altLang="en-US" sz="1600"/>
            </a:p>
          </p:txBody>
        </p:sp>
        <p:sp>
          <p:nvSpPr>
            <p:cNvPr id="27" name="Line 40"/>
            <p:cNvSpPr>
              <a:spLocks noChangeShapeType="1"/>
            </p:cNvSpPr>
            <p:nvPr/>
          </p:nvSpPr>
          <p:spPr bwMode="auto">
            <a:xfrm>
              <a:off x="1201" y="1293"/>
              <a:ext cx="4264" cy="0"/>
            </a:xfrm>
            <a:prstGeom prst="line">
              <a:avLst/>
            </a:prstGeom>
            <a:grpFill/>
            <a:ln w="19050" cap="rnd">
              <a:solidFill>
                <a:srgbClr val="003300"/>
              </a:solidFill>
              <a:round/>
              <a:headEnd/>
              <a:tailEnd/>
            </a:ln>
          </p:spPr>
          <p:txBody>
            <a:bodyPr/>
            <a:lstStyle/>
            <a:p>
              <a:endParaRPr lang="zh-CN" altLang="en-US" sz="1600"/>
            </a:p>
          </p:txBody>
        </p:sp>
      </p:grpSp>
      <mc:AlternateContent xmlns:mc="http://schemas.openxmlformats.org/markup-compatibility/2006" xmlns:a14="http://schemas.microsoft.com/office/drawing/2010/main">
        <mc:Choice Requires="a14">
          <p:sp>
            <p:nvSpPr>
              <p:cNvPr id="28" name="矩形 27"/>
              <p:cNvSpPr/>
              <p:nvPr/>
            </p:nvSpPr>
            <p:spPr>
              <a:xfrm>
                <a:off x="3598503" y="5539245"/>
                <a:ext cx="1532663" cy="4398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i="1">
                              <a:latin typeface="Cambria Math" panose="02040503050406030204" pitchFamily="18" charset="0"/>
                            </a:rPr>
                            <m:t>𝑨</m:t>
                          </m:r>
                        </m:e>
                        <m:sub>
                          <m:r>
                            <a:rPr kumimoji="1" lang="en-US" altLang="zh-CN" sz="2000" b="1" i="1" smtClean="0">
                              <a:latin typeface="Cambria Math" panose="02040503050406030204" pitchFamily="18" charset="0"/>
                            </a:rPr>
                            <m:t>𝟑</m:t>
                          </m:r>
                        </m:sub>
                      </m:sSub>
                      <m:r>
                        <a:rPr kumimoji="1" lang="en-US" altLang="zh-CN" sz="2000" i="1">
                          <a:latin typeface="Cambria Math" panose="02040503050406030204" pitchFamily="18" charset="0"/>
                        </a:rPr>
                        <m:t>=</m:t>
                      </m:r>
                      <m:acc>
                        <m:accPr>
                          <m:chr m:val="̅"/>
                          <m:ctrlPr>
                            <a:rPr kumimoji="1" lang="zh-CN" altLang="en-US" sz="2000" i="1">
                              <a:latin typeface="Cambria Math" panose="02040503050406030204" pitchFamily="18" charset="0"/>
                            </a:rPr>
                          </m:ctrlPr>
                        </m:accPr>
                        <m:e>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b="1" i="1" smtClean="0">
                                      <a:latin typeface="Cambria Math" panose="02040503050406030204" pitchFamily="18" charset="0"/>
                                    </a:rPr>
                                    <m:t>𝑰</m:t>
                                  </m:r>
                                </m:e>
                                <m:sub>
                                  <m:r>
                                    <a:rPr kumimoji="1" lang="en-US" altLang="zh-CN" sz="2000" b="1" i="1" smtClean="0">
                                      <a:latin typeface="Cambria Math" panose="02040503050406030204" pitchFamily="18" charset="0"/>
                                    </a:rPr>
                                    <m:t>𝟖</m:t>
                                  </m:r>
                                </m:sub>
                              </m:sSub>
                            </m:e>
                          </m:acc>
                          <m:r>
                            <a:rPr kumimoji="1" lang="en-US" altLang="zh-CN" sz="2000" i="1">
                              <a:latin typeface="Cambria Math" panose="02040503050406030204" pitchFamily="18" charset="0"/>
                              <a:ea typeface="Cambria Math" panose="02040503050406030204" pitchFamily="18" charset="0"/>
                            </a:rPr>
                            <m:t>∙</m:t>
                          </m:r>
                          <m:acc>
                            <m:accPr>
                              <m:chr m:val="̅"/>
                              <m:ctrlPr>
                                <a:rPr kumimoji="1" lang="zh-CN" altLang="en-US" sz="2000" i="1">
                                  <a:latin typeface="Cambria Math" panose="02040503050406030204" pitchFamily="18" charset="0"/>
                                </a:rPr>
                              </m:ctrlPr>
                            </m:accPr>
                            <m:e>
                              <m:sSub>
                                <m:sSubPr>
                                  <m:ctrlPr>
                                    <a:rPr kumimoji="1" lang="en-US" altLang="zh-CN" sz="2000" i="1">
                                      <a:latin typeface="Cambria Math" panose="02040503050406030204" pitchFamily="18" charset="0"/>
                                    </a:rPr>
                                  </m:ctrlPr>
                                </m:sSubPr>
                                <m:e>
                                  <m:r>
                                    <a:rPr kumimoji="1" lang="en-US" altLang="zh-CN" sz="2000" b="1" i="1" smtClean="0">
                                      <a:latin typeface="Cambria Math" panose="02040503050406030204" pitchFamily="18" charset="0"/>
                                    </a:rPr>
                                    <m:t>𝑰</m:t>
                                  </m:r>
                                </m:e>
                                <m:sub>
                                  <m:r>
                                    <a:rPr kumimoji="1" lang="en-US" altLang="zh-CN" sz="2000" b="1" i="1" smtClean="0">
                                      <a:latin typeface="Cambria Math" panose="02040503050406030204" pitchFamily="18" charset="0"/>
                                    </a:rPr>
                                    <m:t>𝟗</m:t>
                                  </m:r>
                                </m:sub>
                              </m:sSub>
                            </m:e>
                          </m:acc>
                        </m:e>
                      </m:acc>
                    </m:oMath>
                  </m:oMathPara>
                </a14:m>
                <a:endParaRPr lang="zh-CN" altLang="en-US" sz="2000"/>
              </a:p>
            </p:txBody>
          </p:sp>
        </mc:Choice>
        <mc:Fallback xmlns="">
          <p:sp>
            <p:nvSpPr>
              <p:cNvPr id="28" name="矩形 27"/>
              <p:cNvSpPr>
                <a:spLocks noRot="1" noChangeAspect="1" noMove="1" noResize="1" noEditPoints="1" noAdjustHandles="1" noChangeArrowheads="1" noChangeShapeType="1" noTextEdit="1"/>
              </p:cNvSpPr>
              <p:nvPr/>
            </p:nvSpPr>
            <p:spPr>
              <a:xfrm>
                <a:off x="3598503" y="5539245"/>
                <a:ext cx="1532663" cy="439800"/>
              </a:xfrm>
              <a:prstGeom prst="rect">
                <a:avLst/>
              </a:prstGeom>
              <a:blipFill rotWithShape="0">
                <a:blip r:embed="rId10"/>
                <a:stretch>
                  <a:fillRect r="-19048" b="-2778"/>
                </a:stretch>
              </a:blipFill>
            </p:spPr>
            <p:txBody>
              <a:bodyPr/>
              <a:lstStyle/>
              <a:p>
                <a:r>
                  <a:rPr lang="zh-CN" altLang="en-US">
                    <a:noFill/>
                  </a:rPr>
                  <a:t> </a:t>
                </a:r>
              </a:p>
            </p:txBody>
          </p:sp>
        </mc:Fallback>
      </mc:AlternateContent>
      <p:sp>
        <p:nvSpPr>
          <p:cNvPr id="30" name="矩形 29"/>
          <p:cNvSpPr/>
          <p:nvPr/>
        </p:nvSpPr>
        <p:spPr>
          <a:xfrm>
            <a:off x="5679705" y="5748329"/>
            <a:ext cx="3260834" cy="769441"/>
          </a:xfrm>
          <a:prstGeom prst="rect">
            <a:avLst/>
          </a:prstGeom>
        </p:spPr>
        <p:txBody>
          <a:bodyPr wrap="square">
            <a:spAutoFit/>
          </a:bodyPr>
          <a:lstStyle/>
          <a:p>
            <a:pPr eaLnBrk="1" hangingPunct="1">
              <a:spcAft>
                <a:spcPts val="600"/>
              </a:spcAft>
            </a:pPr>
            <a:r>
              <a:rPr kumimoji="1" lang="en-US" altLang="zh-CN" sz="2200">
                <a:latin typeface="+mn-ea"/>
                <a:ea typeface="+mn-ea"/>
              </a:rPr>
              <a:t>CMOS</a:t>
            </a:r>
            <a:r>
              <a:rPr kumimoji="1" lang="zh-CN" altLang="en-US" sz="2200">
                <a:latin typeface="+mn-ea"/>
                <a:ea typeface="+mn-ea"/>
              </a:rPr>
              <a:t>型二</a:t>
            </a:r>
            <a:r>
              <a:rPr kumimoji="1" lang="en-US" altLang="zh-CN" sz="2200">
                <a:latin typeface="+mn-ea"/>
                <a:ea typeface="+mn-ea"/>
              </a:rPr>
              <a:t>-</a:t>
            </a:r>
            <a:r>
              <a:rPr kumimoji="1" lang="zh-CN" altLang="en-US" sz="2200">
                <a:latin typeface="+mn-ea"/>
                <a:ea typeface="+mn-ea"/>
              </a:rPr>
              <a:t>十进制编码器</a:t>
            </a:r>
            <a:r>
              <a:rPr kumimoji="1" lang="en-US" altLang="zh-CN" sz="2200">
                <a:solidFill>
                  <a:srgbClr val="800000"/>
                </a:solidFill>
                <a:latin typeface="+mn-ea"/>
                <a:ea typeface="+mn-ea"/>
              </a:rPr>
              <a:t>C304</a:t>
            </a:r>
          </a:p>
        </p:txBody>
      </p:sp>
      <p:sp>
        <p:nvSpPr>
          <p:cNvPr id="4" name="矩形 3"/>
          <p:cNvSpPr/>
          <p:nvPr/>
        </p:nvSpPr>
        <p:spPr>
          <a:xfrm>
            <a:off x="317563" y="4551528"/>
            <a:ext cx="4572000" cy="830997"/>
          </a:xfrm>
          <a:prstGeom prst="rect">
            <a:avLst/>
          </a:prstGeom>
        </p:spPr>
        <p:txBody>
          <a:bodyPr>
            <a:spAutoFit/>
          </a:bodyPr>
          <a:lstStyle/>
          <a:p>
            <a:pPr marL="342900" indent="-342900" eaLnBrk="1" hangingPunct="1">
              <a:lnSpc>
                <a:spcPct val="100000"/>
              </a:lnSpc>
              <a:buClr>
                <a:srgbClr val="0000FF"/>
              </a:buClr>
              <a:buFont typeface="Arial" panose="020B0604020202020204" pitchFamily="34" charset="0"/>
              <a:buChar char="•"/>
            </a:pPr>
            <a:r>
              <a:rPr kumimoji="1" lang="en-US" altLang="zh-CN" b="0">
                <a:latin typeface="+mn-ea"/>
                <a:ea typeface="+mn-ea"/>
              </a:rPr>
              <a:t>1</a:t>
            </a:r>
            <a:r>
              <a:rPr kumimoji="1" lang="zh-CN" altLang="en-US" b="0">
                <a:latin typeface="+mn-ea"/>
                <a:ea typeface="+mn-ea"/>
              </a:rPr>
              <a:t>～</a:t>
            </a:r>
            <a:r>
              <a:rPr kumimoji="1" lang="en-US" altLang="zh-CN" b="0">
                <a:latin typeface="+mn-ea"/>
                <a:ea typeface="+mn-ea"/>
              </a:rPr>
              <a:t>9</a:t>
            </a:r>
            <a:r>
              <a:rPr kumimoji="1" lang="zh-CN" altLang="en-US" b="0">
                <a:latin typeface="+mn-ea"/>
                <a:ea typeface="+mn-ea"/>
              </a:rPr>
              <a:t>中任意时刻只允许有</a:t>
            </a:r>
            <a:r>
              <a:rPr kumimoji="1" lang="zh-CN" altLang="en-US">
                <a:solidFill>
                  <a:srgbClr val="003300"/>
                </a:solidFill>
                <a:latin typeface="+mn-ea"/>
                <a:ea typeface="+mn-ea"/>
              </a:rPr>
              <a:t>一个输入</a:t>
            </a:r>
            <a:r>
              <a:rPr kumimoji="1" lang="zh-CN" altLang="en-US" b="0">
                <a:latin typeface="+mn-ea"/>
                <a:ea typeface="+mn-ea"/>
              </a:rPr>
              <a:t>为高电平信号</a:t>
            </a:r>
            <a:endParaRPr kumimoji="1" lang="zh-CN" altLang="en-US" b="0" dirty="0">
              <a:latin typeface="+mn-ea"/>
              <a:ea typeface="+mn-ea"/>
            </a:endParaRPr>
          </a:p>
        </p:txBody>
      </p:sp>
      <p:graphicFrame>
        <p:nvGraphicFramePr>
          <p:cNvPr id="3" name="对象 2">
            <a:extLst>
              <a:ext uri="{FF2B5EF4-FFF2-40B4-BE49-F238E27FC236}">
                <a16:creationId xmlns:a16="http://schemas.microsoft.com/office/drawing/2014/main" xmlns="" id="{93F26047-0EA4-D702-4FD6-113FE90B090A}"/>
              </a:ext>
            </a:extLst>
          </p:cNvPr>
          <p:cNvGraphicFramePr>
            <a:graphicFrameLocks noChangeAspect="1"/>
          </p:cNvGraphicFramePr>
          <p:nvPr>
            <p:extLst>
              <p:ext uri="{D42A27DB-BD31-4B8C-83A1-F6EECF244321}">
                <p14:modId xmlns:p14="http://schemas.microsoft.com/office/powerpoint/2010/main" val="2690712894"/>
              </p:ext>
            </p:extLst>
          </p:nvPr>
        </p:nvGraphicFramePr>
        <p:xfrm>
          <a:off x="5316963" y="1578474"/>
          <a:ext cx="3751077" cy="3919167"/>
        </p:xfrm>
        <a:graphic>
          <a:graphicData uri="http://schemas.openxmlformats.org/presentationml/2006/ole">
            <mc:AlternateContent xmlns:mc="http://schemas.openxmlformats.org/markup-compatibility/2006">
              <mc:Choice xmlns:v="urn:schemas-microsoft-com:vml" Requires="v">
                <p:oleObj spid="_x0000_s7171" name="Visio" r:id="rId11" imgW="4035805" imgH="4223590" progId="Visio.Drawing.11">
                  <p:embed/>
                </p:oleObj>
              </mc:Choice>
              <mc:Fallback>
                <p:oleObj name="Visio" r:id="rId11" imgW="4035805" imgH="4223590" progId="Visio.Drawing.11">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6963" y="1578474"/>
                        <a:ext cx="3751077" cy="3919167"/>
                      </a:xfrm>
                      <a:prstGeom prst="rect">
                        <a:avLst/>
                      </a:prstGeom>
                      <a:noFill/>
                    </p:spPr>
                  </p:pic>
                </p:oleObj>
              </mc:Fallback>
            </mc:AlternateContent>
          </a:graphicData>
        </a:graphic>
      </p:graphicFrame>
    </p:spTree>
    <p:extLst>
      <p:ext uri="{BB962C8B-B14F-4D97-AF65-F5344CB8AC3E}">
        <p14:creationId xmlns:p14="http://schemas.microsoft.com/office/powerpoint/2010/main" val="22648332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4282"/>
                                        </p:tgtEl>
                                        <p:attrNameLst>
                                          <p:attrName>style.visibility</p:attrName>
                                        </p:attrNameLst>
                                      </p:cBhvr>
                                      <p:to>
                                        <p:strVal val="visible"/>
                                      </p:to>
                                    </p:set>
                                    <p:animEffect transition="in" filter="wipe(down)">
                                      <p:cBhvr>
                                        <p:cTn id="25" dur="500"/>
                                        <p:tgtEl>
                                          <p:spTgt spid="5428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animBg="1"/>
      <p:bldP spid="54290" grpId="0"/>
      <p:bldP spid="83" grpId="0"/>
      <p:bldP spid="84" grpId="0"/>
      <p:bldP spid="28" grpId="0"/>
      <p:bldP spid="30"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a:extLst>
              <a:ext uri="{FF2B5EF4-FFF2-40B4-BE49-F238E27FC236}">
                <a16:creationId xmlns:a16="http://schemas.microsoft.com/office/drawing/2014/main" xmlns="" id="{C100C266-104C-4688-8A14-B9F8FEBD45DF}"/>
              </a:ext>
            </a:extLst>
          </p:cNvPr>
          <p:cNvSpPr txBox="1">
            <a:spLocks noChangeArrowheads="1"/>
          </p:cNvSpPr>
          <p:nvPr/>
        </p:nvSpPr>
        <p:spPr bwMode="auto">
          <a:xfrm>
            <a:off x="2987675" y="1412875"/>
            <a:ext cx="3168650" cy="641350"/>
          </a:xfrm>
          <a:prstGeom prst="rect">
            <a:avLst/>
          </a:prstGeom>
          <a:solidFill>
            <a:srgbClr val="FFCC66"/>
          </a:solidFill>
          <a:ln>
            <a:noFill/>
          </a:ln>
          <a:effectLst/>
          <a:extLst>
            <a:ext uri="{91240B29-F687-4F45-9708-019B960494DF}">
              <a14:hiddenLine xmlns:a14="http://schemas.microsoft.com/office/drawing/2010/main" w="9525" algn="ctr">
                <a:solidFill>
                  <a:srgbClr val="0099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a:solidFill>
                  <a:schemeClr val="accent2"/>
                </a:solidFill>
                <a:latin typeface="+mn-lt"/>
                <a:ea typeface="+mn-ea"/>
                <a:cs typeface="+mn-ea"/>
                <a:sym typeface="+mn-lt"/>
              </a:rPr>
              <a:t>主要内容</a:t>
            </a:r>
          </a:p>
        </p:txBody>
      </p:sp>
      <p:sp>
        <p:nvSpPr>
          <p:cNvPr id="12291" name="AutoShape 6">
            <a:extLst>
              <a:ext uri="{FF2B5EF4-FFF2-40B4-BE49-F238E27FC236}">
                <a16:creationId xmlns:a16="http://schemas.microsoft.com/office/drawing/2014/main" xmlns="" id="{916CE1AA-6073-423B-B3FD-4F660D8B6596}"/>
              </a:ext>
            </a:extLst>
          </p:cNvPr>
          <p:cNvSpPr>
            <a:spLocks noChangeArrowheads="1"/>
          </p:cNvSpPr>
          <p:nvPr/>
        </p:nvSpPr>
        <p:spPr bwMode="auto">
          <a:xfrm>
            <a:off x="585479" y="2327162"/>
            <a:ext cx="7867787" cy="3995846"/>
          </a:xfrm>
          <a:prstGeom prst="roundRect">
            <a:avLst>
              <a:gd name="adj" fmla="val 16667"/>
            </a:avLst>
          </a:prstGeom>
          <a:noFill/>
          <a:ln w="38100" algn="ctr">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95263" indent="-195263">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nSpc>
                <a:spcPct val="120000"/>
              </a:lnSpc>
              <a:spcBef>
                <a:spcPts val="600"/>
              </a:spcBef>
              <a:spcAft>
                <a:spcPts val="600"/>
              </a:spcAft>
            </a:pPr>
            <a:r>
              <a:rPr kumimoji="1" lang="en-US" altLang="zh-CN" sz="3200">
                <a:latin typeface="+mn-lt"/>
                <a:ea typeface="+mn-ea"/>
                <a:cs typeface="+mn-ea"/>
                <a:sym typeface="+mn-lt"/>
              </a:rPr>
              <a:t>1. </a:t>
            </a:r>
            <a:r>
              <a:rPr kumimoji="1" lang="zh-CN" altLang="en-US" sz="3200">
                <a:latin typeface="+mn-lt"/>
                <a:ea typeface="+mn-ea"/>
                <a:cs typeface="+mn-ea"/>
              </a:rPr>
              <a:t>组合逻辑电路特点及表示方法</a:t>
            </a:r>
          </a:p>
          <a:p>
            <a:pPr marL="0" indent="0" algn="just" eaLnBrk="1" hangingPunct="1">
              <a:lnSpc>
                <a:spcPct val="120000"/>
              </a:lnSpc>
              <a:spcBef>
                <a:spcPts val="600"/>
              </a:spcBef>
              <a:spcAft>
                <a:spcPts val="600"/>
              </a:spcAft>
            </a:pPr>
            <a:r>
              <a:rPr kumimoji="1" lang="en-US" altLang="zh-CN" sz="3200">
                <a:latin typeface="+mn-lt"/>
                <a:ea typeface="+mn-ea"/>
                <a:cs typeface="+mn-ea"/>
              </a:rPr>
              <a:t>2. SSI</a:t>
            </a:r>
            <a:r>
              <a:rPr kumimoji="1" lang="zh-CN" altLang="en-US" sz="3200">
                <a:latin typeface="+mn-lt"/>
                <a:ea typeface="+mn-ea"/>
                <a:cs typeface="+mn-ea"/>
              </a:rPr>
              <a:t>组合电路的分析与设计 </a:t>
            </a:r>
          </a:p>
          <a:p>
            <a:pPr marL="0" indent="0" eaLnBrk="1" hangingPunct="1">
              <a:lnSpc>
                <a:spcPct val="120000"/>
              </a:lnSpc>
              <a:spcBef>
                <a:spcPts val="600"/>
              </a:spcBef>
              <a:spcAft>
                <a:spcPts val="600"/>
              </a:spcAft>
            </a:pPr>
            <a:r>
              <a:rPr kumimoji="1" lang="en-US" altLang="zh-CN" sz="3200">
                <a:latin typeface="+mn-lt"/>
                <a:ea typeface="+mn-ea"/>
                <a:cs typeface="+mn-ea"/>
              </a:rPr>
              <a:t>3. </a:t>
            </a:r>
            <a:r>
              <a:rPr kumimoji="1" lang="zh-CN" altLang="en-US" sz="3200">
                <a:latin typeface="+mn-lt"/>
                <a:ea typeface="+mn-ea"/>
                <a:cs typeface="+mn-ea"/>
              </a:rPr>
              <a:t>常用组合逻辑电路</a:t>
            </a:r>
          </a:p>
          <a:p>
            <a:pPr marL="0" indent="0" eaLnBrk="1" hangingPunct="1">
              <a:lnSpc>
                <a:spcPct val="120000"/>
              </a:lnSpc>
              <a:spcBef>
                <a:spcPts val="600"/>
              </a:spcBef>
              <a:spcAft>
                <a:spcPts val="600"/>
              </a:spcAft>
            </a:pPr>
            <a:r>
              <a:rPr kumimoji="1" lang="en-US" altLang="zh-CN" sz="3200">
                <a:latin typeface="+mn-lt"/>
                <a:ea typeface="+mn-ea"/>
                <a:cs typeface="+mn-ea"/>
              </a:rPr>
              <a:t>4. MSI</a:t>
            </a:r>
            <a:r>
              <a:rPr kumimoji="1" lang="zh-CN" altLang="en-US" sz="3200">
                <a:latin typeface="+mn-lt"/>
                <a:ea typeface="+mn-ea"/>
                <a:cs typeface="+mn-ea"/>
              </a:rPr>
              <a:t>组合电路的设计</a:t>
            </a:r>
          </a:p>
          <a:p>
            <a:pPr marL="0" indent="0" eaLnBrk="1" hangingPunct="1">
              <a:lnSpc>
                <a:spcPct val="120000"/>
              </a:lnSpc>
              <a:spcBef>
                <a:spcPts val="600"/>
              </a:spcBef>
              <a:spcAft>
                <a:spcPts val="600"/>
              </a:spcAft>
            </a:pPr>
            <a:r>
              <a:rPr kumimoji="1" lang="en-US" altLang="zh-CN" sz="3200">
                <a:latin typeface="+mn-lt"/>
                <a:ea typeface="+mn-ea"/>
                <a:cs typeface="+mn-ea"/>
              </a:rPr>
              <a:t>5. </a:t>
            </a:r>
            <a:r>
              <a:rPr kumimoji="1" lang="zh-CN" altLang="en-US" sz="3200">
                <a:latin typeface="+mn-lt"/>
                <a:ea typeface="+mn-ea"/>
                <a:cs typeface="+mn-ea"/>
              </a:rPr>
              <a:t>组合逻辑电路的竞争与冒险</a:t>
            </a:r>
            <a:endParaRPr kumimoji="1" lang="zh-CN" altLang="en-US" sz="3200" dirty="0">
              <a:latin typeface="+mn-lt"/>
              <a:ea typeface="+mn-ea"/>
              <a:cs typeface="+mn-ea"/>
              <a:sym typeface="+mn-lt"/>
            </a:endParaRPr>
          </a:p>
        </p:txBody>
      </p:sp>
    </p:spTree>
    <p:extLst>
      <p:ext uri="{BB962C8B-B14F-4D97-AF65-F5344CB8AC3E}">
        <p14:creationId xmlns:p14="http://schemas.microsoft.com/office/powerpoint/2010/main" val="3507341205"/>
      </p:ext>
    </p:extLst>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0"/>
            <a:ext cx="9144000" cy="993341"/>
          </a:xfrm>
          <a:solidFill>
            <a:schemeClr val="bg1"/>
          </a:solidFill>
        </p:spPr>
        <p:txBody>
          <a:bodyPr/>
          <a:lstStyle/>
          <a:p>
            <a:pPr marL="571500" indent="-571500" algn="l" eaLnBrk="1" hangingPunct="1">
              <a:buFont typeface="Wingdings" panose="05000000000000000000" pitchFamily="2" charset="2"/>
              <a:buChar char="l"/>
            </a:pPr>
            <a:r>
              <a:rPr lang="zh-CN" altLang="en-US" sz="3200" b="1">
                <a:solidFill>
                  <a:srgbClr val="0000FF"/>
                </a:solidFill>
              </a:rPr>
              <a:t>优先编码器</a:t>
            </a:r>
          </a:p>
        </p:txBody>
      </p:sp>
      <p:sp>
        <p:nvSpPr>
          <p:cNvPr id="66563" name="Rectangle 3"/>
          <p:cNvSpPr>
            <a:spLocks noGrp="1" noChangeArrowheads="1"/>
          </p:cNvSpPr>
          <p:nvPr>
            <p:ph type="body" idx="1"/>
          </p:nvPr>
        </p:nvSpPr>
        <p:spPr>
          <a:xfrm>
            <a:off x="42862" y="645907"/>
            <a:ext cx="8208962" cy="4978400"/>
          </a:xfrm>
        </p:spPr>
        <p:txBody>
          <a:bodyPr/>
          <a:lstStyle/>
          <a:p>
            <a:pPr eaLnBrk="1" hangingPunct="1"/>
            <a:r>
              <a:rPr lang="zh-CN" altLang="en-US" sz="2600" dirty="0"/>
              <a:t>优先编码器允许同时在几个输入端加入有效输入信号，但电路只对其中优先级别最高的输入信号进行编码。</a:t>
            </a:r>
            <a:endParaRPr lang="en-US" altLang="zh-CN" sz="2600" dirty="0"/>
          </a:p>
          <a:p>
            <a:pPr marL="0" indent="0" eaLnBrk="1" hangingPunct="1">
              <a:buNone/>
            </a:pPr>
            <a:r>
              <a:rPr lang="zh-CN" altLang="en-US" sz="2600" dirty="0"/>
              <a:t> </a:t>
            </a:r>
          </a:p>
          <a:p>
            <a:pPr eaLnBrk="1" hangingPunct="1"/>
            <a:r>
              <a:rPr lang="en-US" altLang="zh-CN" sz="2800" b="1" dirty="0">
                <a:solidFill>
                  <a:srgbClr val="800000"/>
                </a:solidFill>
                <a:latin typeface="+mn-ea"/>
              </a:rPr>
              <a:t>8</a:t>
            </a:r>
            <a:r>
              <a:rPr lang="zh-CN" altLang="en-US" sz="2800" b="1" dirty="0">
                <a:solidFill>
                  <a:srgbClr val="800000"/>
                </a:solidFill>
                <a:latin typeface="+mn-ea"/>
              </a:rPr>
              <a:t>线</a:t>
            </a:r>
            <a:r>
              <a:rPr lang="en-US" altLang="zh-CN" sz="2800" b="1" dirty="0">
                <a:solidFill>
                  <a:srgbClr val="800000"/>
                </a:solidFill>
                <a:latin typeface="+mn-ea"/>
              </a:rPr>
              <a:t>-3</a:t>
            </a:r>
            <a:r>
              <a:rPr lang="zh-CN" altLang="en-US" sz="2800" b="1" dirty="0">
                <a:solidFill>
                  <a:srgbClr val="800000"/>
                </a:solidFill>
                <a:latin typeface="+mn-ea"/>
              </a:rPr>
              <a:t>线优先编码器</a:t>
            </a:r>
            <a:r>
              <a:rPr lang="en-US" altLang="zh-CN" sz="2800" b="1" dirty="0">
                <a:solidFill>
                  <a:srgbClr val="800000"/>
                </a:solidFill>
                <a:latin typeface="+mn-ea"/>
              </a:rPr>
              <a:t>74148</a:t>
            </a:r>
            <a:endParaRPr lang="zh-CN" altLang="en-US" sz="2800" b="1" dirty="0">
              <a:solidFill>
                <a:srgbClr val="800000"/>
              </a:solidFill>
              <a:latin typeface="+mn-ea"/>
            </a:endParaRPr>
          </a:p>
        </p:txBody>
      </p:sp>
      <p:grpSp>
        <p:nvGrpSpPr>
          <p:cNvPr id="5" name="Group 102"/>
          <p:cNvGrpSpPr>
            <a:grpSpLocks/>
          </p:cNvGrpSpPr>
          <p:nvPr/>
        </p:nvGrpSpPr>
        <p:grpSpPr bwMode="auto">
          <a:xfrm>
            <a:off x="1365250" y="2848353"/>
            <a:ext cx="2517902" cy="3518662"/>
            <a:chOff x="476" y="1564"/>
            <a:chExt cx="1478" cy="2219"/>
          </a:xfrm>
        </p:grpSpPr>
        <p:sp>
          <p:nvSpPr>
            <p:cNvPr id="6" name="Text Box 10"/>
            <p:cNvSpPr txBox="1">
              <a:spLocks noChangeArrowheads="1"/>
            </p:cNvSpPr>
            <p:nvPr/>
          </p:nvSpPr>
          <p:spPr bwMode="auto">
            <a:xfrm>
              <a:off x="650" y="1564"/>
              <a:ext cx="1122" cy="221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2800" b="1">
                <a:solidFill>
                  <a:schemeClr val="tx1"/>
                </a:solidFill>
              </a:endParaRPr>
            </a:p>
          </p:txBody>
        </p:sp>
        <p:sp>
          <p:nvSpPr>
            <p:cNvPr id="7" name="Text Box 11"/>
            <p:cNvSpPr txBox="1">
              <a:spLocks noChangeArrowheads="1"/>
            </p:cNvSpPr>
            <p:nvPr/>
          </p:nvSpPr>
          <p:spPr bwMode="auto">
            <a:xfrm>
              <a:off x="476" y="1697"/>
              <a:ext cx="173" cy="17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1</a:t>
              </a:r>
              <a:endParaRPr lang="en-US" altLang="zh-CN" sz="1600" b="1">
                <a:solidFill>
                  <a:schemeClr val="tx1"/>
                </a:solidFill>
              </a:endParaRPr>
            </a:p>
          </p:txBody>
        </p:sp>
        <p:sp>
          <p:nvSpPr>
            <p:cNvPr id="8" name="Text Box 12"/>
            <p:cNvSpPr txBox="1">
              <a:spLocks noChangeArrowheads="1"/>
            </p:cNvSpPr>
            <p:nvPr/>
          </p:nvSpPr>
          <p:spPr bwMode="auto">
            <a:xfrm>
              <a:off x="476" y="1948"/>
              <a:ext cx="173" cy="17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2</a:t>
              </a:r>
              <a:endParaRPr lang="en-US" altLang="zh-CN" sz="1600" b="1">
                <a:solidFill>
                  <a:schemeClr val="tx1"/>
                </a:solidFill>
              </a:endParaRPr>
            </a:p>
          </p:txBody>
        </p:sp>
        <p:sp>
          <p:nvSpPr>
            <p:cNvPr id="9" name="Text Box 13"/>
            <p:cNvSpPr txBox="1">
              <a:spLocks noChangeArrowheads="1"/>
            </p:cNvSpPr>
            <p:nvPr/>
          </p:nvSpPr>
          <p:spPr bwMode="auto">
            <a:xfrm>
              <a:off x="477" y="2203"/>
              <a:ext cx="173" cy="17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a:solidFill>
                    <a:schemeClr val="tx1"/>
                  </a:solidFill>
                </a:rPr>
                <a:t>3</a:t>
              </a:r>
              <a:endParaRPr lang="en-US" altLang="zh-CN" sz="1600" b="1">
                <a:solidFill>
                  <a:schemeClr val="tx1"/>
                </a:solidFill>
              </a:endParaRPr>
            </a:p>
          </p:txBody>
        </p:sp>
        <p:sp>
          <p:nvSpPr>
            <p:cNvPr id="10" name="Text Box 14"/>
            <p:cNvSpPr txBox="1">
              <a:spLocks noChangeArrowheads="1"/>
            </p:cNvSpPr>
            <p:nvPr/>
          </p:nvSpPr>
          <p:spPr bwMode="auto">
            <a:xfrm>
              <a:off x="476" y="2456"/>
              <a:ext cx="173" cy="17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a:solidFill>
                    <a:schemeClr val="tx1"/>
                  </a:solidFill>
                </a:rPr>
                <a:t>4</a:t>
              </a:r>
              <a:endParaRPr lang="en-US" altLang="zh-CN" sz="1600" b="1">
                <a:solidFill>
                  <a:schemeClr val="tx1"/>
                </a:solidFill>
              </a:endParaRPr>
            </a:p>
          </p:txBody>
        </p:sp>
        <p:sp>
          <p:nvSpPr>
            <p:cNvPr id="11" name="Text Box 15"/>
            <p:cNvSpPr txBox="1">
              <a:spLocks noChangeArrowheads="1"/>
            </p:cNvSpPr>
            <p:nvPr/>
          </p:nvSpPr>
          <p:spPr bwMode="auto">
            <a:xfrm>
              <a:off x="477" y="2711"/>
              <a:ext cx="173" cy="17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5</a:t>
              </a:r>
              <a:endParaRPr lang="en-US" altLang="zh-CN" sz="1600" b="1">
                <a:solidFill>
                  <a:schemeClr val="tx1"/>
                </a:solidFill>
              </a:endParaRPr>
            </a:p>
          </p:txBody>
        </p:sp>
        <p:sp>
          <p:nvSpPr>
            <p:cNvPr id="12" name="Text Box 16"/>
            <p:cNvSpPr txBox="1">
              <a:spLocks noChangeArrowheads="1"/>
            </p:cNvSpPr>
            <p:nvPr/>
          </p:nvSpPr>
          <p:spPr bwMode="auto">
            <a:xfrm>
              <a:off x="477" y="3239"/>
              <a:ext cx="173" cy="17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7</a:t>
              </a:r>
              <a:endParaRPr lang="en-US" altLang="zh-CN" sz="1600" b="1">
                <a:solidFill>
                  <a:schemeClr val="tx1"/>
                </a:solidFill>
              </a:endParaRPr>
            </a:p>
          </p:txBody>
        </p:sp>
        <p:sp>
          <p:nvSpPr>
            <p:cNvPr id="13" name="Text Box 17"/>
            <p:cNvSpPr txBox="1">
              <a:spLocks noChangeArrowheads="1"/>
            </p:cNvSpPr>
            <p:nvPr/>
          </p:nvSpPr>
          <p:spPr bwMode="auto">
            <a:xfrm>
              <a:off x="476" y="2973"/>
              <a:ext cx="173" cy="17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6</a:t>
              </a:r>
              <a:endParaRPr lang="en-US" altLang="zh-CN" sz="1600" b="1">
                <a:solidFill>
                  <a:schemeClr val="tx1"/>
                </a:solidFill>
              </a:endParaRPr>
            </a:p>
          </p:txBody>
        </p:sp>
        <p:sp>
          <p:nvSpPr>
            <p:cNvPr id="14" name="Text Box 18"/>
            <p:cNvSpPr txBox="1">
              <a:spLocks noChangeArrowheads="1"/>
            </p:cNvSpPr>
            <p:nvPr/>
          </p:nvSpPr>
          <p:spPr bwMode="auto">
            <a:xfrm flipH="1">
              <a:off x="675" y="1697"/>
              <a:ext cx="43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FontTx/>
                <a:buNone/>
              </a:pPr>
              <a:endParaRPr lang="zh-CN" altLang="zh-CN" sz="2000" b="1">
                <a:solidFill>
                  <a:schemeClr val="tx1"/>
                </a:solidFill>
              </a:endParaRPr>
            </a:p>
          </p:txBody>
        </p:sp>
        <p:sp>
          <p:nvSpPr>
            <p:cNvPr id="15" name="Text Box 19"/>
            <p:cNvSpPr txBox="1">
              <a:spLocks noChangeArrowheads="1"/>
            </p:cNvSpPr>
            <p:nvPr/>
          </p:nvSpPr>
          <p:spPr bwMode="auto">
            <a:xfrm>
              <a:off x="686" y="1948"/>
              <a:ext cx="43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FontTx/>
                <a:buNone/>
              </a:pPr>
              <a:endParaRPr lang="zh-CN" altLang="zh-CN" sz="2000" b="1">
                <a:solidFill>
                  <a:schemeClr val="tx1"/>
                </a:solidFill>
              </a:endParaRPr>
            </a:p>
          </p:txBody>
        </p:sp>
        <p:sp>
          <p:nvSpPr>
            <p:cNvPr id="16" name="Text Box 20"/>
            <p:cNvSpPr txBox="1">
              <a:spLocks noChangeArrowheads="1"/>
            </p:cNvSpPr>
            <p:nvPr/>
          </p:nvSpPr>
          <p:spPr bwMode="auto">
            <a:xfrm>
              <a:off x="686" y="2203"/>
              <a:ext cx="43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FontTx/>
                <a:buNone/>
              </a:pPr>
              <a:endParaRPr lang="zh-CN" altLang="zh-CN" sz="2000" b="1">
                <a:solidFill>
                  <a:schemeClr val="tx1"/>
                </a:solidFill>
              </a:endParaRPr>
            </a:p>
          </p:txBody>
        </p:sp>
        <p:sp>
          <p:nvSpPr>
            <p:cNvPr id="17" name="Text Box 21"/>
            <p:cNvSpPr txBox="1">
              <a:spLocks noChangeArrowheads="1"/>
            </p:cNvSpPr>
            <p:nvPr/>
          </p:nvSpPr>
          <p:spPr bwMode="auto">
            <a:xfrm>
              <a:off x="686" y="2456"/>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FontTx/>
                <a:buNone/>
              </a:pPr>
              <a:endParaRPr lang="zh-CN" altLang="zh-CN" sz="2000" b="1">
                <a:solidFill>
                  <a:schemeClr val="tx1"/>
                </a:solidFill>
              </a:endParaRPr>
            </a:p>
          </p:txBody>
        </p:sp>
        <p:sp>
          <p:nvSpPr>
            <p:cNvPr id="18" name="Text Box 22"/>
            <p:cNvSpPr txBox="1">
              <a:spLocks noChangeArrowheads="1"/>
            </p:cNvSpPr>
            <p:nvPr/>
          </p:nvSpPr>
          <p:spPr bwMode="auto">
            <a:xfrm>
              <a:off x="684" y="2711"/>
              <a:ext cx="43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FontTx/>
                <a:buNone/>
              </a:pPr>
              <a:endParaRPr lang="zh-CN" altLang="zh-CN" sz="2000" b="1" baseline="-25000">
                <a:solidFill>
                  <a:schemeClr val="tx1"/>
                </a:solidFill>
              </a:endParaRPr>
            </a:p>
          </p:txBody>
        </p:sp>
        <p:sp>
          <p:nvSpPr>
            <p:cNvPr id="19" name="Text Box 23"/>
            <p:cNvSpPr txBox="1">
              <a:spLocks noChangeArrowheads="1"/>
            </p:cNvSpPr>
            <p:nvPr/>
          </p:nvSpPr>
          <p:spPr bwMode="auto">
            <a:xfrm>
              <a:off x="691" y="3489"/>
              <a:ext cx="43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FontTx/>
                <a:buNone/>
              </a:pPr>
              <a:r>
                <a:rPr lang="en-US" altLang="zh-CN" sz="1800" b="1">
                  <a:solidFill>
                    <a:schemeClr val="tx1"/>
                  </a:solidFill>
                </a:rPr>
                <a:t>GND</a:t>
              </a:r>
            </a:p>
          </p:txBody>
        </p:sp>
        <p:sp>
          <p:nvSpPr>
            <p:cNvPr id="20" name="Text Box 24"/>
            <p:cNvSpPr txBox="1">
              <a:spLocks noChangeArrowheads="1"/>
            </p:cNvSpPr>
            <p:nvPr/>
          </p:nvSpPr>
          <p:spPr bwMode="auto">
            <a:xfrm>
              <a:off x="689" y="2973"/>
              <a:ext cx="43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FontTx/>
                <a:buNone/>
              </a:pPr>
              <a:endParaRPr lang="zh-CN" altLang="zh-CN" sz="2000" b="1">
                <a:solidFill>
                  <a:schemeClr val="tx1"/>
                </a:solidFill>
              </a:endParaRPr>
            </a:p>
          </p:txBody>
        </p:sp>
        <p:sp>
          <p:nvSpPr>
            <p:cNvPr id="21" name="AutoShape 25"/>
            <p:cNvSpPr>
              <a:spLocks noChangeArrowheads="1"/>
            </p:cNvSpPr>
            <p:nvPr/>
          </p:nvSpPr>
          <p:spPr bwMode="auto">
            <a:xfrm rot="5400000">
              <a:off x="1149" y="1519"/>
              <a:ext cx="149" cy="240"/>
            </a:xfrm>
            <a:prstGeom prst="flowChartDelay">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
          <p:nvSpPr>
            <p:cNvPr id="22" name="Text Box 26"/>
            <p:cNvSpPr txBox="1">
              <a:spLocks noChangeArrowheads="1"/>
            </p:cNvSpPr>
            <p:nvPr/>
          </p:nvSpPr>
          <p:spPr bwMode="auto">
            <a:xfrm>
              <a:off x="1383" y="1661"/>
              <a:ext cx="31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r" eaLnBrk="1" hangingPunct="1">
                <a:lnSpc>
                  <a:spcPct val="96000"/>
                </a:lnSpc>
                <a:spcBef>
                  <a:spcPct val="0"/>
                </a:spcBef>
                <a:buClrTx/>
                <a:buFontTx/>
                <a:buNone/>
              </a:pPr>
              <a:r>
                <a:rPr lang="en-US" altLang="zh-CN" sz="2000" b="1">
                  <a:solidFill>
                    <a:schemeClr val="tx1"/>
                  </a:solidFill>
                </a:rPr>
                <a:t>V</a:t>
              </a:r>
              <a:r>
                <a:rPr lang="en-US" altLang="zh-CN" sz="2000" b="1" baseline="-25000">
                  <a:solidFill>
                    <a:schemeClr val="tx1"/>
                  </a:solidFill>
                </a:rPr>
                <a:t>CC</a:t>
              </a:r>
            </a:p>
          </p:txBody>
        </p:sp>
        <p:sp>
          <p:nvSpPr>
            <p:cNvPr id="23" name="Text Box 27"/>
            <p:cNvSpPr txBox="1">
              <a:spLocks noChangeArrowheads="1"/>
            </p:cNvSpPr>
            <p:nvPr/>
          </p:nvSpPr>
          <p:spPr bwMode="auto">
            <a:xfrm>
              <a:off x="1300" y="1947"/>
              <a:ext cx="43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r" eaLnBrk="1" hangingPunct="1">
                <a:lnSpc>
                  <a:spcPct val="96000"/>
                </a:lnSpc>
                <a:spcBef>
                  <a:spcPct val="0"/>
                </a:spcBef>
                <a:buClrTx/>
                <a:buFontTx/>
                <a:buNone/>
              </a:pPr>
              <a:endParaRPr lang="zh-CN" altLang="zh-CN" sz="2000" b="1">
                <a:solidFill>
                  <a:schemeClr val="tx1"/>
                </a:solidFill>
              </a:endParaRPr>
            </a:p>
          </p:txBody>
        </p:sp>
        <p:sp>
          <p:nvSpPr>
            <p:cNvPr id="24" name="Text Box 28"/>
            <p:cNvSpPr txBox="1">
              <a:spLocks noChangeArrowheads="1"/>
            </p:cNvSpPr>
            <p:nvPr/>
          </p:nvSpPr>
          <p:spPr bwMode="auto">
            <a:xfrm>
              <a:off x="1300" y="2202"/>
              <a:ext cx="43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r" eaLnBrk="1" hangingPunct="1">
                <a:lnSpc>
                  <a:spcPct val="96000"/>
                </a:lnSpc>
                <a:spcBef>
                  <a:spcPct val="0"/>
                </a:spcBef>
                <a:buClrTx/>
                <a:buFontTx/>
                <a:buNone/>
              </a:pPr>
              <a:endParaRPr lang="zh-CN" altLang="zh-CN" sz="2000" b="1">
                <a:solidFill>
                  <a:schemeClr val="tx1"/>
                </a:solidFill>
              </a:endParaRPr>
            </a:p>
          </p:txBody>
        </p:sp>
        <p:sp>
          <p:nvSpPr>
            <p:cNvPr id="25" name="Text Box 29"/>
            <p:cNvSpPr txBox="1">
              <a:spLocks noChangeArrowheads="1"/>
            </p:cNvSpPr>
            <p:nvPr/>
          </p:nvSpPr>
          <p:spPr bwMode="auto">
            <a:xfrm>
              <a:off x="1300" y="2456"/>
              <a:ext cx="43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r" eaLnBrk="1" hangingPunct="1">
                <a:lnSpc>
                  <a:spcPct val="96000"/>
                </a:lnSpc>
                <a:spcBef>
                  <a:spcPct val="0"/>
                </a:spcBef>
                <a:buClrTx/>
                <a:buFontTx/>
                <a:buNone/>
              </a:pPr>
              <a:endParaRPr lang="zh-CN" altLang="zh-CN" sz="2000" b="1">
                <a:solidFill>
                  <a:schemeClr val="tx1"/>
                </a:solidFill>
              </a:endParaRPr>
            </a:p>
          </p:txBody>
        </p:sp>
        <p:sp>
          <p:nvSpPr>
            <p:cNvPr id="26" name="Text Box 30"/>
            <p:cNvSpPr txBox="1">
              <a:spLocks noChangeArrowheads="1"/>
            </p:cNvSpPr>
            <p:nvPr/>
          </p:nvSpPr>
          <p:spPr bwMode="auto">
            <a:xfrm>
              <a:off x="1299" y="2710"/>
              <a:ext cx="43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r" eaLnBrk="1" hangingPunct="1">
                <a:lnSpc>
                  <a:spcPct val="96000"/>
                </a:lnSpc>
                <a:spcBef>
                  <a:spcPct val="0"/>
                </a:spcBef>
                <a:buClrTx/>
                <a:buFontTx/>
                <a:buNone/>
              </a:pPr>
              <a:endParaRPr lang="zh-CN" altLang="zh-CN" sz="2000" b="1">
                <a:solidFill>
                  <a:schemeClr val="tx1"/>
                </a:solidFill>
              </a:endParaRPr>
            </a:p>
          </p:txBody>
        </p:sp>
        <p:sp>
          <p:nvSpPr>
            <p:cNvPr id="27" name="Text Box 31"/>
            <p:cNvSpPr txBox="1">
              <a:spLocks noChangeArrowheads="1"/>
            </p:cNvSpPr>
            <p:nvPr/>
          </p:nvSpPr>
          <p:spPr bwMode="auto">
            <a:xfrm>
              <a:off x="1305" y="3239"/>
              <a:ext cx="43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r" eaLnBrk="1" hangingPunct="1">
                <a:lnSpc>
                  <a:spcPct val="96000"/>
                </a:lnSpc>
                <a:spcBef>
                  <a:spcPct val="0"/>
                </a:spcBef>
                <a:buClrTx/>
                <a:buFontTx/>
                <a:buNone/>
              </a:pPr>
              <a:endParaRPr lang="zh-CN" altLang="zh-CN" sz="2000" b="1">
                <a:solidFill>
                  <a:schemeClr val="tx1"/>
                </a:solidFill>
              </a:endParaRPr>
            </a:p>
          </p:txBody>
        </p:sp>
        <p:sp>
          <p:nvSpPr>
            <p:cNvPr id="28" name="Text Box 32"/>
            <p:cNvSpPr txBox="1">
              <a:spLocks noChangeArrowheads="1"/>
            </p:cNvSpPr>
            <p:nvPr/>
          </p:nvSpPr>
          <p:spPr bwMode="auto">
            <a:xfrm>
              <a:off x="1303" y="2972"/>
              <a:ext cx="43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r" eaLnBrk="1" hangingPunct="1">
                <a:lnSpc>
                  <a:spcPct val="96000"/>
                </a:lnSpc>
                <a:spcBef>
                  <a:spcPct val="0"/>
                </a:spcBef>
                <a:buClrTx/>
                <a:buFontTx/>
                <a:buNone/>
              </a:pPr>
              <a:endParaRPr lang="zh-CN" altLang="zh-CN" sz="2000" b="1">
                <a:solidFill>
                  <a:schemeClr val="tx1"/>
                </a:solidFill>
              </a:endParaRPr>
            </a:p>
          </p:txBody>
        </p:sp>
        <p:sp>
          <p:nvSpPr>
            <p:cNvPr id="29" name="Text Box 33"/>
            <p:cNvSpPr txBox="1">
              <a:spLocks noChangeArrowheads="1"/>
            </p:cNvSpPr>
            <p:nvPr/>
          </p:nvSpPr>
          <p:spPr bwMode="auto">
            <a:xfrm>
              <a:off x="477" y="3478"/>
              <a:ext cx="173" cy="17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8</a:t>
              </a:r>
              <a:endParaRPr lang="en-US" altLang="zh-CN" sz="1600" b="1">
                <a:solidFill>
                  <a:schemeClr val="tx1"/>
                </a:solidFill>
              </a:endParaRPr>
            </a:p>
          </p:txBody>
        </p:sp>
        <p:grpSp>
          <p:nvGrpSpPr>
            <p:cNvPr id="30" name="Group 34"/>
            <p:cNvGrpSpPr>
              <a:grpSpLocks/>
            </p:cNvGrpSpPr>
            <p:nvPr/>
          </p:nvGrpSpPr>
          <p:grpSpPr bwMode="auto">
            <a:xfrm>
              <a:off x="1776" y="1703"/>
              <a:ext cx="178" cy="1950"/>
              <a:chOff x="3360" y="6339"/>
              <a:chExt cx="233" cy="2568"/>
            </a:xfrm>
          </p:grpSpPr>
          <p:sp>
            <p:nvSpPr>
              <p:cNvPr id="76" name="Text Box 35"/>
              <p:cNvSpPr txBox="1">
                <a:spLocks noChangeArrowheads="1"/>
              </p:cNvSpPr>
              <p:nvPr/>
            </p:nvSpPr>
            <p:spPr bwMode="auto">
              <a:xfrm>
                <a:off x="3360" y="6339"/>
                <a:ext cx="227" cy="22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16</a:t>
                </a:r>
                <a:endParaRPr lang="en-US" altLang="zh-CN" sz="1600" b="1">
                  <a:solidFill>
                    <a:schemeClr val="tx1"/>
                  </a:solidFill>
                </a:endParaRPr>
              </a:p>
            </p:txBody>
          </p:sp>
          <p:sp>
            <p:nvSpPr>
              <p:cNvPr id="77" name="Text Box 36"/>
              <p:cNvSpPr txBox="1">
                <a:spLocks noChangeArrowheads="1"/>
              </p:cNvSpPr>
              <p:nvPr/>
            </p:nvSpPr>
            <p:spPr bwMode="auto">
              <a:xfrm>
                <a:off x="3360" y="6669"/>
                <a:ext cx="227" cy="22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15</a:t>
                </a:r>
                <a:endParaRPr lang="en-US" altLang="zh-CN" sz="1600" b="1">
                  <a:solidFill>
                    <a:schemeClr val="tx1"/>
                  </a:solidFill>
                </a:endParaRPr>
              </a:p>
            </p:txBody>
          </p:sp>
          <p:sp>
            <p:nvSpPr>
              <p:cNvPr id="78" name="Text Box 37"/>
              <p:cNvSpPr txBox="1">
                <a:spLocks noChangeArrowheads="1"/>
              </p:cNvSpPr>
              <p:nvPr/>
            </p:nvSpPr>
            <p:spPr bwMode="auto">
              <a:xfrm>
                <a:off x="3360" y="7005"/>
                <a:ext cx="227" cy="22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14</a:t>
                </a:r>
                <a:endParaRPr lang="en-US" altLang="zh-CN" sz="1600" b="1">
                  <a:solidFill>
                    <a:schemeClr val="tx1"/>
                  </a:solidFill>
                </a:endParaRPr>
              </a:p>
            </p:txBody>
          </p:sp>
          <p:sp>
            <p:nvSpPr>
              <p:cNvPr id="79" name="Text Box 38"/>
              <p:cNvSpPr txBox="1">
                <a:spLocks noChangeArrowheads="1"/>
              </p:cNvSpPr>
              <p:nvPr/>
            </p:nvSpPr>
            <p:spPr bwMode="auto">
              <a:xfrm>
                <a:off x="3360" y="7339"/>
                <a:ext cx="227" cy="22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13</a:t>
                </a:r>
                <a:endParaRPr lang="en-US" altLang="zh-CN" sz="1600" b="1">
                  <a:solidFill>
                    <a:schemeClr val="tx1"/>
                  </a:solidFill>
                </a:endParaRPr>
              </a:p>
            </p:txBody>
          </p:sp>
          <p:sp>
            <p:nvSpPr>
              <p:cNvPr id="80" name="Text Box 39"/>
              <p:cNvSpPr txBox="1">
                <a:spLocks noChangeArrowheads="1"/>
              </p:cNvSpPr>
              <p:nvPr/>
            </p:nvSpPr>
            <p:spPr bwMode="auto">
              <a:xfrm>
                <a:off x="3360" y="7674"/>
                <a:ext cx="227" cy="22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12</a:t>
                </a:r>
                <a:endParaRPr lang="en-US" altLang="zh-CN" sz="1600" b="1">
                  <a:solidFill>
                    <a:schemeClr val="tx1"/>
                  </a:solidFill>
                </a:endParaRPr>
              </a:p>
            </p:txBody>
          </p:sp>
          <p:sp>
            <p:nvSpPr>
              <p:cNvPr id="81" name="Text Box 40"/>
              <p:cNvSpPr txBox="1">
                <a:spLocks noChangeArrowheads="1"/>
              </p:cNvSpPr>
              <p:nvPr/>
            </p:nvSpPr>
            <p:spPr bwMode="auto">
              <a:xfrm>
                <a:off x="3360" y="8361"/>
                <a:ext cx="227" cy="22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10</a:t>
                </a:r>
                <a:endParaRPr lang="en-US" altLang="zh-CN" sz="1600" b="1">
                  <a:solidFill>
                    <a:schemeClr val="tx1"/>
                  </a:solidFill>
                </a:endParaRPr>
              </a:p>
            </p:txBody>
          </p:sp>
          <p:sp>
            <p:nvSpPr>
              <p:cNvPr id="82" name="Text Box 41"/>
              <p:cNvSpPr txBox="1">
                <a:spLocks noChangeArrowheads="1"/>
              </p:cNvSpPr>
              <p:nvPr/>
            </p:nvSpPr>
            <p:spPr bwMode="auto">
              <a:xfrm>
                <a:off x="3360" y="8019"/>
                <a:ext cx="227" cy="22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11</a:t>
                </a:r>
                <a:endParaRPr lang="en-US" altLang="zh-CN" sz="1600" b="1">
                  <a:solidFill>
                    <a:schemeClr val="tx1"/>
                  </a:solidFill>
                </a:endParaRPr>
              </a:p>
            </p:txBody>
          </p:sp>
          <p:sp>
            <p:nvSpPr>
              <p:cNvPr id="83" name="Text Box 42"/>
              <p:cNvSpPr txBox="1">
                <a:spLocks noChangeArrowheads="1"/>
              </p:cNvSpPr>
              <p:nvPr/>
            </p:nvSpPr>
            <p:spPr bwMode="auto">
              <a:xfrm>
                <a:off x="3366" y="8680"/>
                <a:ext cx="227" cy="22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lnSpc>
                    <a:spcPct val="96000"/>
                  </a:lnSpc>
                  <a:spcBef>
                    <a:spcPct val="0"/>
                  </a:spcBef>
                  <a:buClrTx/>
                  <a:buFontTx/>
                  <a:buNone/>
                </a:pPr>
                <a:r>
                  <a:rPr lang="en-US" altLang="zh-CN" sz="1600">
                    <a:solidFill>
                      <a:schemeClr val="tx1"/>
                    </a:solidFill>
                  </a:rPr>
                  <a:t>9</a:t>
                </a:r>
                <a:endParaRPr lang="en-US" altLang="zh-CN" sz="1600" b="1">
                  <a:solidFill>
                    <a:schemeClr val="tx1"/>
                  </a:solidFill>
                </a:endParaRPr>
              </a:p>
            </p:txBody>
          </p:sp>
        </p:grpSp>
        <p:sp>
          <p:nvSpPr>
            <p:cNvPr id="31" name="Text Box 43"/>
            <p:cNvSpPr txBox="1">
              <a:spLocks noChangeArrowheads="1"/>
            </p:cNvSpPr>
            <p:nvPr/>
          </p:nvSpPr>
          <p:spPr bwMode="auto">
            <a:xfrm>
              <a:off x="690" y="3234"/>
              <a:ext cx="43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lnSpc>
                  <a:spcPct val="96000"/>
                </a:lnSpc>
                <a:spcBef>
                  <a:spcPct val="0"/>
                </a:spcBef>
                <a:buClrTx/>
                <a:buFontTx/>
                <a:buNone/>
              </a:pPr>
              <a:endParaRPr lang="zh-CN" altLang="zh-CN" sz="2000" b="1">
                <a:solidFill>
                  <a:schemeClr val="tx1"/>
                </a:solidFill>
              </a:endParaRPr>
            </a:p>
          </p:txBody>
        </p:sp>
        <p:sp>
          <p:nvSpPr>
            <p:cNvPr id="32" name="Text Box 44"/>
            <p:cNvSpPr txBox="1">
              <a:spLocks noChangeArrowheads="1"/>
            </p:cNvSpPr>
            <p:nvPr/>
          </p:nvSpPr>
          <p:spPr bwMode="auto">
            <a:xfrm>
              <a:off x="1318" y="3482"/>
              <a:ext cx="4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r" eaLnBrk="1" hangingPunct="1">
                <a:lnSpc>
                  <a:spcPct val="96000"/>
                </a:lnSpc>
                <a:spcBef>
                  <a:spcPct val="0"/>
                </a:spcBef>
                <a:buClrTx/>
                <a:buFontTx/>
                <a:buNone/>
              </a:pPr>
              <a:endParaRPr lang="zh-CN" altLang="zh-CN" sz="2000" b="1">
                <a:solidFill>
                  <a:schemeClr val="tx1"/>
                </a:solidFill>
              </a:endParaRPr>
            </a:p>
          </p:txBody>
        </p:sp>
        <p:sp>
          <p:nvSpPr>
            <p:cNvPr id="33" name="Rectangle 46"/>
            <p:cNvSpPr>
              <a:spLocks noChangeArrowheads="1"/>
            </p:cNvSpPr>
            <p:nvPr/>
          </p:nvSpPr>
          <p:spPr bwMode="auto">
            <a:xfrm>
              <a:off x="1429" y="2154"/>
              <a:ext cx="29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800" b="1" i="1">
                  <a:solidFill>
                    <a:schemeClr val="tx1"/>
                  </a:solidFill>
                </a:rPr>
                <a:t>   </a:t>
              </a:r>
              <a:r>
                <a:rPr lang="en-US" altLang="zh-CN" sz="2000" b="1">
                  <a:solidFill>
                    <a:schemeClr val="tx1"/>
                  </a:solidFill>
                </a:rPr>
                <a:t>S</a:t>
              </a:r>
            </a:p>
          </p:txBody>
        </p:sp>
        <p:sp>
          <p:nvSpPr>
            <p:cNvPr id="34" name="Line 47"/>
            <p:cNvSpPr>
              <a:spLocks noChangeShapeType="1"/>
            </p:cNvSpPr>
            <p:nvPr/>
          </p:nvSpPr>
          <p:spPr bwMode="auto">
            <a:xfrm>
              <a:off x="1610" y="2192"/>
              <a:ext cx="107" cy="1"/>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Rectangle 49"/>
            <p:cNvSpPr>
              <a:spLocks noChangeArrowheads="1"/>
            </p:cNvSpPr>
            <p:nvPr/>
          </p:nvSpPr>
          <p:spPr bwMode="auto">
            <a:xfrm>
              <a:off x="1565" y="1927"/>
              <a:ext cx="18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rPr>
                <a:t> E</a:t>
              </a:r>
              <a:r>
                <a:rPr lang="en-US" altLang="zh-CN" sz="2800" b="1" i="1">
                  <a:solidFill>
                    <a:schemeClr val="tx1"/>
                  </a:solidFill>
                </a:rPr>
                <a:t> </a:t>
              </a:r>
              <a:endParaRPr lang="en-US" altLang="zh-CN" sz="2800" b="1">
                <a:solidFill>
                  <a:schemeClr val="tx1"/>
                </a:solidFill>
              </a:endParaRPr>
            </a:p>
          </p:txBody>
        </p:sp>
        <p:sp>
          <p:nvSpPr>
            <p:cNvPr id="36" name="Line 50"/>
            <p:cNvSpPr>
              <a:spLocks noChangeShapeType="1"/>
            </p:cNvSpPr>
            <p:nvPr/>
          </p:nvSpPr>
          <p:spPr bwMode="auto">
            <a:xfrm>
              <a:off x="1610" y="1966"/>
              <a:ext cx="107" cy="1"/>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Rectangle 52"/>
            <p:cNvSpPr>
              <a:spLocks noChangeArrowheads="1"/>
            </p:cNvSpPr>
            <p:nvPr/>
          </p:nvSpPr>
          <p:spPr bwMode="auto">
            <a:xfrm>
              <a:off x="657" y="2934"/>
              <a:ext cx="17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800" b="1" i="1">
                  <a:solidFill>
                    <a:schemeClr val="tx1"/>
                  </a:solidFill>
                </a:rPr>
                <a:t> </a:t>
              </a:r>
              <a:r>
                <a:rPr lang="en-US" altLang="zh-CN" sz="2000" b="1">
                  <a:solidFill>
                    <a:schemeClr val="tx1"/>
                  </a:solidFill>
                </a:rPr>
                <a:t>A</a:t>
              </a:r>
            </a:p>
          </p:txBody>
        </p:sp>
        <p:grpSp>
          <p:nvGrpSpPr>
            <p:cNvPr id="38" name="Group 53"/>
            <p:cNvGrpSpPr>
              <a:grpSpLocks/>
            </p:cNvGrpSpPr>
            <p:nvPr/>
          </p:nvGrpSpPr>
          <p:grpSpPr bwMode="auto">
            <a:xfrm>
              <a:off x="702" y="3004"/>
              <a:ext cx="214" cy="229"/>
              <a:chOff x="1927" y="346"/>
              <a:chExt cx="214" cy="229"/>
            </a:xfrm>
          </p:grpSpPr>
          <p:sp>
            <p:nvSpPr>
              <p:cNvPr id="74" name="Rectangle 54"/>
              <p:cNvSpPr>
                <a:spLocks noChangeArrowheads="1"/>
              </p:cNvSpPr>
              <p:nvPr/>
            </p:nvSpPr>
            <p:spPr bwMode="auto">
              <a:xfrm>
                <a:off x="2064" y="391"/>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900" b="1">
                    <a:solidFill>
                      <a:schemeClr val="tx1"/>
                    </a:solidFill>
                  </a:rPr>
                  <a:t>2</a:t>
                </a:r>
                <a:endParaRPr lang="en-US" altLang="zh-CN" sz="2800" b="1">
                  <a:solidFill>
                    <a:schemeClr val="tx1"/>
                  </a:solidFill>
                </a:endParaRPr>
              </a:p>
            </p:txBody>
          </p:sp>
          <p:sp>
            <p:nvSpPr>
              <p:cNvPr id="75" name="Line 55"/>
              <p:cNvSpPr>
                <a:spLocks noChangeShapeType="1"/>
              </p:cNvSpPr>
              <p:nvPr/>
            </p:nvSpPr>
            <p:spPr bwMode="auto">
              <a:xfrm>
                <a:off x="1927" y="346"/>
                <a:ext cx="107" cy="1"/>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9" name="Rectangle 57"/>
            <p:cNvSpPr>
              <a:spLocks noChangeArrowheads="1"/>
            </p:cNvSpPr>
            <p:nvPr/>
          </p:nvSpPr>
          <p:spPr bwMode="auto">
            <a:xfrm>
              <a:off x="657" y="3158"/>
              <a:ext cx="17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800" b="1" i="1">
                  <a:solidFill>
                    <a:schemeClr val="tx1"/>
                  </a:solidFill>
                </a:rPr>
                <a:t> </a:t>
              </a:r>
              <a:r>
                <a:rPr lang="en-US" altLang="zh-CN" sz="2000" b="1">
                  <a:solidFill>
                    <a:schemeClr val="tx1"/>
                  </a:solidFill>
                </a:rPr>
                <a:t>A</a:t>
              </a:r>
            </a:p>
          </p:txBody>
        </p:sp>
        <p:grpSp>
          <p:nvGrpSpPr>
            <p:cNvPr id="40" name="Group 58"/>
            <p:cNvGrpSpPr>
              <a:grpSpLocks/>
            </p:cNvGrpSpPr>
            <p:nvPr/>
          </p:nvGrpSpPr>
          <p:grpSpPr bwMode="auto">
            <a:xfrm>
              <a:off x="702" y="3231"/>
              <a:ext cx="214" cy="229"/>
              <a:chOff x="1927" y="346"/>
              <a:chExt cx="214" cy="229"/>
            </a:xfrm>
          </p:grpSpPr>
          <p:sp>
            <p:nvSpPr>
              <p:cNvPr id="72" name="Rectangle 59"/>
              <p:cNvSpPr>
                <a:spLocks noChangeArrowheads="1"/>
              </p:cNvSpPr>
              <p:nvPr/>
            </p:nvSpPr>
            <p:spPr bwMode="auto">
              <a:xfrm>
                <a:off x="2064" y="391"/>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900" b="1">
                    <a:solidFill>
                      <a:schemeClr val="tx1"/>
                    </a:solidFill>
                  </a:rPr>
                  <a:t>1</a:t>
                </a:r>
                <a:endParaRPr lang="en-US" altLang="zh-CN" sz="2800" b="1">
                  <a:solidFill>
                    <a:schemeClr val="tx1"/>
                  </a:solidFill>
                </a:endParaRPr>
              </a:p>
            </p:txBody>
          </p:sp>
          <p:sp>
            <p:nvSpPr>
              <p:cNvPr id="73" name="Line 60"/>
              <p:cNvSpPr>
                <a:spLocks noChangeShapeType="1"/>
              </p:cNvSpPr>
              <p:nvPr/>
            </p:nvSpPr>
            <p:spPr bwMode="auto">
              <a:xfrm>
                <a:off x="1927" y="346"/>
                <a:ext cx="107" cy="1"/>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 name="Rectangle 62"/>
            <p:cNvSpPr>
              <a:spLocks noChangeArrowheads="1"/>
            </p:cNvSpPr>
            <p:nvPr/>
          </p:nvSpPr>
          <p:spPr bwMode="auto">
            <a:xfrm>
              <a:off x="1202" y="3424"/>
              <a:ext cx="44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800" b="1" i="1">
                  <a:solidFill>
                    <a:schemeClr val="tx1"/>
                  </a:solidFill>
                </a:rPr>
                <a:t>      </a:t>
              </a:r>
              <a:r>
                <a:rPr lang="en-US" altLang="zh-CN" sz="1800" b="1">
                  <a:solidFill>
                    <a:schemeClr val="tx1"/>
                  </a:solidFill>
                </a:rPr>
                <a:t>A</a:t>
              </a:r>
            </a:p>
          </p:txBody>
        </p:sp>
        <p:grpSp>
          <p:nvGrpSpPr>
            <p:cNvPr id="42" name="Group 63"/>
            <p:cNvGrpSpPr>
              <a:grpSpLocks/>
            </p:cNvGrpSpPr>
            <p:nvPr/>
          </p:nvGrpSpPr>
          <p:grpSpPr bwMode="auto">
            <a:xfrm>
              <a:off x="1519" y="3503"/>
              <a:ext cx="214" cy="229"/>
              <a:chOff x="1927" y="346"/>
              <a:chExt cx="214" cy="229"/>
            </a:xfrm>
          </p:grpSpPr>
          <p:sp>
            <p:nvSpPr>
              <p:cNvPr id="70" name="Rectangle 64"/>
              <p:cNvSpPr>
                <a:spLocks noChangeArrowheads="1"/>
              </p:cNvSpPr>
              <p:nvPr/>
            </p:nvSpPr>
            <p:spPr bwMode="auto">
              <a:xfrm>
                <a:off x="2064" y="391"/>
                <a:ext cx="7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900" b="1">
                    <a:solidFill>
                      <a:schemeClr val="tx1"/>
                    </a:solidFill>
                  </a:rPr>
                  <a:t>0</a:t>
                </a:r>
                <a:endParaRPr lang="en-US" altLang="zh-CN" sz="2800" b="1">
                  <a:solidFill>
                    <a:schemeClr val="tx1"/>
                  </a:solidFill>
                </a:endParaRPr>
              </a:p>
            </p:txBody>
          </p:sp>
          <p:sp>
            <p:nvSpPr>
              <p:cNvPr id="71" name="Line 65"/>
              <p:cNvSpPr>
                <a:spLocks noChangeShapeType="1"/>
              </p:cNvSpPr>
              <p:nvPr/>
            </p:nvSpPr>
            <p:spPr bwMode="auto">
              <a:xfrm>
                <a:off x="1927" y="346"/>
                <a:ext cx="107" cy="1"/>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3" name="Rectangle 67"/>
            <p:cNvSpPr>
              <a:spLocks noChangeArrowheads="1"/>
            </p:cNvSpPr>
            <p:nvPr/>
          </p:nvSpPr>
          <p:spPr bwMode="auto">
            <a:xfrm>
              <a:off x="1610" y="2426"/>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latin typeface="宋体" panose="02010600030101010101" pitchFamily="2" charset="-122"/>
                </a:rPr>
                <a:t>I</a:t>
              </a:r>
              <a:endParaRPr lang="en-US" altLang="zh-CN" sz="2000" b="1">
                <a:solidFill>
                  <a:schemeClr val="tx1"/>
                </a:solidFill>
              </a:endParaRPr>
            </a:p>
          </p:txBody>
        </p:sp>
        <p:sp>
          <p:nvSpPr>
            <p:cNvPr id="44" name="Rectangle 68"/>
            <p:cNvSpPr>
              <a:spLocks noChangeArrowheads="1"/>
            </p:cNvSpPr>
            <p:nvPr/>
          </p:nvSpPr>
          <p:spPr bwMode="auto">
            <a:xfrm>
              <a:off x="1701" y="2471"/>
              <a:ext cx="1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000" b="1">
                  <a:solidFill>
                    <a:schemeClr val="tx1"/>
                  </a:solidFill>
                  <a:latin typeface="宋体" panose="02010600030101010101" pitchFamily="2" charset="-122"/>
                </a:rPr>
                <a:t>3</a:t>
              </a:r>
              <a:r>
                <a:rPr lang="en-US" altLang="zh-CN" sz="1900" b="1">
                  <a:solidFill>
                    <a:schemeClr val="tx1"/>
                  </a:solidFill>
                  <a:latin typeface="宋体" panose="02010600030101010101" pitchFamily="2" charset="-122"/>
                </a:rPr>
                <a:t> </a:t>
              </a:r>
              <a:endParaRPr lang="en-US" altLang="zh-CN" sz="2800" b="1">
                <a:solidFill>
                  <a:schemeClr val="tx1"/>
                </a:solidFill>
              </a:endParaRPr>
            </a:p>
          </p:txBody>
        </p:sp>
        <p:sp>
          <p:nvSpPr>
            <p:cNvPr id="45" name="Line 69"/>
            <p:cNvSpPr>
              <a:spLocks noChangeShapeType="1"/>
            </p:cNvSpPr>
            <p:nvPr/>
          </p:nvSpPr>
          <p:spPr bwMode="auto">
            <a:xfrm>
              <a:off x="1611" y="2437"/>
              <a:ext cx="91" cy="0"/>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Rectangle 71"/>
            <p:cNvSpPr>
              <a:spLocks noChangeArrowheads="1"/>
            </p:cNvSpPr>
            <p:nvPr/>
          </p:nvSpPr>
          <p:spPr bwMode="auto">
            <a:xfrm>
              <a:off x="1610" y="2698"/>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latin typeface="宋体" panose="02010600030101010101" pitchFamily="2" charset="-122"/>
                </a:rPr>
                <a:t>I</a:t>
              </a:r>
              <a:endParaRPr lang="en-US" altLang="zh-CN" sz="2000" b="1">
                <a:solidFill>
                  <a:schemeClr val="tx1"/>
                </a:solidFill>
              </a:endParaRPr>
            </a:p>
          </p:txBody>
        </p:sp>
        <p:sp>
          <p:nvSpPr>
            <p:cNvPr id="47" name="Rectangle 72"/>
            <p:cNvSpPr>
              <a:spLocks noChangeArrowheads="1"/>
            </p:cNvSpPr>
            <p:nvPr/>
          </p:nvSpPr>
          <p:spPr bwMode="auto">
            <a:xfrm>
              <a:off x="1701" y="2743"/>
              <a:ext cx="1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000" b="1">
                  <a:solidFill>
                    <a:schemeClr val="tx1"/>
                  </a:solidFill>
                  <a:latin typeface="宋体" panose="02010600030101010101" pitchFamily="2" charset="-122"/>
                </a:rPr>
                <a:t>2</a:t>
              </a:r>
              <a:r>
                <a:rPr lang="en-US" altLang="zh-CN" sz="1900" b="1">
                  <a:solidFill>
                    <a:schemeClr val="tx1"/>
                  </a:solidFill>
                  <a:latin typeface="宋体" panose="02010600030101010101" pitchFamily="2" charset="-122"/>
                </a:rPr>
                <a:t> </a:t>
              </a:r>
              <a:endParaRPr lang="en-US" altLang="zh-CN" sz="2800" b="1">
                <a:solidFill>
                  <a:schemeClr val="tx1"/>
                </a:solidFill>
              </a:endParaRPr>
            </a:p>
          </p:txBody>
        </p:sp>
        <p:sp>
          <p:nvSpPr>
            <p:cNvPr id="48" name="Line 73"/>
            <p:cNvSpPr>
              <a:spLocks noChangeShapeType="1"/>
            </p:cNvSpPr>
            <p:nvPr/>
          </p:nvSpPr>
          <p:spPr bwMode="auto">
            <a:xfrm>
              <a:off x="1611" y="2709"/>
              <a:ext cx="91" cy="0"/>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Rectangle 75"/>
            <p:cNvSpPr>
              <a:spLocks noChangeArrowheads="1"/>
            </p:cNvSpPr>
            <p:nvPr/>
          </p:nvSpPr>
          <p:spPr bwMode="auto">
            <a:xfrm>
              <a:off x="1610" y="2971"/>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latin typeface="宋体" panose="02010600030101010101" pitchFamily="2" charset="-122"/>
                </a:rPr>
                <a:t>I</a:t>
              </a:r>
              <a:endParaRPr lang="en-US" altLang="zh-CN" sz="2000" b="1">
                <a:solidFill>
                  <a:schemeClr val="tx1"/>
                </a:solidFill>
              </a:endParaRPr>
            </a:p>
          </p:txBody>
        </p:sp>
        <p:sp>
          <p:nvSpPr>
            <p:cNvPr id="50" name="Rectangle 76"/>
            <p:cNvSpPr>
              <a:spLocks noChangeArrowheads="1"/>
            </p:cNvSpPr>
            <p:nvPr/>
          </p:nvSpPr>
          <p:spPr bwMode="auto">
            <a:xfrm>
              <a:off x="1701" y="3016"/>
              <a:ext cx="1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000" b="1">
                  <a:solidFill>
                    <a:schemeClr val="tx1"/>
                  </a:solidFill>
                  <a:latin typeface="宋体" panose="02010600030101010101" pitchFamily="2" charset="-122"/>
                </a:rPr>
                <a:t>1</a:t>
              </a:r>
              <a:r>
                <a:rPr lang="en-US" altLang="zh-CN" sz="1900" b="1">
                  <a:solidFill>
                    <a:schemeClr val="tx1"/>
                  </a:solidFill>
                  <a:latin typeface="宋体" panose="02010600030101010101" pitchFamily="2" charset="-122"/>
                </a:rPr>
                <a:t> </a:t>
              </a:r>
              <a:endParaRPr lang="en-US" altLang="zh-CN" sz="2800" b="1">
                <a:solidFill>
                  <a:schemeClr val="tx1"/>
                </a:solidFill>
              </a:endParaRPr>
            </a:p>
          </p:txBody>
        </p:sp>
        <p:sp>
          <p:nvSpPr>
            <p:cNvPr id="51" name="Line 77"/>
            <p:cNvSpPr>
              <a:spLocks noChangeShapeType="1"/>
            </p:cNvSpPr>
            <p:nvPr/>
          </p:nvSpPr>
          <p:spPr bwMode="auto">
            <a:xfrm>
              <a:off x="1611" y="2982"/>
              <a:ext cx="91" cy="0"/>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Rectangle 79"/>
            <p:cNvSpPr>
              <a:spLocks noChangeArrowheads="1"/>
            </p:cNvSpPr>
            <p:nvPr/>
          </p:nvSpPr>
          <p:spPr bwMode="auto">
            <a:xfrm>
              <a:off x="1610" y="3243"/>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latin typeface="宋体" panose="02010600030101010101" pitchFamily="2" charset="-122"/>
                </a:rPr>
                <a:t>I</a:t>
              </a:r>
              <a:endParaRPr lang="en-US" altLang="zh-CN" sz="2000" b="1">
                <a:solidFill>
                  <a:schemeClr val="tx1"/>
                </a:solidFill>
              </a:endParaRPr>
            </a:p>
          </p:txBody>
        </p:sp>
        <p:sp>
          <p:nvSpPr>
            <p:cNvPr id="53" name="Rectangle 80"/>
            <p:cNvSpPr>
              <a:spLocks noChangeArrowheads="1"/>
            </p:cNvSpPr>
            <p:nvPr/>
          </p:nvSpPr>
          <p:spPr bwMode="auto">
            <a:xfrm>
              <a:off x="1701" y="3288"/>
              <a:ext cx="1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000" b="1">
                  <a:solidFill>
                    <a:schemeClr val="tx1"/>
                  </a:solidFill>
                  <a:latin typeface="宋体" panose="02010600030101010101" pitchFamily="2" charset="-122"/>
                </a:rPr>
                <a:t>0</a:t>
              </a:r>
              <a:r>
                <a:rPr lang="en-US" altLang="zh-CN" sz="1900" b="1">
                  <a:solidFill>
                    <a:schemeClr val="tx1"/>
                  </a:solidFill>
                  <a:latin typeface="宋体" panose="02010600030101010101" pitchFamily="2" charset="-122"/>
                </a:rPr>
                <a:t> </a:t>
              </a:r>
              <a:endParaRPr lang="en-US" altLang="zh-CN" sz="2800" b="1">
                <a:solidFill>
                  <a:schemeClr val="tx1"/>
                </a:solidFill>
              </a:endParaRPr>
            </a:p>
          </p:txBody>
        </p:sp>
        <p:sp>
          <p:nvSpPr>
            <p:cNvPr id="54" name="Line 81"/>
            <p:cNvSpPr>
              <a:spLocks noChangeShapeType="1"/>
            </p:cNvSpPr>
            <p:nvPr/>
          </p:nvSpPr>
          <p:spPr bwMode="auto">
            <a:xfrm>
              <a:off x="1611" y="3254"/>
              <a:ext cx="91" cy="0"/>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Rectangle 83"/>
            <p:cNvSpPr>
              <a:spLocks noChangeArrowheads="1"/>
            </p:cNvSpPr>
            <p:nvPr/>
          </p:nvSpPr>
          <p:spPr bwMode="auto">
            <a:xfrm>
              <a:off x="703" y="1700"/>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latin typeface="宋体" panose="02010600030101010101" pitchFamily="2" charset="-122"/>
                </a:rPr>
                <a:t>I</a:t>
              </a:r>
              <a:endParaRPr lang="en-US" altLang="zh-CN" sz="2000" b="1">
                <a:solidFill>
                  <a:schemeClr val="tx1"/>
                </a:solidFill>
              </a:endParaRPr>
            </a:p>
          </p:txBody>
        </p:sp>
        <p:sp>
          <p:nvSpPr>
            <p:cNvPr id="56" name="Rectangle 84"/>
            <p:cNvSpPr>
              <a:spLocks noChangeArrowheads="1"/>
            </p:cNvSpPr>
            <p:nvPr/>
          </p:nvSpPr>
          <p:spPr bwMode="auto">
            <a:xfrm>
              <a:off x="794" y="1745"/>
              <a:ext cx="1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000" b="1">
                  <a:solidFill>
                    <a:schemeClr val="tx1"/>
                  </a:solidFill>
                  <a:latin typeface="宋体" panose="02010600030101010101" pitchFamily="2" charset="-122"/>
                </a:rPr>
                <a:t>4</a:t>
              </a:r>
              <a:r>
                <a:rPr lang="en-US" altLang="zh-CN" sz="1900" b="1">
                  <a:solidFill>
                    <a:schemeClr val="tx1"/>
                  </a:solidFill>
                  <a:latin typeface="宋体" panose="02010600030101010101" pitchFamily="2" charset="-122"/>
                </a:rPr>
                <a:t> </a:t>
              </a:r>
              <a:endParaRPr lang="en-US" altLang="zh-CN" sz="2800" b="1">
                <a:solidFill>
                  <a:schemeClr val="tx1"/>
                </a:solidFill>
              </a:endParaRPr>
            </a:p>
          </p:txBody>
        </p:sp>
        <p:sp>
          <p:nvSpPr>
            <p:cNvPr id="57" name="Line 85"/>
            <p:cNvSpPr>
              <a:spLocks noChangeShapeType="1"/>
            </p:cNvSpPr>
            <p:nvPr/>
          </p:nvSpPr>
          <p:spPr bwMode="auto">
            <a:xfrm>
              <a:off x="704" y="1711"/>
              <a:ext cx="91" cy="0"/>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Rectangle 87"/>
            <p:cNvSpPr>
              <a:spLocks noChangeArrowheads="1"/>
            </p:cNvSpPr>
            <p:nvPr/>
          </p:nvSpPr>
          <p:spPr bwMode="auto">
            <a:xfrm>
              <a:off x="703" y="1927"/>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latin typeface="宋体" panose="02010600030101010101" pitchFamily="2" charset="-122"/>
                </a:rPr>
                <a:t>I</a:t>
              </a:r>
              <a:endParaRPr lang="en-US" altLang="zh-CN" sz="2000" b="1">
                <a:solidFill>
                  <a:schemeClr val="tx1"/>
                </a:solidFill>
              </a:endParaRPr>
            </a:p>
          </p:txBody>
        </p:sp>
        <p:sp>
          <p:nvSpPr>
            <p:cNvPr id="59" name="Rectangle 88"/>
            <p:cNvSpPr>
              <a:spLocks noChangeArrowheads="1"/>
            </p:cNvSpPr>
            <p:nvPr/>
          </p:nvSpPr>
          <p:spPr bwMode="auto">
            <a:xfrm>
              <a:off x="794" y="1972"/>
              <a:ext cx="1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000" b="1">
                  <a:solidFill>
                    <a:schemeClr val="tx1"/>
                  </a:solidFill>
                  <a:latin typeface="宋体" panose="02010600030101010101" pitchFamily="2" charset="-122"/>
                </a:rPr>
                <a:t>5</a:t>
              </a:r>
              <a:r>
                <a:rPr lang="en-US" altLang="zh-CN" sz="1900" b="1">
                  <a:solidFill>
                    <a:schemeClr val="tx1"/>
                  </a:solidFill>
                  <a:latin typeface="宋体" panose="02010600030101010101" pitchFamily="2" charset="-122"/>
                </a:rPr>
                <a:t> </a:t>
              </a:r>
              <a:endParaRPr lang="en-US" altLang="zh-CN" sz="2800" b="1">
                <a:solidFill>
                  <a:schemeClr val="tx1"/>
                </a:solidFill>
              </a:endParaRPr>
            </a:p>
          </p:txBody>
        </p:sp>
        <p:sp>
          <p:nvSpPr>
            <p:cNvPr id="60" name="Line 89"/>
            <p:cNvSpPr>
              <a:spLocks noChangeShapeType="1"/>
            </p:cNvSpPr>
            <p:nvPr/>
          </p:nvSpPr>
          <p:spPr bwMode="auto">
            <a:xfrm>
              <a:off x="704" y="1938"/>
              <a:ext cx="91" cy="0"/>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Rectangle 91"/>
            <p:cNvSpPr>
              <a:spLocks noChangeArrowheads="1"/>
            </p:cNvSpPr>
            <p:nvPr/>
          </p:nvSpPr>
          <p:spPr bwMode="auto">
            <a:xfrm>
              <a:off x="703" y="2199"/>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latin typeface="宋体" panose="02010600030101010101" pitchFamily="2" charset="-122"/>
                </a:rPr>
                <a:t>I</a:t>
              </a:r>
              <a:endParaRPr lang="en-US" altLang="zh-CN" sz="2000" b="1">
                <a:solidFill>
                  <a:schemeClr val="tx1"/>
                </a:solidFill>
              </a:endParaRPr>
            </a:p>
          </p:txBody>
        </p:sp>
        <p:sp>
          <p:nvSpPr>
            <p:cNvPr id="62" name="Rectangle 92"/>
            <p:cNvSpPr>
              <a:spLocks noChangeArrowheads="1"/>
            </p:cNvSpPr>
            <p:nvPr/>
          </p:nvSpPr>
          <p:spPr bwMode="auto">
            <a:xfrm>
              <a:off x="794" y="2244"/>
              <a:ext cx="1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000" b="1">
                  <a:solidFill>
                    <a:schemeClr val="tx1"/>
                  </a:solidFill>
                  <a:latin typeface="宋体" panose="02010600030101010101" pitchFamily="2" charset="-122"/>
                </a:rPr>
                <a:t>6</a:t>
              </a:r>
              <a:r>
                <a:rPr lang="en-US" altLang="zh-CN" sz="1900" b="1">
                  <a:solidFill>
                    <a:schemeClr val="tx1"/>
                  </a:solidFill>
                  <a:latin typeface="宋体" panose="02010600030101010101" pitchFamily="2" charset="-122"/>
                </a:rPr>
                <a:t> </a:t>
              </a:r>
              <a:endParaRPr lang="en-US" altLang="zh-CN" sz="2800" b="1">
                <a:solidFill>
                  <a:schemeClr val="tx1"/>
                </a:solidFill>
              </a:endParaRPr>
            </a:p>
          </p:txBody>
        </p:sp>
        <p:sp>
          <p:nvSpPr>
            <p:cNvPr id="63" name="Line 93"/>
            <p:cNvSpPr>
              <a:spLocks noChangeShapeType="1"/>
            </p:cNvSpPr>
            <p:nvPr/>
          </p:nvSpPr>
          <p:spPr bwMode="auto">
            <a:xfrm>
              <a:off x="704" y="2210"/>
              <a:ext cx="91" cy="0"/>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Rectangle 95"/>
            <p:cNvSpPr>
              <a:spLocks noChangeArrowheads="1"/>
            </p:cNvSpPr>
            <p:nvPr/>
          </p:nvSpPr>
          <p:spPr bwMode="auto">
            <a:xfrm>
              <a:off x="703" y="2472"/>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latin typeface="宋体" panose="02010600030101010101" pitchFamily="2" charset="-122"/>
                </a:rPr>
                <a:t>I</a:t>
              </a:r>
              <a:endParaRPr lang="en-US" altLang="zh-CN" sz="2000" b="1">
                <a:solidFill>
                  <a:schemeClr val="tx1"/>
                </a:solidFill>
              </a:endParaRPr>
            </a:p>
          </p:txBody>
        </p:sp>
        <p:sp>
          <p:nvSpPr>
            <p:cNvPr id="65" name="Rectangle 96"/>
            <p:cNvSpPr>
              <a:spLocks noChangeArrowheads="1"/>
            </p:cNvSpPr>
            <p:nvPr/>
          </p:nvSpPr>
          <p:spPr bwMode="auto">
            <a:xfrm>
              <a:off x="794" y="2517"/>
              <a:ext cx="1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000" b="1">
                  <a:solidFill>
                    <a:schemeClr val="tx1"/>
                  </a:solidFill>
                  <a:latin typeface="宋体" panose="02010600030101010101" pitchFamily="2" charset="-122"/>
                </a:rPr>
                <a:t>7</a:t>
              </a:r>
              <a:r>
                <a:rPr lang="en-US" altLang="zh-CN" sz="1900" b="1">
                  <a:solidFill>
                    <a:schemeClr val="tx1"/>
                  </a:solidFill>
                  <a:latin typeface="宋体" panose="02010600030101010101" pitchFamily="2" charset="-122"/>
                </a:rPr>
                <a:t> </a:t>
              </a:r>
              <a:endParaRPr lang="en-US" altLang="zh-CN" sz="2800" b="1">
                <a:solidFill>
                  <a:schemeClr val="tx1"/>
                </a:solidFill>
              </a:endParaRPr>
            </a:p>
          </p:txBody>
        </p:sp>
        <p:sp>
          <p:nvSpPr>
            <p:cNvPr id="66" name="Line 97"/>
            <p:cNvSpPr>
              <a:spLocks noChangeShapeType="1"/>
            </p:cNvSpPr>
            <p:nvPr/>
          </p:nvSpPr>
          <p:spPr bwMode="auto">
            <a:xfrm>
              <a:off x="704" y="2483"/>
              <a:ext cx="91" cy="0"/>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Rectangle 99"/>
            <p:cNvSpPr>
              <a:spLocks noChangeArrowheads="1"/>
            </p:cNvSpPr>
            <p:nvPr/>
          </p:nvSpPr>
          <p:spPr bwMode="auto">
            <a:xfrm>
              <a:off x="703" y="2698"/>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b="1">
                  <a:solidFill>
                    <a:schemeClr val="tx1"/>
                  </a:solidFill>
                  <a:latin typeface="宋体" panose="02010600030101010101" pitchFamily="2" charset="-122"/>
                </a:rPr>
                <a:t>I</a:t>
              </a:r>
              <a:endParaRPr lang="en-US" altLang="zh-CN" sz="2000" b="1">
                <a:solidFill>
                  <a:schemeClr val="tx1"/>
                </a:solidFill>
              </a:endParaRPr>
            </a:p>
          </p:txBody>
        </p:sp>
        <p:sp>
          <p:nvSpPr>
            <p:cNvPr id="68" name="Rectangle 100"/>
            <p:cNvSpPr>
              <a:spLocks noChangeArrowheads="1"/>
            </p:cNvSpPr>
            <p:nvPr/>
          </p:nvSpPr>
          <p:spPr bwMode="auto">
            <a:xfrm>
              <a:off x="794" y="2743"/>
              <a:ext cx="1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000" b="1">
                  <a:solidFill>
                    <a:schemeClr val="tx1"/>
                  </a:solidFill>
                  <a:latin typeface="宋体" panose="02010600030101010101" pitchFamily="2" charset="-122"/>
                </a:rPr>
                <a:t>s</a:t>
              </a:r>
              <a:r>
                <a:rPr lang="en-US" altLang="zh-CN" sz="1900" b="1">
                  <a:solidFill>
                    <a:schemeClr val="tx1"/>
                  </a:solidFill>
                  <a:latin typeface="宋体" panose="02010600030101010101" pitchFamily="2" charset="-122"/>
                </a:rPr>
                <a:t> </a:t>
              </a:r>
              <a:endParaRPr lang="en-US" altLang="zh-CN" sz="2800" b="1">
                <a:solidFill>
                  <a:schemeClr val="tx1"/>
                </a:solidFill>
              </a:endParaRPr>
            </a:p>
          </p:txBody>
        </p:sp>
        <p:sp>
          <p:nvSpPr>
            <p:cNvPr id="69" name="Line 101"/>
            <p:cNvSpPr>
              <a:spLocks noChangeShapeType="1"/>
            </p:cNvSpPr>
            <p:nvPr/>
          </p:nvSpPr>
          <p:spPr bwMode="auto">
            <a:xfrm>
              <a:off x="704" y="2709"/>
              <a:ext cx="91" cy="0"/>
            </a:xfrm>
            <a:prstGeom prst="line">
              <a:avLst/>
            </a:prstGeom>
            <a:noFill/>
            <a:ln w="17463" cap="rnd">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85" name="图片 84"/>
          <p:cNvPicPr>
            <a:picLocks noChangeAspect="1"/>
          </p:cNvPicPr>
          <p:nvPr/>
        </p:nvPicPr>
        <p:blipFill>
          <a:blip r:embed="rId3"/>
          <a:stretch>
            <a:fillRect/>
          </a:stretch>
        </p:blipFill>
        <p:spPr>
          <a:xfrm>
            <a:off x="4987076" y="2356440"/>
            <a:ext cx="3421477" cy="4379491"/>
          </a:xfrm>
          <a:prstGeom prst="rect">
            <a:avLst/>
          </a:prstGeom>
        </p:spPr>
      </p:pic>
    </p:spTree>
    <p:extLst>
      <p:ext uri="{BB962C8B-B14F-4D97-AF65-F5344CB8AC3E}">
        <p14:creationId xmlns:p14="http://schemas.microsoft.com/office/powerpoint/2010/main" val="338863201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56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61259" y="1902182"/>
            <a:ext cx="6589219" cy="3835619"/>
          </a:xfrm>
          <a:prstGeom prst="rect">
            <a:avLst/>
          </a:prstGeom>
        </p:spPr>
      </p:pic>
      <p:sp>
        <p:nvSpPr>
          <p:cNvPr id="38915" name="Text Box 5"/>
          <p:cNvSpPr txBox="1">
            <a:spLocks noChangeArrowheads="1"/>
          </p:cNvSpPr>
          <p:nvPr/>
        </p:nvSpPr>
        <p:spPr bwMode="auto">
          <a:xfrm>
            <a:off x="0" y="106895"/>
            <a:ext cx="6116263" cy="830997"/>
          </a:xfrm>
          <a:prstGeom prst="rect">
            <a:avLst/>
          </a:prstGeom>
          <a:solidFill>
            <a:schemeClr val="bg1"/>
          </a:solidFill>
          <a:ln>
            <a:noFill/>
          </a:ln>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7200" indent="-457200" algn="ctr" eaLnBrk="1" hangingPunct="1">
              <a:lnSpc>
                <a:spcPct val="150000"/>
              </a:lnSpc>
              <a:spcBef>
                <a:spcPts val="1200"/>
              </a:spcBef>
              <a:spcAft>
                <a:spcPts val="1800"/>
              </a:spcAft>
              <a:buFont typeface="Wingdings" panose="05000000000000000000" pitchFamily="2" charset="2"/>
              <a:buChar char="l"/>
            </a:pPr>
            <a:r>
              <a:rPr kumimoji="1" lang="en-US" altLang="zh-CN" b="1">
                <a:solidFill>
                  <a:srgbClr val="3333CC"/>
                </a:solidFill>
                <a:latin typeface="+mn-ea"/>
                <a:ea typeface="+mn-ea"/>
                <a:cs typeface="Times New Roman" panose="02020603050405020304" pitchFamily="18" charset="0"/>
              </a:rPr>
              <a:t>8</a:t>
            </a:r>
            <a:r>
              <a:rPr kumimoji="1" lang="zh-CN" altLang="en-US" b="1">
                <a:solidFill>
                  <a:srgbClr val="3333CC"/>
                </a:solidFill>
                <a:latin typeface="+mn-ea"/>
                <a:ea typeface="+mn-ea"/>
                <a:cs typeface="Times New Roman" panose="02020603050405020304" pitchFamily="18" charset="0"/>
              </a:rPr>
              <a:t>线</a:t>
            </a:r>
            <a:r>
              <a:rPr kumimoji="1" lang="en-US" altLang="zh-CN" b="1">
                <a:solidFill>
                  <a:srgbClr val="3333CC"/>
                </a:solidFill>
                <a:latin typeface="+mn-ea"/>
                <a:ea typeface="+mn-ea"/>
                <a:cs typeface="Times New Roman" panose="02020603050405020304" pitchFamily="18" charset="0"/>
              </a:rPr>
              <a:t>—3</a:t>
            </a:r>
            <a:r>
              <a:rPr kumimoji="1" lang="zh-CN" altLang="en-US" b="1">
                <a:solidFill>
                  <a:srgbClr val="3333CC"/>
                </a:solidFill>
                <a:latin typeface="+mn-ea"/>
                <a:ea typeface="+mn-ea"/>
                <a:cs typeface="Times New Roman" panose="02020603050405020304" pitchFamily="18" charset="0"/>
              </a:rPr>
              <a:t>线优先编码器</a:t>
            </a:r>
            <a:r>
              <a:rPr kumimoji="1" lang="en-US" altLang="zh-CN" b="1">
                <a:solidFill>
                  <a:srgbClr val="3333CC"/>
                </a:solidFill>
                <a:latin typeface="+mn-ea"/>
                <a:ea typeface="+mn-ea"/>
                <a:cs typeface="Times New Roman" panose="02020603050405020304" pitchFamily="18" charset="0"/>
              </a:rPr>
              <a:t>74148</a:t>
            </a:r>
            <a:endParaRPr kumimoji="1" lang="en-US" altLang="zh-CN">
              <a:solidFill>
                <a:srgbClr val="3333CC"/>
              </a:solidFill>
              <a:latin typeface="+mn-ea"/>
              <a:ea typeface="+mn-ea"/>
              <a:cs typeface="Times New Roman" panose="02020603050405020304" pitchFamily="18" charset="0"/>
            </a:endParaRPr>
          </a:p>
        </p:txBody>
      </p:sp>
      <p:sp>
        <p:nvSpPr>
          <p:cNvPr id="38956" name="AutoShape 380"/>
          <p:cNvSpPr>
            <a:spLocks noChangeArrowheads="1"/>
          </p:cNvSpPr>
          <p:nvPr/>
        </p:nvSpPr>
        <p:spPr bwMode="auto">
          <a:xfrm>
            <a:off x="6779608" y="5993086"/>
            <a:ext cx="1600200" cy="539282"/>
          </a:xfrm>
          <a:prstGeom prst="wedgeRectCallout">
            <a:avLst>
              <a:gd name="adj1" fmla="val 25296"/>
              <a:gd name="adj2" fmla="val -103907"/>
            </a:avLst>
          </a:prstGeom>
          <a:solidFill>
            <a:srgbClr val="FFC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3333CC"/>
                </a:solidFill>
                <a:latin typeface="+mn-ea"/>
                <a:ea typeface="+mn-ea"/>
              </a:rPr>
              <a:t>使能输入</a:t>
            </a:r>
          </a:p>
        </p:txBody>
      </p:sp>
      <p:sp>
        <p:nvSpPr>
          <p:cNvPr id="38949" name="AutoShape 368"/>
          <p:cNvSpPr>
            <a:spLocks noChangeArrowheads="1"/>
          </p:cNvSpPr>
          <p:nvPr/>
        </p:nvSpPr>
        <p:spPr bwMode="auto">
          <a:xfrm>
            <a:off x="800512" y="1288100"/>
            <a:ext cx="1600200" cy="533400"/>
          </a:xfrm>
          <a:prstGeom prst="wedgeRectCallout">
            <a:avLst>
              <a:gd name="adj1" fmla="val 37204"/>
              <a:gd name="adj2" fmla="val 83630"/>
            </a:avLst>
          </a:prstGeom>
          <a:solidFill>
            <a:srgbClr val="66CCFF"/>
          </a:solidFill>
          <a:ln w="9525">
            <a:solidFill>
              <a:srgbClr val="66CC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000000"/>
                </a:solidFill>
                <a:latin typeface="+mn-ea"/>
                <a:ea typeface="+mn-ea"/>
                <a:cs typeface="Times New Roman" panose="02020603050405020304" pitchFamily="18" charset="0"/>
              </a:rPr>
              <a:t>使能输出</a:t>
            </a:r>
          </a:p>
        </p:txBody>
      </p:sp>
      <p:sp>
        <p:nvSpPr>
          <p:cNvPr id="38944" name="AutoShape 371"/>
          <p:cNvSpPr>
            <a:spLocks noChangeArrowheads="1"/>
          </p:cNvSpPr>
          <p:nvPr/>
        </p:nvSpPr>
        <p:spPr bwMode="auto">
          <a:xfrm>
            <a:off x="3555087" y="1243407"/>
            <a:ext cx="1447800" cy="533400"/>
          </a:xfrm>
          <a:prstGeom prst="wedgeRectCallout">
            <a:avLst>
              <a:gd name="adj1" fmla="val -64486"/>
              <a:gd name="adj2" fmla="val 100120"/>
            </a:avLst>
          </a:prstGeom>
          <a:solidFill>
            <a:srgbClr val="66CCFF"/>
          </a:solidFill>
          <a:ln w="9525">
            <a:solidFill>
              <a:srgbClr val="66CC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000000"/>
                </a:solidFill>
                <a:latin typeface="+mn-ea"/>
                <a:ea typeface="+mn-ea"/>
                <a:cs typeface="Times New Roman" panose="02020603050405020304" pitchFamily="18" charset="0"/>
              </a:rPr>
              <a:t>扩展输出</a:t>
            </a:r>
          </a:p>
        </p:txBody>
      </p:sp>
      <p:grpSp>
        <p:nvGrpSpPr>
          <p:cNvPr id="7" name="组合 6"/>
          <p:cNvGrpSpPr/>
          <p:nvPr/>
        </p:nvGrpSpPr>
        <p:grpSpPr>
          <a:xfrm>
            <a:off x="559166" y="2127015"/>
            <a:ext cx="1041446" cy="1293197"/>
            <a:chOff x="559166" y="2127015"/>
            <a:chExt cx="1041446" cy="1293197"/>
          </a:xfrm>
        </p:grpSpPr>
        <p:grpSp>
          <p:nvGrpSpPr>
            <p:cNvPr id="21" name="组合 83"/>
            <p:cNvGrpSpPr>
              <a:grpSpLocks/>
            </p:cNvGrpSpPr>
            <p:nvPr/>
          </p:nvGrpSpPr>
          <p:grpSpPr bwMode="auto">
            <a:xfrm>
              <a:off x="559166" y="2127015"/>
              <a:ext cx="1041446" cy="1293197"/>
              <a:chOff x="-69900" y="1845441"/>
              <a:chExt cx="1041500" cy="1291966"/>
            </a:xfrm>
          </p:grpSpPr>
          <p:sp>
            <p:nvSpPr>
              <p:cNvPr id="38929" name="圆角矩形标注 77"/>
              <p:cNvSpPr>
                <a:spLocks noChangeArrowheads="1"/>
              </p:cNvSpPr>
              <p:nvPr/>
            </p:nvSpPr>
            <p:spPr bwMode="auto">
              <a:xfrm>
                <a:off x="-69900" y="1845441"/>
                <a:ext cx="1041500" cy="1291966"/>
              </a:xfrm>
              <a:prstGeom prst="wedgeRoundRectCallout">
                <a:avLst>
                  <a:gd name="adj1" fmla="val 105208"/>
                  <a:gd name="adj2" fmla="val -40565"/>
                  <a:gd name="adj3" fmla="val 16667"/>
                </a:avLst>
              </a:prstGeom>
              <a:noFill/>
              <a:ln w="28575" algn="ctr">
                <a:solidFill>
                  <a:schemeClr val="accent1">
                    <a:lumMod val="25000"/>
                  </a:schemeClr>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i="1">
                    <a:latin typeface="Times New Roman" panose="02020603050405020304" pitchFamily="18" charset="0"/>
                    <a:cs typeface="Times New Roman" panose="02020603050405020304" pitchFamily="18" charset="0"/>
                  </a:rPr>
                  <a:t>I</a:t>
                </a:r>
                <a:r>
                  <a:rPr lang="en-US" altLang="zh-CN" sz="2400" i="1" baseline="-25000">
                    <a:latin typeface="Times New Roman" panose="02020603050405020304" pitchFamily="18" charset="0"/>
                    <a:cs typeface="Times New Roman" panose="02020603050405020304" pitchFamily="18" charset="0"/>
                  </a:rPr>
                  <a:t>s</a:t>
                </a:r>
                <a:r>
                  <a:rPr lang="en-US" altLang="zh-CN" sz="2400">
                    <a:latin typeface="Times New Roman" panose="02020603050405020304" pitchFamily="18" charset="0"/>
                    <a:cs typeface="Times New Roman" panose="02020603050405020304" pitchFamily="18" charset="0"/>
                  </a:rPr>
                  <a:t>=0</a:t>
                </a:r>
              </a:p>
              <a:p>
                <a:pPr eaLnBrk="1" hangingPunct="1">
                  <a:spcBef>
                    <a:spcPct val="0"/>
                  </a:spcBef>
                  <a:buFontTx/>
                  <a:buNone/>
                </a:pPr>
                <a:r>
                  <a:rPr lang="en-US" altLang="zh-CN" sz="2400" i="1">
                    <a:latin typeface="Times New Roman" panose="02020603050405020304" pitchFamily="18" charset="0"/>
                    <a:cs typeface="Times New Roman" panose="02020603050405020304" pitchFamily="18" charset="0"/>
                  </a:rPr>
                  <a:t>I</a:t>
                </a:r>
                <a:r>
                  <a:rPr lang="en-US" altLang="zh-CN" sz="2400" i="1" baseline="-25000">
                    <a:latin typeface="Times New Roman" panose="02020603050405020304" pitchFamily="18" charset="0"/>
                    <a:cs typeface="Times New Roman" panose="02020603050405020304" pitchFamily="18" charset="0"/>
                  </a:rPr>
                  <a:t>i </a:t>
                </a:r>
                <a:r>
                  <a:rPr lang="en-US" altLang="zh-CN" sz="2400">
                    <a:latin typeface="Times New Roman" panose="02020603050405020304" pitchFamily="18" charset="0"/>
                    <a:cs typeface="Times New Roman" panose="02020603050405020304" pitchFamily="18" charset="0"/>
                  </a:rPr>
                  <a:t>=1</a:t>
                </a:r>
              </a:p>
              <a:p>
                <a:pPr eaLnBrk="1" hangingPunct="1">
                  <a:spcBef>
                    <a:spcPct val="0"/>
                  </a:spcBef>
                  <a:buFontTx/>
                  <a:buNone/>
                </a:pPr>
                <a:r>
                  <a:rPr lang="en-US" altLang="zh-CN" sz="2400" i="1">
                    <a:latin typeface="Times New Roman" panose="02020603050405020304" pitchFamily="18" charset="0"/>
                    <a:cs typeface="Times New Roman" panose="02020603050405020304" pitchFamily="18" charset="0"/>
                  </a:rPr>
                  <a:t>S </a:t>
                </a:r>
                <a:r>
                  <a:rPr lang="en-US" altLang="zh-CN" sz="2400">
                    <a:latin typeface="Times New Roman" panose="02020603050405020304" pitchFamily="18" charset="0"/>
                    <a:cs typeface="Times New Roman" panose="02020603050405020304" pitchFamily="18" charset="0"/>
                  </a:rPr>
                  <a:t>=0</a:t>
                </a:r>
                <a:endParaRPr lang="zh-CN" altLang="en-US" sz="2400">
                  <a:latin typeface="Times New Roman" panose="02020603050405020304" pitchFamily="18" charset="0"/>
                  <a:cs typeface="Times New Roman" panose="02020603050405020304" pitchFamily="18" charset="0"/>
                </a:endParaRPr>
              </a:p>
            </p:txBody>
          </p:sp>
          <p:cxnSp>
            <p:nvCxnSpPr>
              <p:cNvPr id="38930" name="直接连接符 81"/>
              <p:cNvCxnSpPr>
                <a:cxnSpLocks noChangeShapeType="1"/>
              </p:cNvCxnSpPr>
              <p:nvPr/>
            </p:nvCxnSpPr>
            <p:spPr bwMode="auto">
              <a:xfrm>
                <a:off x="88802" y="1967632"/>
                <a:ext cx="216000" cy="1588"/>
              </a:xfrm>
              <a:prstGeom prst="line">
                <a:avLst/>
              </a:prstGeom>
              <a:noFill/>
              <a:ln w="28575" algn="ctr">
                <a:solidFill>
                  <a:schemeClr val="accent1">
                    <a:lumMod val="25000"/>
                  </a:schemeClr>
                </a:solidFill>
                <a:round/>
                <a:headEnd/>
                <a:tailEnd/>
              </a:ln>
              <a:extLst>
                <a:ext uri="{909E8E84-426E-40DD-AFC4-6F175D3DCCD1}">
                  <a14:hiddenFill xmlns:a14="http://schemas.microsoft.com/office/drawing/2010/main">
                    <a:noFill/>
                  </a14:hiddenFill>
                </a:ext>
              </a:extLst>
            </p:spPr>
          </p:cxnSp>
          <p:cxnSp>
            <p:nvCxnSpPr>
              <p:cNvPr id="38931" name="直接连接符 82"/>
              <p:cNvCxnSpPr>
                <a:cxnSpLocks noChangeShapeType="1"/>
              </p:cNvCxnSpPr>
              <p:nvPr/>
            </p:nvCxnSpPr>
            <p:spPr bwMode="auto">
              <a:xfrm>
                <a:off x="88803" y="2334905"/>
                <a:ext cx="216000" cy="1588"/>
              </a:xfrm>
              <a:prstGeom prst="line">
                <a:avLst/>
              </a:prstGeom>
              <a:noFill/>
              <a:ln w="28575" algn="ctr">
                <a:solidFill>
                  <a:schemeClr val="accent1">
                    <a:lumMod val="25000"/>
                  </a:schemeClr>
                </a:solidFill>
                <a:round/>
                <a:headEnd/>
                <a:tailEnd/>
              </a:ln>
              <a:extLst>
                <a:ext uri="{909E8E84-426E-40DD-AFC4-6F175D3DCCD1}">
                  <a14:hiddenFill xmlns:a14="http://schemas.microsoft.com/office/drawing/2010/main">
                    <a:noFill/>
                  </a14:hiddenFill>
                </a:ext>
              </a:extLst>
            </p:spPr>
          </p:cxnSp>
        </p:grpSp>
        <p:sp>
          <p:nvSpPr>
            <p:cNvPr id="64" name="Line 423"/>
            <p:cNvSpPr>
              <a:spLocks noChangeShapeType="1"/>
            </p:cNvSpPr>
            <p:nvPr/>
          </p:nvSpPr>
          <p:spPr bwMode="auto">
            <a:xfrm>
              <a:off x="692504" y="2991148"/>
              <a:ext cx="266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22" name="组合 91"/>
          <p:cNvGrpSpPr>
            <a:grpSpLocks/>
          </p:cNvGrpSpPr>
          <p:nvPr/>
        </p:nvGrpSpPr>
        <p:grpSpPr bwMode="auto">
          <a:xfrm>
            <a:off x="559166" y="3513849"/>
            <a:ext cx="1041446" cy="1293197"/>
            <a:chOff x="-73783" y="3285597"/>
            <a:chExt cx="1042678" cy="1291967"/>
          </a:xfrm>
        </p:grpSpPr>
        <p:sp>
          <p:nvSpPr>
            <p:cNvPr id="38925" name="圆角矩形标注 86"/>
            <p:cNvSpPr>
              <a:spLocks noChangeArrowheads="1"/>
            </p:cNvSpPr>
            <p:nvPr/>
          </p:nvSpPr>
          <p:spPr bwMode="auto">
            <a:xfrm>
              <a:off x="-73783" y="3285597"/>
              <a:ext cx="1042678" cy="1291967"/>
            </a:xfrm>
            <a:prstGeom prst="wedgeRoundRectCallout">
              <a:avLst>
                <a:gd name="adj1" fmla="val 181908"/>
                <a:gd name="adj2" fmla="val -152384"/>
                <a:gd name="adj3" fmla="val 16667"/>
              </a:avLst>
            </a:prstGeom>
            <a:noFill/>
            <a:ln w="28575" algn="ctr">
              <a:solidFill>
                <a:schemeClr val="accent1">
                  <a:lumMod val="25000"/>
                </a:schemeClr>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i="1">
                  <a:latin typeface="Times New Roman" panose="02020603050405020304" pitchFamily="18" charset="0"/>
                  <a:cs typeface="Times New Roman" panose="02020603050405020304" pitchFamily="18" charset="0"/>
                </a:rPr>
                <a:t>S </a:t>
              </a:r>
              <a:r>
                <a:rPr lang="en-US" altLang="zh-CN" sz="2400">
                  <a:latin typeface="Times New Roman" panose="02020603050405020304" pitchFamily="18" charset="0"/>
                  <a:cs typeface="Times New Roman" panose="02020603050405020304" pitchFamily="18" charset="0"/>
                </a:rPr>
                <a:t>=1</a:t>
              </a:r>
            </a:p>
            <a:p>
              <a:pPr eaLnBrk="1" hangingPunct="1">
                <a:spcBef>
                  <a:spcPct val="0"/>
                </a:spcBef>
                <a:buFontTx/>
                <a:buNone/>
              </a:pPr>
              <a:r>
                <a:rPr lang="en-US" altLang="zh-CN" sz="2400" i="1">
                  <a:latin typeface="Times New Roman" panose="02020603050405020304" pitchFamily="18" charset="0"/>
                  <a:cs typeface="Times New Roman" panose="02020603050405020304" pitchFamily="18" charset="0"/>
                </a:rPr>
                <a:t>I</a:t>
              </a:r>
              <a:r>
                <a:rPr lang="en-US" altLang="zh-CN" sz="2400" i="1" baseline="-25000">
                  <a:latin typeface="Times New Roman" panose="02020603050405020304" pitchFamily="18" charset="0"/>
                  <a:cs typeface="Times New Roman" panose="02020603050405020304" pitchFamily="18" charset="0"/>
                </a:rPr>
                <a:t>s </a:t>
              </a:r>
              <a:r>
                <a:rPr lang="en-US" altLang="zh-CN" sz="2400">
                  <a:latin typeface="Times New Roman" panose="02020603050405020304" pitchFamily="18" charset="0"/>
                  <a:cs typeface="Times New Roman" panose="02020603050405020304" pitchFamily="18" charset="0"/>
                </a:rPr>
                <a:t>=0</a:t>
              </a:r>
            </a:p>
            <a:p>
              <a:pPr eaLnBrk="1" hangingPunct="1">
                <a:spcBef>
                  <a:spcPct val="0"/>
                </a:spcBef>
                <a:buFontTx/>
                <a:buNone/>
              </a:pPr>
              <a:r>
                <a:rPr lang="en-US" altLang="zh-CN" sz="2400" i="1">
                  <a:latin typeface="Times New Roman" panose="02020603050405020304" pitchFamily="18" charset="0"/>
                  <a:cs typeface="Times New Roman" panose="02020603050405020304" pitchFamily="18" charset="0"/>
                </a:rPr>
                <a:t>E </a:t>
              </a:r>
              <a:r>
                <a:rPr lang="en-US" altLang="zh-CN" sz="2400">
                  <a:latin typeface="Times New Roman" panose="02020603050405020304" pitchFamily="18" charset="0"/>
                  <a:cs typeface="Times New Roman" panose="02020603050405020304" pitchFamily="18" charset="0"/>
                </a:rPr>
                <a:t>=0</a:t>
              </a:r>
              <a:endParaRPr lang="zh-CN" altLang="en-US" sz="2400" baseline="-25000">
                <a:latin typeface="Times New Roman" panose="02020603050405020304" pitchFamily="18" charset="0"/>
                <a:cs typeface="Times New Roman" panose="02020603050405020304" pitchFamily="18" charset="0"/>
              </a:endParaRPr>
            </a:p>
          </p:txBody>
        </p:sp>
        <p:sp>
          <p:nvSpPr>
            <p:cNvPr id="38926" name="Line 423"/>
            <p:cNvSpPr>
              <a:spLocks noChangeShapeType="1"/>
            </p:cNvSpPr>
            <p:nvPr/>
          </p:nvSpPr>
          <p:spPr bwMode="auto">
            <a:xfrm>
              <a:off x="141412" y="3403600"/>
              <a:ext cx="266700" cy="0"/>
            </a:xfrm>
            <a:prstGeom prst="line">
              <a:avLst/>
            </a:prstGeom>
            <a:noFill/>
            <a:ln w="28575">
              <a:solidFill>
                <a:schemeClr val="accent1">
                  <a:lumMod val="25000"/>
                </a:schemeClr>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27" name="Line 423"/>
            <p:cNvSpPr>
              <a:spLocks noChangeShapeType="1"/>
            </p:cNvSpPr>
            <p:nvPr/>
          </p:nvSpPr>
          <p:spPr bwMode="auto">
            <a:xfrm>
              <a:off x="132904" y="3789040"/>
              <a:ext cx="266700" cy="0"/>
            </a:xfrm>
            <a:prstGeom prst="line">
              <a:avLst/>
            </a:prstGeom>
            <a:noFill/>
            <a:ln w="28575">
              <a:solidFill>
                <a:schemeClr val="accent1">
                  <a:lumMod val="25000"/>
                </a:schemeClr>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928" name="Line 423"/>
            <p:cNvSpPr>
              <a:spLocks noChangeShapeType="1"/>
            </p:cNvSpPr>
            <p:nvPr/>
          </p:nvSpPr>
          <p:spPr bwMode="auto">
            <a:xfrm>
              <a:off x="128836" y="4149080"/>
              <a:ext cx="266700" cy="0"/>
            </a:xfrm>
            <a:prstGeom prst="line">
              <a:avLst/>
            </a:prstGeom>
            <a:noFill/>
            <a:ln w="28575">
              <a:solidFill>
                <a:schemeClr val="accent1">
                  <a:lumMod val="25000"/>
                </a:schemeClr>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 name="组合 5"/>
          <p:cNvGrpSpPr/>
          <p:nvPr/>
        </p:nvGrpSpPr>
        <p:grpSpPr>
          <a:xfrm>
            <a:off x="4093970" y="1248879"/>
            <a:ext cx="3782590" cy="968099"/>
            <a:chOff x="4291321" y="975708"/>
            <a:chExt cx="3782590" cy="968099"/>
          </a:xfrm>
        </p:grpSpPr>
        <p:sp>
          <p:nvSpPr>
            <p:cNvPr id="38933" name="AutoShape 374"/>
            <p:cNvSpPr>
              <a:spLocks noChangeArrowheads="1"/>
            </p:cNvSpPr>
            <p:nvPr/>
          </p:nvSpPr>
          <p:spPr bwMode="auto">
            <a:xfrm>
              <a:off x="6490706" y="975708"/>
              <a:ext cx="1524000" cy="533400"/>
            </a:xfrm>
            <a:prstGeom prst="wedgeRectCallout">
              <a:avLst>
                <a:gd name="adj1" fmla="val -46352"/>
                <a:gd name="adj2" fmla="val 92620"/>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000000"/>
                  </a:solidFill>
                  <a:latin typeface="+mn-ea"/>
                  <a:ea typeface="+mn-ea"/>
                  <a:cs typeface="Times New Roman" panose="02020603050405020304" pitchFamily="18" charset="0"/>
                </a:rPr>
                <a:t>编码输出</a:t>
              </a:r>
            </a:p>
          </p:txBody>
        </p:sp>
        <p:sp>
          <p:nvSpPr>
            <p:cNvPr id="4" name="矩形 3"/>
            <p:cNvSpPr/>
            <p:nvPr/>
          </p:nvSpPr>
          <p:spPr bwMode="auto">
            <a:xfrm>
              <a:off x="4291321" y="1553016"/>
              <a:ext cx="3782590" cy="390791"/>
            </a:xfrm>
            <a:prstGeom prst="rect">
              <a:avLst/>
            </a:prstGeom>
            <a:noFill/>
            <a:ln w="38100" cap="flat" cmpd="sng" algn="ctr">
              <a:solidFill>
                <a:srgbClr val="A5002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5" name="组合 4"/>
          <p:cNvGrpSpPr/>
          <p:nvPr/>
        </p:nvGrpSpPr>
        <p:grpSpPr>
          <a:xfrm>
            <a:off x="1072877" y="5378746"/>
            <a:ext cx="6597558" cy="1316037"/>
            <a:chOff x="1243915" y="5062982"/>
            <a:chExt cx="6597558" cy="1316037"/>
          </a:xfrm>
        </p:grpSpPr>
        <p:sp>
          <p:nvSpPr>
            <p:cNvPr id="38957" name="AutoShape 377"/>
            <p:cNvSpPr>
              <a:spLocks noChangeArrowheads="1"/>
            </p:cNvSpPr>
            <p:nvPr/>
          </p:nvSpPr>
          <p:spPr bwMode="auto">
            <a:xfrm>
              <a:off x="1243915" y="5769419"/>
              <a:ext cx="1600200" cy="609600"/>
            </a:xfrm>
            <a:prstGeom prst="wedgeRectCallout">
              <a:avLst>
                <a:gd name="adj1" fmla="val 95931"/>
                <a:gd name="adj2" fmla="val -109898"/>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3333CC"/>
                  </a:solidFill>
                  <a:latin typeface="+mn-ea"/>
                  <a:ea typeface="+mn-ea"/>
                  <a:cs typeface="Times New Roman" panose="02020603050405020304" pitchFamily="18" charset="0"/>
                </a:rPr>
                <a:t>编码输入</a:t>
              </a:r>
            </a:p>
          </p:txBody>
        </p:sp>
        <p:sp>
          <p:nvSpPr>
            <p:cNvPr id="72" name="矩形 71"/>
            <p:cNvSpPr/>
            <p:nvPr/>
          </p:nvSpPr>
          <p:spPr bwMode="auto">
            <a:xfrm>
              <a:off x="1832297" y="5062982"/>
              <a:ext cx="6009176" cy="390791"/>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spTree>
    <p:extLst>
      <p:ext uri="{BB962C8B-B14F-4D97-AF65-F5344CB8AC3E}">
        <p14:creationId xmlns:p14="http://schemas.microsoft.com/office/powerpoint/2010/main" val="16911975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9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9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9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56" grpId="0" animBg="1"/>
      <p:bldP spid="38949" grpId="0" animBg="1"/>
      <p:bldP spid="389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45" name="Text Box 38"/>
              <p:cNvSpPr txBox="1">
                <a:spLocks noChangeArrowheads="1"/>
              </p:cNvSpPr>
              <p:nvPr/>
            </p:nvSpPr>
            <p:spPr bwMode="auto">
              <a:xfrm>
                <a:off x="273040" y="1325910"/>
                <a:ext cx="5285723" cy="54014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ts val="600"/>
                  </a:spcBef>
                  <a:spcAft>
                    <a:spcPts val="0"/>
                  </a:spcAft>
                  <a:buClr>
                    <a:srgbClr val="0000FF"/>
                  </a:buClr>
                  <a:buNone/>
                </a:pPr>
                <a:r>
                  <a:rPr kumimoji="1" lang="zh-CN" altLang="en-US" sz="2400" dirty="0">
                    <a:solidFill>
                      <a:srgbClr val="800000"/>
                    </a:solidFill>
                    <a:latin typeface="+mn-ea"/>
                    <a:ea typeface="+mn-ea"/>
                    <a:cs typeface="Times New Roman" panose="02020603050405020304" pitchFamily="18" charset="0"/>
                  </a:rPr>
                  <a:t>管脚定义</a:t>
                </a:r>
                <a:endParaRPr kumimoji="1" lang="en-US" altLang="zh-CN" sz="2400" i="1" dirty="0">
                  <a:latin typeface="+mn-ea"/>
                  <a:ea typeface="+mn-ea"/>
                </a:endParaRPr>
              </a:p>
              <a:p>
                <a:pPr marL="342900" indent="-342900" eaLnBrk="1" hangingPunct="1">
                  <a:lnSpc>
                    <a:spcPct val="120000"/>
                  </a:lnSpc>
                  <a:spcBef>
                    <a:spcPts val="600"/>
                  </a:spcBef>
                  <a:spcAft>
                    <a:spcPts val="0"/>
                  </a:spcAft>
                  <a:buClr>
                    <a:srgbClr val="0000FF"/>
                  </a:buClr>
                </a:pPr>
                <a14:m>
                  <m:oMath xmlns:m="http://schemas.openxmlformats.org/officeDocument/2006/math">
                    <m:acc>
                      <m:accPr>
                        <m:chr m:val="̅"/>
                        <m:ctrlPr>
                          <a:rPr kumimoji="1" lang="zh-CN" altLang="en-US" sz="2400" i="1" smtClean="0">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a:latin typeface="Cambria Math" panose="02040503050406030204" pitchFamily="18" charset="0"/>
                                <a:ea typeface="+mn-ea"/>
                              </a:rPr>
                              <m:t>𝑰</m:t>
                            </m:r>
                          </m:e>
                          <m:sub>
                            <m:r>
                              <a:rPr kumimoji="1" lang="en-US" altLang="zh-CN" sz="2400" b="1" i="1" smtClean="0">
                                <a:latin typeface="Cambria Math" panose="02040503050406030204" pitchFamily="18" charset="0"/>
                                <a:ea typeface="+mn-ea"/>
                              </a:rPr>
                              <m:t>𝟎</m:t>
                            </m:r>
                          </m:sub>
                        </m:sSub>
                      </m:e>
                    </m:acc>
                    <m:r>
                      <a:rPr kumimoji="1" lang="en-US" altLang="zh-CN" sz="2400" b="1" i="1" smtClean="0">
                        <a:latin typeface="Cambria Math" panose="02040503050406030204" pitchFamily="18" charset="0"/>
                        <a:ea typeface="+mn-ea"/>
                      </a:rPr>
                      <m:t>~</m:t>
                    </m:r>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a:latin typeface="Cambria Math" panose="02040503050406030204" pitchFamily="18" charset="0"/>
                                <a:ea typeface="+mn-ea"/>
                              </a:rPr>
                              <m:t>𝑰</m:t>
                            </m:r>
                          </m:e>
                          <m:sub>
                            <m:r>
                              <a:rPr kumimoji="1" lang="en-US" altLang="zh-CN" sz="2400" b="1" i="1" smtClean="0">
                                <a:latin typeface="Cambria Math" panose="02040503050406030204" pitchFamily="18" charset="0"/>
                                <a:ea typeface="+mn-ea"/>
                              </a:rPr>
                              <m:t>𝟕</m:t>
                            </m:r>
                          </m:sub>
                        </m:sSub>
                      </m:e>
                    </m:acc>
                  </m:oMath>
                </a14:m>
                <a:r>
                  <a:rPr kumimoji="1" lang="zh-CN" altLang="en-US" sz="2400" dirty="0">
                    <a:solidFill>
                      <a:srgbClr val="000000"/>
                    </a:solidFill>
                    <a:latin typeface="宋体" panose="02010600030101010101" pitchFamily="2" charset="-122"/>
                  </a:rPr>
                  <a:t>：输入，低电平有效，优先级别依次为</a:t>
                </a:r>
                <a14:m>
                  <m:oMath xmlns:m="http://schemas.openxmlformats.org/officeDocument/2006/math">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a:latin typeface="Cambria Math" panose="02040503050406030204" pitchFamily="18" charset="0"/>
                                <a:ea typeface="+mn-ea"/>
                              </a:rPr>
                              <m:t>𝑰</m:t>
                            </m:r>
                          </m:e>
                          <m:sub>
                            <m:r>
                              <a:rPr kumimoji="1" lang="en-US" altLang="zh-CN" sz="2400" b="1" i="1" smtClean="0">
                                <a:latin typeface="Cambria Math" panose="02040503050406030204" pitchFamily="18" charset="0"/>
                                <a:ea typeface="+mn-ea"/>
                              </a:rPr>
                              <m:t>𝟕</m:t>
                            </m:r>
                          </m:sub>
                        </m:sSub>
                      </m:e>
                    </m:acc>
                    <m:r>
                      <a:rPr kumimoji="1" lang="en-US" altLang="zh-CN" sz="2400" b="1" i="1">
                        <a:latin typeface="Cambria Math" panose="02040503050406030204" pitchFamily="18" charset="0"/>
                        <a:ea typeface="+mn-ea"/>
                      </a:rPr>
                      <m:t>~</m:t>
                    </m:r>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a:latin typeface="Cambria Math" panose="02040503050406030204" pitchFamily="18" charset="0"/>
                                <a:ea typeface="+mn-ea"/>
                              </a:rPr>
                              <m:t>𝑰</m:t>
                            </m:r>
                          </m:e>
                          <m:sub>
                            <m:r>
                              <a:rPr kumimoji="1" lang="en-US" altLang="zh-CN" sz="2400" b="1" i="1" smtClean="0">
                                <a:latin typeface="Cambria Math" panose="02040503050406030204" pitchFamily="18" charset="0"/>
                                <a:ea typeface="+mn-ea"/>
                              </a:rPr>
                              <m:t>𝟎</m:t>
                            </m:r>
                          </m:sub>
                        </m:sSub>
                      </m:e>
                    </m:acc>
                  </m:oMath>
                </a14:m>
                <a:endParaRPr kumimoji="1" lang="en-US" altLang="zh-CN" sz="2400" dirty="0">
                  <a:solidFill>
                    <a:srgbClr val="000000"/>
                  </a:solidFill>
                  <a:latin typeface="宋体" panose="02010600030101010101" pitchFamily="2" charset="-122"/>
                </a:endParaRPr>
              </a:p>
              <a:p>
                <a:pPr marL="342900" indent="-342900" eaLnBrk="1" hangingPunct="1">
                  <a:lnSpc>
                    <a:spcPct val="120000"/>
                  </a:lnSpc>
                  <a:spcBef>
                    <a:spcPts val="600"/>
                  </a:spcBef>
                  <a:spcAft>
                    <a:spcPts val="0"/>
                  </a:spcAft>
                  <a:buClr>
                    <a:srgbClr val="0000FF"/>
                  </a:buClr>
                </a:pPr>
                <a14:m>
                  <m:oMath xmlns:m="http://schemas.openxmlformats.org/officeDocument/2006/math">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smtClean="0">
                                <a:latin typeface="Cambria Math" panose="02040503050406030204" pitchFamily="18" charset="0"/>
                                <a:ea typeface="+mn-ea"/>
                              </a:rPr>
                              <m:t>𝑨</m:t>
                            </m:r>
                          </m:e>
                          <m:sub>
                            <m:r>
                              <a:rPr kumimoji="1" lang="en-US" altLang="zh-CN" sz="2400" b="1" i="1" smtClean="0">
                                <a:latin typeface="Cambria Math" panose="02040503050406030204" pitchFamily="18" charset="0"/>
                                <a:ea typeface="+mn-ea"/>
                              </a:rPr>
                              <m:t>𝟐</m:t>
                            </m:r>
                          </m:sub>
                        </m:sSub>
                      </m:e>
                    </m:acc>
                    <m:r>
                      <a:rPr kumimoji="1" lang="en-US" altLang="zh-CN" sz="2400" b="1" i="1">
                        <a:latin typeface="Cambria Math" panose="02040503050406030204" pitchFamily="18" charset="0"/>
                        <a:ea typeface="+mn-ea"/>
                      </a:rPr>
                      <m:t>~</m:t>
                    </m:r>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smtClean="0">
                                <a:latin typeface="Cambria Math" panose="02040503050406030204" pitchFamily="18" charset="0"/>
                                <a:ea typeface="+mn-ea"/>
                              </a:rPr>
                              <m:t>𝑨</m:t>
                            </m:r>
                          </m:e>
                          <m:sub>
                            <m:r>
                              <a:rPr kumimoji="1" lang="en-US" altLang="zh-CN" sz="2400" b="1" i="1" smtClean="0">
                                <a:latin typeface="Cambria Math" panose="02040503050406030204" pitchFamily="18" charset="0"/>
                                <a:ea typeface="+mn-ea"/>
                              </a:rPr>
                              <m:t>𝟎</m:t>
                            </m:r>
                          </m:sub>
                        </m:sSub>
                      </m:e>
                    </m:acc>
                  </m:oMath>
                </a14:m>
                <a:r>
                  <a:rPr kumimoji="1" lang="zh-CN" altLang="en-US" sz="2400" dirty="0">
                    <a:solidFill>
                      <a:srgbClr val="000000"/>
                    </a:solidFill>
                    <a:latin typeface="宋体" panose="02010600030101010101" pitchFamily="2" charset="-122"/>
                  </a:rPr>
                  <a:t>：编码输出端</a:t>
                </a:r>
                <a:endParaRPr kumimoji="1" lang="en-US" altLang="zh-CN" sz="2400" dirty="0">
                  <a:solidFill>
                    <a:srgbClr val="000000"/>
                  </a:solidFill>
                  <a:latin typeface="宋体" panose="02010600030101010101" pitchFamily="2" charset="-122"/>
                </a:endParaRPr>
              </a:p>
              <a:p>
                <a:pPr marL="342900" indent="-342900" eaLnBrk="1" hangingPunct="1">
                  <a:lnSpc>
                    <a:spcPct val="120000"/>
                  </a:lnSpc>
                  <a:spcBef>
                    <a:spcPts val="600"/>
                  </a:spcBef>
                  <a:spcAft>
                    <a:spcPts val="0"/>
                  </a:spcAft>
                  <a:buClr>
                    <a:srgbClr val="0000FF"/>
                  </a:buClr>
                </a:pPr>
                <a14:m>
                  <m:oMath xmlns:m="http://schemas.openxmlformats.org/officeDocument/2006/math">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a:latin typeface="Cambria Math" panose="02040503050406030204" pitchFamily="18" charset="0"/>
                                <a:ea typeface="+mn-ea"/>
                              </a:rPr>
                              <m:t>𝑰</m:t>
                            </m:r>
                          </m:e>
                          <m:sub>
                            <m:r>
                              <a:rPr kumimoji="1" lang="en-US" altLang="zh-CN" sz="2400" b="1" i="1" smtClean="0">
                                <a:latin typeface="Cambria Math" panose="02040503050406030204" pitchFamily="18" charset="0"/>
                                <a:ea typeface="+mn-ea"/>
                              </a:rPr>
                              <m:t>𝒔</m:t>
                            </m:r>
                          </m:sub>
                        </m:sSub>
                      </m:e>
                    </m:acc>
                  </m:oMath>
                </a14:m>
                <a:r>
                  <a:rPr kumimoji="1" lang="zh-CN" altLang="en-US" sz="2400" dirty="0">
                    <a:solidFill>
                      <a:srgbClr val="000000"/>
                    </a:solidFill>
                    <a:latin typeface="宋体" panose="02010600030101010101" pitchFamily="2" charset="-122"/>
                  </a:rPr>
                  <a:t>：使能输入端，</a:t>
                </a:r>
                <a14:m>
                  <m:oMath xmlns:m="http://schemas.openxmlformats.org/officeDocument/2006/math">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a:latin typeface="Cambria Math" panose="02040503050406030204" pitchFamily="18" charset="0"/>
                                <a:ea typeface="+mn-ea"/>
                              </a:rPr>
                              <m:t>𝑰</m:t>
                            </m:r>
                          </m:e>
                          <m:sub>
                            <m:r>
                              <a:rPr kumimoji="1" lang="en-US" altLang="zh-CN" sz="2400" b="1" i="1">
                                <a:latin typeface="Cambria Math" panose="02040503050406030204" pitchFamily="18" charset="0"/>
                                <a:ea typeface="+mn-ea"/>
                              </a:rPr>
                              <m:t>𝒔</m:t>
                            </m:r>
                          </m:sub>
                        </m:sSub>
                      </m:e>
                    </m:acc>
                  </m:oMath>
                </a14:m>
                <a:r>
                  <a:rPr kumimoji="1" lang="en-US" altLang="zh-CN" sz="2400" dirty="0">
                    <a:solidFill>
                      <a:srgbClr val="000000"/>
                    </a:solidFill>
                    <a:latin typeface="宋体" panose="02010600030101010101" pitchFamily="2" charset="-122"/>
                  </a:rPr>
                  <a:t>=0</a:t>
                </a:r>
                <a:r>
                  <a:rPr kumimoji="1" lang="zh-CN" altLang="en-US" sz="2400" dirty="0">
                    <a:solidFill>
                      <a:srgbClr val="000000"/>
                    </a:solidFill>
                    <a:latin typeface="宋体" panose="02010600030101010101" pitchFamily="2" charset="-122"/>
                  </a:rPr>
                  <a:t>时编码，</a:t>
                </a:r>
                <a:r>
                  <a:rPr kumimoji="1" lang="zh-CN" altLang="en-US" sz="2400" dirty="0">
                    <a:latin typeface="宋体" panose="02010600030101010101" pitchFamily="2" charset="-122"/>
                  </a:rPr>
                  <a:t> </a:t>
                </a:r>
                <a14:m>
                  <m:oMath xmlns:m="http://schemas.openxmlformats.org/officeDocument/2006/math">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a:latin typeface="Cambria Math" panose="02040503050406030204" pitchFamily="18" charset="0"/>
                                <a:ea typeface="+mn-ea"/>
                              </a:rPr>
                              <m:t>𝑰</m:t>
                            </m:r>
                          </m:e>
                          <m:sub>
                            <m:r>
                              <a:rPr kumimoji="1" lang="en-US" altLang="zh-CN" sz="2400" b="1" i="1">
                                <a:latin typeface="Cambria Math" panose="02040503050406030204" pitchFamily="18" charset="0"/>
                                <a:ea typeface="+mn-ea"/>
                              </a:rPr>
                              <m:t>𝒔</m:t>
                            </m:r>
                          </m:sub>
                        </m:sSub>
                      </m:e>
                    </m:acc>
                  </m:oMath>
                </a14:m>
                <a:r>
                  <a:rPr kumimoji="1" lang="en-US" altLang="zh-CN" sz="2400" dirty="0">
                    <a:solidFill>
                      <a:srgbClr val="000000"/>
                    </a:solidFill>
                    <a:latin typeface="宋体" panose="02010600030101010101" pitchFamily="2" charset="-122"/>
                  </a:rPr>
                  <a:t>=1</a:t>
                </a:r>
                <a:r>
                  <a:rPr kumimoji="1" lang="zh-CN" altLang="en-US" sz="2400" dirty="0">
                    <a:solidFill>
                      <a:srgbClr val="000000"/>
                    </a:solidFill>
                    <a:latin typeface="宋体" panose="02010600030101010101" pitchFamily="2" charset="-122"/>
                  </a:rPr>
                  <a:t>时禁止编码</a:t>
                </a:r>
                <a:endParaRPr kumimoji="1" lang="en-US" altLang="zh-CN" sz="2400" dirty="0">
                  <a:solidFill>
                    <a:srgbClr val="000000"/>
                  </a:solidFill>
                  <a:latin typeface="宋体" panose="02010600030101010101" pitchFamily="2" charset="-122"/>
                </a:endParaRPr>
              </a:p>
              <a:p>
                <a:pPr marL="342900" indent="-342900" eaLnBrk="1" hangingPunct="1">
                  <a:lnSpc>
                    <a:spcPct val="120000"/>
                  </a:lnSpc>
                  <a:spcBef>
                    <a:spcPts val="600"/>
                  </a:spcBef>
                  <a:spcAft>
                    <a:spcPts val="0"/>
                  </a:spcAft>
                  <a:buClr>
                    <a:srgbClr val="0000FF"/>
                  </a:buClr>
                </a:pPr>
                <a14:m>
                  <m:oMath xmlns:m="http://schemas.openxmlformats.org/officeDocument/2006/math">
                    <m:acc>
                      <m:accPr>
                        <m:chr m:val="̅"/>
                        <m:ctrlPr>
                          <a:rPr kumimoji="1" lang="zh-CN" altLang="en-US" sz="2400" i="1">
                            <a:latin typeface="Cambria Math" panose="02040503050406030204" pitchFamily="18" charset="0"/>
                            <a:ea typeface="+mn-ea"/>
                          </a:rPr>
                        </m:ctrlPr>
                      </m:accPr>
                      <m:e>
                        <m:r>
                          <a:rPr kumimoji="1" lang="en-US" altLang="zh-CN" sz="2400" b="1" i="1" smtClean="0">
                            <a:latin typeface="Cambria Math" panose="02040503050406030204" pitchFamily="18" charset="0"/>
                            <a:ea typeface="+mn-ea"/>
                          </a:rPr>
                          <m:t>𝑺</m:t>
                        </m:r>
                      </m:e>
                    </m:acc>
                  </m:oMath>
                </a14:m>
                <a:r>
                  <a:rPr kumimoji="1" lang="zh-CN" altLang="en-US" sz="2400" dirty="0">
                    <a:solidFill>
                      <a:srgbClr val="000000"/>
                    </a:solidFill>
                    <a:latin typeface="宋体" panose="02010600030101010101" pitchFamily="2" charset="-122"/>
                  </a:rPr>
                  <a:t>：使能输出端，编码状态下</a:t>
                </a:r>
                <a:r>
                  <a:rPr kumimoji="1" lang="en-US" altLang="zh-CN" sz="2400" dirty="0">
                    <a:solidFill>
                      <a:srgbClr val="000000"/>
                    </a:solidFill>
                    <a:latin typeface="宋体" panose="02010600030101010101" pitchFamily="2" charset="-122"/>
                  </a:rPr>
                  <a:t>(</a:t>
                </a:r>
                <a14:m>
                  <m:oMath xmlns:m="http://schemas.openxmlformats.org/officeDocument/2006/math">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a:latin typeface="Cambria Math" panose="02040503050406030204" pitchFamily="18" charset="0"/>
                                <a:ea typeface="+mn-ea"/>
                              </a:rPr>
                              <m:t>𝑰</m:t>
                            </m:r>
                          </m:e>
                          <m:sub>
                            <m:r>
                              <a:rPr kumimoji="1" lang="en-US" altLang="zh-CN" sz="2400" b="1" i="1">
                                <a:latin typeface="Cambria Math" panose="02040503050406030204" pitchFamily="18" charset="0"/>
                                <a:ea typeface="+mn-ea"/>
                              </a:rPr>
                              <m:t>𝒔</m:t>
                            </m:r>
                          </m:sub>
                        </m:sSub>
                      </m:e>
                    </m:acc>
                  </m:oMath>
                </a14:m>
                <a:r>
                  <a:rPr kumimoji="1" lang="en-US" altLang="zh-CN" sz="2400" dirty="0">
                    <a:solidFill>
                      <a:srgbClr val="000000"/>
                    </a:solidFill>
                    <a:latin typeface="宋体" panose="02010600030101010101" pitchFamily="2" charset="-122"/>
                  </a:rPr>
                  <a:t>=0)，</a:t>
                </a:r>
                <a:r>
                  <a:rPr kumimoji="1" lang="zh-CN" altLang="en-US" sz="2400" dirty="0">
                    <a:solidFill>
                      <a:srgbClr val="000000"/>
                    </a:solidFill>
                    <a:latin typeface="宋体" panose="02010600030101010101" pitchFamily="2" charset="-122"/>
                  </a:rPr>
                  <a:t>若无输入信号，</a:t>
                </a:r>
                <a14:m>
                  <m:oMath xmlns:m="http://schemas.openxmlformats.org/officeDocument/2006/math">
                    <m:acc>
                      <m:accPr>
                        <m:chr m:val="̅"/>
                        <m:ctrlPr>
                          <a:rPr kumimoji="1" lang="zh-CN" altLang="en-US" sz="2400" i="1">
                            <a:latin typeface="Cambria Math" panose="02040503050406030204" pitchFamily="18" charset="0"/>
                            <a:ea typeface="+mn-ea"/>
                          </a:rPr>
                        </m:ctrlPr>
                      </m:accPr>
                      <m:e>
                        <m:r>
                          <a:rPr kumimoji="1" lang="en-US" altLang="zh-CN" sz="2400" b="1" i="1">
                            <a:latin typeface="Cambria Math" panose="02040503050406030204" pitchFamily="18" charset="0"/>
                            <a:ea typeface="+mn-ea"/>
                          </a:rPr>
                          <m:t>𝑺</m:t>
                        </m:r>
                      </m:e>
                    </m:acc>
                    <m:r>
                      <a:rPr kumimoji="1" lang="en-US" altLang="zh-CN" sz="2400" b="1" i="1" smtClean="0">
                        <a:latin typeface="Cambria Math" panose="02040503050406030204" pitchFamily="18" charset="0"/>
                        <a:ea typeface="+mn-ea"/>
                      </a:rPr>
                      <m:t>=</m:t>
                    </m:r>
                    <m:r>
                      <a:rPr kumimoji="1" lang="en-US" altLang="zh-CN" sz="2400" b="1" i="1" smtClean="0">
                        <a:latin typeface="Cambria Math" panose="02040503050406030204" pitchFamily="18" charset="0"/>
                        <a:ea typeface="+mn-ea"/>
                      </a:rPr>
                      <m:t>𝟎</m:t>
                    </m:r>
                  </m:oMath>
                </a14:m>
                <a:endParaRPr kumimoji="1" lang="en-US" altLang="zh-CN" sz="2400" dirty="0">
                  <a:solidFill>
                    <a:srgbClr val="000000"/>
                  </a:solidFill>
                  <a:latin typeface="宋体" panose="02010600030101010101" pitchFamily="2" charset="-122"/>
                </a:endParaRPr>
              </a:p>
              <a:p>
                <a:pPr marL="342900" indent="-342900" eaLnBrk="1" hangingPunct="1">
                  <a:lnSpc>
                    <a:spcPct val="120000"/>
                  </a:lnSpc>
                  <a:spcBef>
                    <a:spcPts val="600"/>
                  </a:spcBef>
                  <a:spcAft>
                    <a:spcPts val="0"/>
                  </a:spcAft>
                  <a:buClr>
                    <a:srgbClr val="0000FF"/>
                  </a:buClr>
                </a:pPr>
                <a14:m>
                  <m:oMath xmlns:m="http://schemas.openxmlformats.org/officeDocument/2006/math">
                    <m:acc>
                      <m:accPr>
                        <m:chr m:val="̅"/>
                        <m:ctrlPr>
                          <a:rPr kumimoji="1" lang="zh-CN" altLang="en-US" sz="2400" i="1">
                            <a:latin typeface="Cambria Math" panose="02040503050406030204" pitchFamily="18" charset="0"/>
                            <a:ea typeface="+mn-ea"/>
                          </a:rPr>
                        </m:ctrlPr>
                      </m:accPr>
                      <m:e>
                        <m:r>
                          <a:rPr kumimoji="1" lang="en-US" altLang="zh-CN" sz="2400" b="1" i="1" smtClean="0">
                            <a:latin typeface="Cambria Math" panose="02040503050406030204" pitchFamily="18" charset="0"/>
                            <a:ea typeface="+mn-ea"/>
                          </a:rPr>
                          <m:t>𝑬</m:t>
                        </m:r>
                      </m:e>
                    </m:acc>
                  </m:oMath>
                </a14:m>
                <a:r>
                  <a:rPr kumimoji="1" lang="zh-CN" altLang="en-US" sz="2400" dirty="0">
                    <a:solidFill>
                      <a:srgbClr val="000000"/>
                    </a:solidFill>
                    <a:latin typeface="宋体" panose="02010600030101010101" pitchFamily="2" charset="-122"/>
                  </a:rPr>
                  <a:t>：扩展输出端，编码状态下</a:t>
                </a:r>
                <a:r>
                  <a:rPr kumimoji="1" lang="en-US" altLang="zh-CN" sz="2400" dirty="0">
                    <a:solidFill>
                      <a:srgbClr val="000000"/>
                    </a:solidFill>
                    <a:latin typeface="宋体" panose="02010600030101010101" pitchFamily="2" charset="-122"/>
                  </a:rPr>
                  <a:t>(</a:t>
                </a:r>
                <a14:m>
                  <m:oMath xmlns:m="http://schemas.openxmlformats.org/officeDocument/2006/math">
                    <m:acc>
                      <m:accPr>
                        <m:chr m:val="̅"/>
                        <m:ctrlPr>
                          <a:rPr kumimoji="1" lang="zh-CN" altLang="en-US" sz="2400" i="1">
                            <a:latin typeface="Cambria Math" panose="02040503050406030204" pitchFamily="18" charset="0"/>
                            <a:ea typeface="+mn-ea"/>
                          </a:rPr>
                        </m:ctrlPr>
                      </m:accPr>
                      <m:e>
                        <m:sSub>
                          <m:sSubPr>
                            <m:ctrlPr>
                              <a:rPr kumimoji="1" lang="en-US" altLang="zh-CN" sz="2400" i="1">
                                <a:latin typeface="Cambria Math" panose="02040503050406030204" pitchFamily="18" charset="0"/>
                                <a:ea typeface="+mn-ea"/>
                              </a:rPr>
                            </m:ctrlPr>
                          </m:sSubPr>
                          <m:e>
                            <m:r>
                              <a:rPr kumimoji="1" lang="en-US" altLang="zh-CN" sz="2400" b="1" i="1">
                                <a:latin typeface="Cambria Math" panose="02040503050406030204" pitchFamily="18" charset="0"/>
                                <a:ea typeface="+mn-ea"/>
                              </a:rPr>
                              <m:t>𝑰</m:t>
                            </m:r>
                          </m:e>
                          <m:sub>
                            <m:r>
                              <a:rPr kumimoji="1" lang="en-US" altLang="zh-CN" sz="2400" b="1" i="1">
                                <a:latin typeface="Cambria Math" panose="02040503050406030204" pitchFamily="18" charset="0"/>
                                <a:ea typeface="+mn-ea"/>
                              </a:rPr>
                              <m:t>𝒔</m:t>
                            </m:r>
                          </m:sub>
                        </m:sSub>
                      </m:e>
                    </m:acc>
                  </m:oMath>
                </a14:m>
                <a:r>
                  <a:rPr kumimoji="1" lang="en-US" altLang="zh-CN" sz="2400" dirty="0">
                    <a:solidFill>
                      <a:srgbClr val="000000"/>
                    </a:solidFill>
                    <a:latin typeface="宋体" panose="02010600030101010101" pitchFamily="2" charset="-122"/>
                  </a:rPr>
                  <a:t>=0)，</a:t>
                </a:r>
                <a:r>
                  <a:rPr kumimoji="1" lang="zh-CN" altLang="en-US" sz="2400" dirty="0">
                    <a:solidFill>
                      <a:srgbClr val="000000"/>
                    </a:solidFill>
                    <a:latin typeface="宋体" panose="02010600030101010101" pitchFamily="2" charset="-122"/>
                  </a:rPr>
                  <a:t>若有输入信号，</a:t>
                </a:r>
                <a14:m>
                  <m:oMath xmlns:m="http://schemas.openxmlformats.org/officeDocument/2006/math">
                    <m:acc>
                      <m:accPr>
                        <m:chr m:val="̅"/>
                        <m:ctrlPr>
                          <a:rPr kumimoji="1" lang="zh-CN" altLang="en-US" sz="2400" i="1">
                            <a:latin typeface="Cambria Math" panose="02040503050406030204" pitchFamily="18" charset="0"/>
                            <a:ea typeface="+mn-ea"/>
                          </a:rPr>
                        </m:ctrlPr>
                      </m:accPr>
                      <m:e>
                        <m:r>
                          <a:rPr kumimoji="1" lang="en-US" altLang="zh-CN" sz="2400" b="1" i="1" smtClean="0">
                            <a:latin typeface="Cambria Math" panose="02040503050406030204" pitchFamily="18" charset="0"/>
                            <a:ea typeface="+mn-ea"/>
                          </a:rPr>
                          <m:t>𝑬</m:t>
                        </m:r>
                      </m:e>
                    </m:acc>
                    <m:r>
                      <a:rPr kumimoji="1" lang="en-US" altLang="zh-CN" sz="2400" b="1" i="1">
                        <a:latin typeface="Cambria Math" panose="02040503050406030204" pitchFamily="18" charset="0"/>
                        <a:ea typeface="+mn-ea"/>
                      </a:rPr>
                      <m:t>=</m:t>
                    </m:r>
                    <m:r>
                      <a:rPr kumimoji="1" lang="en-US" altLang="zh-CN" sz="2400" b="1" i="1">
                        <a:latin typeface="Cambria Math" panose="02040503050406030204" pitchFamily="18" charset="0"/>
                        <a:ea typeface="+mn-ea"/>
                      </a:rPr>
                      <m:t>𝟎</m:t>
                    </m:r>
                  </m:oMath>
                </a14:m>
                <a:endParaRPr kumimoji="1" lang="en-US" altLang="zh-CN" sz="2400" dirty="0">
                  <a:solidFill>
                    <a:srgbClr val="000000"/>
                  </a:solidFill>
                  <a:latin typeface="宋体" panose="02010600030101010101" pitchFamily="2" charset="-122"/>
                </a:endParaRPr>
              </a:p>
              <a:p>
                <a:pPr marL="342900" indent="-342900" eaLnBrk="1" hangingPunct="1">
                  <a:lnSpc>
                    <a:spcPct val="120000"/>
                  </a:lnSpc>
                  <a:spcBef>
                    <a:spcPts val="600"/>
                  </a:spcBef>
                  <a:spcAft>
                    <a:spcPts val="0"/>
                  </a:spcAft>
                  <a:buClr>
                    <a:srgbClr val="0000FF"/>
                  </a:buClr>
                </a:pPr>
                <a:endParaRPr kumimoji="1" lang="zh-CN" altLang="en-US" sz="2400" b="0" dirty="0">
                  <a:solidFill>
                    <a:srgbClr val="000000"/>
                  </a:solidFill>
                  <a:latin typeface="+mn-ea"/>
                  <a:ea typeface="+mn-ea"/>
                </a:endParaRPr>
              </a:p>
            </p:txBody>
          </p:sp>
        </mc:Choice>
        <mc:Fallback xmlns="">
          <p:sp>
            <p:nvSpPr>
              <p:cNvPr id="39945" name="Text Box 38"/>
              <p:cNvSpPr txBox="1">
                <a:spLocks noRot="1" noChangeAspect="1" noMove="1" noResize="1" noEditPoints="1" noAdjustHandles="1" noChangeArrowheads="1" noChangeShapeType="1" noTextEdit="1"/>
              </p:cNvSpPr>
              <p:nvPr/>
            </p:nvSpPr>
            <p:spPr bwMode="auto">
              <a:xfrm>
                <a:off x="273040" y="1325910"/>
                <a:ext cx="5285723" cy="5401415"/>
              </a:xfrm>
              <a:prstGeom prst="rect">
                <a:avLst/>
              </a:prstGeom>
              <a:blipFill rotWithShape="0">
                <a:blip r:embed="rId2"/>
                <a:stretch>
                  <a:fillRect l="-1845" t="-113" r="-74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9" name="Text Box 5"/>
          <p:cNvSpPr txBox="1">
            <a:spLocks noChangeArrowheads="1"/>
          </p:cNvSpPr>
          <p:nvPr/>
        </p:nvSpPr>
        <p:spPr bwMode="auto">
          <a:xfrm>
            <a:off x="0" y="77053"/>
            <a:ext cx="6116263" cy="830997"/>
          </a:xfrm>
          <a:prstGeom prst="rect">
            <a:avLst/>
          </a:prstGeom>
          <a:solidFill>
            <a:schemeClr val="bg1"/>
          </a:solidFill>
          <a:ln>
            <a:noFill/>
          </a:ln>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7200" indent="-457200" algn="ctr" eaLnBrk="1" hangingPunct="1">
              <a:lnSpc>
                <a:spcPct val="150000"/>
              </a:lnSpc>
              <a:spcBef>
                <a:spcPts val="1200"/>
              </a:spcBef>
              <a:spcAft>
                <a:spcPts val="1800"/>
              </a:spcAft>
              <a:buFont typeface="Wingdings" panose="05000000000000000000" pitchFamily="2" charset="2"/>
              <a:buChar char="l"/>
            </a:pPr>
            <a:r>
              <a:rPr kumimoji="1" lang="en-US" altLang="zh-CN" b="1">
                <a:solidFill>
                  <a:srgbClr val="3333CC"/>
                </a:solidFill>
                <a:latin typeface="+mn-ea"/>
                <a:ea typeface="+mn-ea"/>
                <a:cs typeface="Times New Roman" panose="02020603050405020304" pitchFamily="18" charset="0"/>
              </a:rPr>
              <a:t>8</a:t>
            </a:r>
            <a:r>
              <a:rPr kumimoji="1" lang="zh-CN" altLang="en-US" b="1">
                <a:solidFill>
                  <a:srgbClr val="3333CC"/>
                </a:solidFill>
                <a:latin typeface="+mn-ea"/>
                <a:ea typeface="+mn-ea"/>
                <a:cs typeface="Times New Roman" panose="02020603050405020304" pitchFamily="18" charset="0"/>
              </a:rPr>
              <a:t>线</a:t>
            </a:r>
            <a:r>
              <a:rPr kumimoji="1" lang="en-US" altLang="zh-CN" b="1">
                <a:solidFill>
                  <a:srgbClr val="3333CC"/>
                </a:solidFill>
                <a:latin typeface="+mn-ea"/>
                <a:ea typeface="+mn-ea"/>
                <a:cs typeface="Times New Roman" panose="02020603050405020304" pitchFamily="18" charset="0"/>
              </a:rPr>
              <a:t>—3</a:t>
            </a:r>
            <a:r>
              <a:rPr kumimoji="1" lang="zh-CN" altLang="en-US" b="1">
                <a:solidFill>
                  <a:srgbClr val="3333CC"/>
                </a:solidFill>
                <a:latin typeface="+mn-ea"/>
                <a:ea typeface="+mn-ea"/>
                <a:cs typeface="Times New Roman" panose="02020603050405020304" pitchFamily="18" charset="0"/>
              </a:rPr>
              <a:t>线优先编码器</a:t>
            </a:r>
            <a:r>
              <a:rPr kumimoji="1" lang="en-US" altLang="zh-CN" b="1">
                <a:solidFill>
                  <a:srgbClr val="3333CC"/>
                </a:solidFill>
                <a:latin typeface="+mn-ea"/>
                <a:ea typeface="+mn-ea"/>
                <a:cs typeface="Times New Roman" panose="02020603050405020304" pitchFamily="18" charset="0"/>
              </a:rPr>
              <a:t>74148</a:t>
            </a:r>
            <a:endParaRPr kumimoji="1" lang="en-US" altLang="zh-CN">
              <a:solidFill>
                <a:srgbClr val="3333CC"/>
              </a:solidFill>
              <a:latin typeface="+mn-ea"/>
              <a:ea typeface="+mn-ea"/>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6116263" y="2131406"/>
            <a:ext cx="2685659" cy="3437644"/>
          </a:xfrm>
          <a:prstGeom prst="rect">
            <a:avLst/>
          </a:prstGeom>
        </p:spPr>
      </p:pic>
    </p:spTree>
    <p:extLst>
      <p:ext uri="{BB962C8B-B14F-4D97-AF65-F5344CB8AC3E}">
        <p14:creationId xmlns:p14="http://schemas.microsoft.com/office/powerpoint/2010/main" val="36240849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37"/>
          <p:cNvGrpSpPr>
            <a:grpSpLocks/>
          </p:cNvGrpSpPr>
          <p:nvPr/>
        </p:nvGrpSpPr>
        <p:grpSpPr bwMode="auto">
          <a:xfrm>
            <a:off x="355236" y="982358"/>
            <a:ext cx="7505974" cy="4569828"/>
            <a:chOff x="263" y="890"/>
            <a:chExt cx="5248" cy="3356"/>
          </a:xfrm>
        </p:grpSpPr>
        <p:sp>
          <p:nvSpPr>
            <p:cNvPr id="47108" name="Rectangle 133"/>
            <p:cNvSpPr>
              <a:spLocks noChangeArrowheads="1"/>
            </p:cNvSpPr>
            <p:nvPr/>
          </p:nvSpPr>
          <p:spPr bwMode="auto">
            <a:xfrm>
              <a:off x="5058" y="1889"/>
              <a:ext cx="453" cy="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p>
          </p:txBody>
        </p:sp>
        <p:sp>
          <p:nvSpPr>
            <p:cNvPr id="47109" name="Rectangle 132"/>
            <p:cNvSpPr>
              <a:spLocks noChangeArrowheads="1"/>
            </p:cNvSpPr>
            <p:nvPr/>
          </p:nvSpPr>
          <p:spPr bwMode="auto">
            <a:xfrm>
              <a:off x="4657" y="1889"/>
              <a:ext cx="401" cy="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1 </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p>
          </p:txBody>
        </p:sp>
        <p:sp>
          <p:nvSpPr>
            <p:cNvPr id="47110" name="Rectangle 131"/>
            <p:cNvSpPr>
              <a:spLocks noChangeArrowheads="1"/>
            </p:cNvSpPr>
            <p:nvPr/>
          </p:nvSpPr>
          <p:spPr bwMode="auto">
            <a:xfrm>
              <a:off x="3380" y="1889"/>
              <a:ext cx="1277" cy="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1     1     1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1     1     1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solidFill>
                    <a:srgbClr val="0000FF"/>
                  </a:solidFill>
                </a:rPr>
                <a:t>0     0     0</a:t>
              </a:r>
              <a:endParaRPr kumimoji="1" lang="en-US" altLang="zh-CN" sz="2000" i="0">
                <a:solidFill>
                  <a:srgbClr val="0000FF"/>
                </a:solidFill>
                <a:cs typeface="Times New Roman" panose="02020603050405020304" pitchFamily="18" charset="0"/>
              </a:endParaRPr>
            </a:p>
            <a:p>
              <a:pPr algn="ctr">
                <a:lnSpc>
                  <a:spcPct val="100000"/>
                </a:lnSpc>
                <a:spcBef>
                  <a:spcPct val="0"/>
                </a:spcBef>
                <a:buFontTx/>
                <a:buNone/>
              </a:pPr>
              <a:r>
                <a:rPr kumimoji="1" lang="en-US" altLang="zh-CN" sz="2000" i="0"/>
                <a:t>0     0     1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0     1     0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0     1     1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1     0     0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1     0     1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1     1     0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1     1     1</a:t>
              </a:r>
            </a:p>
          </p:txBody>
        </p:sp>
        <p:sp>
          <p:nvSpPr>
            <p:cNvPr id="47111" name="Rectangle 130"/>
            <p:cNvSpPr>
              <a:spLocks noChangeArrowheads="1"/>
            </p:cNvSpPr>
            <p:nvPr/>
          </p:nvSpPr>
          <p:spPr bwMode="auto">
            <a:xfrm>
              <a:off x="847" y="1889"/>
              <a:ext cx="2533" cy="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000" i="0"/>
                <a:t>×  ×   ×   ×   ×  ×   ×  ×</a:t>
              </a:r>
              <a:endParaRPr kumimoji="1" lang="en-US" altLang="zh-CN" sz="2000" i="0">
                <a:cs typeface="Times New Roman" panose="02020603050405020304" pitchFamily="18" charset="0"/>
              </a:endParaRPr>
            </a:p>
            <a:p>
              <a:pPr>
                <a:lnSpc>
                  <a:spcPct val="100000"/>
                </a:lnSpc>
                <a:spcBef>
                  <a:spcPct val="0"/>
                </a:spcBef>
                <a:buFontTx/>
                <a:buNone/>
              </a:pPr>
              <a:r>
                <a:rPr kumimoji="1" lang="en-US" altLang="zh-CN" sz="2000" i="0"/>
                <a:t> 1    1     1     1     1    1     1    1</a:t>
              </a:r>
              <a:endParaRPr kumimoji="1" lang="en-US" altLang="zh-CN" sz="2000" i="0">
                <a:cs typeface="Times New Roman" panose="02020603050405020304" pitchFamily="18" charset="0"/>
              </a:endParaRPr>
            </a:p>
            <a:p>
              <a:pPr>
                <a:lnSpc>
                  <a:spcPct val="100000"/>
                </a:lnSpc>
                <a:spcBef>
                  <a:spcPct val="0"/>
                </a:spcBef>
                <a:buFontTx/>
                <a:buNone/>
              </a:pPr>
              <a:r>
                <a:rPr kumimoji="1" lang="en-US" altLang="zh-CN" sz="2000" i="0"/>
                <a:t>×  ×   ×   ×   ×  ×   ×   </a:t>
              </a:r>
              <a:r>
                <a:rPr kumimoji="1" lang="en-US" altLang="zh-CN" sz="2000" i="0">
                  <a:solidFill>
                    <a:srgbClr val="0000FF"/>
                  </a:solidFill>
                </a:rPr>
                <a:t>0</a:t>
              </a:r>
              <a:endParaRPr kumimoji="1" lang="en-US" altLang="zh-CN" sz="2000" i="0">
                <a:solidFill>
                  <a:srgbClr val="0000FF"/>
                </a:solidFill>
                <a:cs typeface="Times New Roman" panose="02020603050405020304" pitchFamily="18" charset="0"/>
              </a:endParaRPr>
            </a:p>
            <a:p>
              <a:pPr>
                <a:lnSpc>
                  <a:spcPct val="100000"/>
                </a:lnSpc>
                <a:spcBef>
                  <a:spcPct val="0"/>
                </a:spcBef>
                <a:buFontTx/>
                <a:buNone/>
              </a:pPr>
              <a:r>
                <a:rPr kumimoji="1" lang="en-US" altLang="zh-CN" sz="2000" i="0"/>
                <a:t>×  ×   ×   ×   ×  ×    0    1</a:t>
              </a:r>
              <a:endParaRPr kumimoji="1" lang="en-US" altLang="zh-CN" sz="2000" i="0">
                <a:cs typeface="Times New Roman" panose="02020603050405020304" pitchFamily="18" charset="0"/>
              </a:endParaRPr>
            </a:p>
            <a:p>
              <a:pPr>
                <a:lnSpc>
                  <a:spcPct val="100000"/>
                </a:lnSpc>
                <a:spcBef>
                  <a:spcPct val="0"/>
                </a:spcBef>
                <a:buFontTx/>
                <a:buNone/>
              </a:pPr>
              <a:r>
                <a:rPr kumimoji="1" lang="en-US" altLang="zh-CN" sz="2000" i="0"/>
                <a:t>×  ×   ×   ×   ×   0     1    1</a:t>
              </a:r>
              <a:endParaRPr kumimoji="1" lang="en-US" altLang="zh-CN" sz="2000" i="0">
                <a:cs typeface="Times New Roman" panose="02020603050405020304" pitchFamily="18" charset="0"/>
              </a:endParaRPr>
            </a:p>
            <a:p>
              <a:pPr>
                <a:lnSpc>
                  <a:spcPct val="100000"/>
                </a:lnSpc>
                <a:spcBef>
                  <a:spcPct val="0"/>
                </a:spcBef>
                <a:buFontTx/>
                <a:buNone/>
              </a:pPr>
              <a:r>
                <a:rPr kumimoji="1" lang="en-US" altLang="zh-CN" sz="2000" i="0"/>
                <a:t>×  ×   ×   ×    0    1     1    1</a:t>
              </a:r>
              <a:endParaRPr kumimoji="1" lang="en-US" altLang="zh-CN" sz="2000" i="0">
                <a:cs typeface="Times New Roman" panose="02020603050405020304" pitchFamily="18" charset="0"/>
              </a:endParaRPr>
            </a:p>
            <a:p>
              <a:pPr>
                <a:lnSpc>
                  <a:spcPct val="100000"/>
                </a:lnSpc>
                <a:spcBef>
                  <a:spcPct val="0"/>
                </a:spcBef>
                <a:buFontTx/>
                <a:buNone/>
              </a:pPr>
              <a:r>
                <a:rPr kumimoji="1" lang="en-US" altLang="zh-CN" sz="2000" i="0"/>
                <a:t>×  ×   ×    0     1    1     1    1</a:t>
              </a:r>
              <a:endParaRPr kumimoji="1" lang="en-US" altLang="zh-CN" sz="2000" i="0">
                <a:cs typeface="Times New Roman" panose="02020603050405020304" pitchFamily="18" charset="0"/>
              </a:endParaRPr>
            </a:p>
            <a:p>
              <a:pPr>
                <a:lnSpc>
                  <a:spcPct val="100000"/>
                </a:lnSpc>
                <a:spcBef>
                  <a:spcPct val="0"/>
                </a:spcBef>
                <a:buFontTx/>
                <a:buNone/>
              </a:pPr>
              <a:r>
                <a:rPr kumimoji="1" lang="en-US" altLang="zh-CN" sz="2000" i="0"/>
                <a:t>×  ×    0     1     1    1     1    1</a:t>
              </a:r>
              <a:endParaRPr kumimoji="1" lang="en-US" altLang="zh-CN" sz="2000" i="0">
                <a:cs typeface="Times New Roman" panose="02020603050405020304" pitchFamily="18" charset="0"/>
              </a:endParaRPr>
            </a:p>
            <a:p>
              <a:pPr>
                <a:lnSpc>
                  <a:spcPct val="100000"/>
                </a:lnSpc>
                <a:spcBef>
                  <a:spcPct val="0"/>
                </a:spcBef>
                <a:buFontTx/>
                <a:buNone/>
              </a:pPr>
              <a:r>
                <a:rPr kumimoji="1" lang="en-US" altLang="zh-CN" sz="2000" i="0"/>
                <a:t>×   0     1     1     1    1     1    1</a:t>
              </a:r>
              <a:endParaRPr kumimoji="1" lang="en-US" altLang="zh-CN" sz="2000" i="0">
                <a:cs typeface="Times New Roman" panose="02020603050405020304" pitchFamily="18" charset="0"/>
              </a:endParaRPr>
            </a:p>
            <a:p>
              <a:pPr>
                <a:lnSpc>
                  <a:spcPct val="100000"/>
                </a:lnSpc>
                <a:spcBef>
                  <a:spcPct val="0"/>
                </a:spcBef>
                <a:buFontTx/>
                <a:buNone/>
              </a:pPr>
              <a:r>
                <a:rPr kumimoji="1" lang="en-US" altLang="zh-CN" sz="2000" i="0"/>
                <a:t> 0    1     1     1     1    1     1    1 </a:t>
              </a:r>
            </a:p>
          </p:txBody>
        </p:sp>
        <p:sp>
          <p:nvSpPr>
            <p:cNvPr id="47112" name="Rectangle 129"/>
            <p:cNvSpPr>
              <a:spLocks noChangeArrowheads="1"/>
            </p:cNvSpPr>
            <p:nvPr/>
          </p:nvSpPr>
          <p:spPr bwMode="auto">
            <a:xfrm>
              <a:off x="477" y="1889"/>
              <a:ext cx="370" cy="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   </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 </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a:t>
              </a:r>
            </a:p>
          </p:txBody>
        </p:sp>
        <p:sp>
          <p:nvSpPr>
            <p:cNvPr id="47113" name="Rectangle 128"/>
            <p:cNvSpPr>
              <a:spLocks noChangeArrowheads="1"/>
            </p:cNvSpPr>
            <p:nvPr/>
          </p:nvSpPr>
          <p:spPr bwMode="auto">
            <a:xfrm>
              <a:off x="5057" y="1541"/>
              <a:ext cx="45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cs typeface="Times New Roman" panose="02020603050405020304" pitchFamily="18" charset="0"/>
                </a:rPr>
                <a:t>S</a:t>
              </a:r>
            </a:p>
          </p:txBody>
        </p:sp>
        <p:sp>
          <p:nvSpPr>
            <p:cNvPr id="47114" name="Rectangle 127"/>
            <p:cNvSpPr>
              <a:spLocks noChangeArrowheads="1"/>
            </p:cNvSpPr>
            <p:nvPr/>
          </p:nvSpPr>
          <p:spPr bwMode="auto">
            <a:xfrm>
              <a:off x="4657" y="1541"/>
              <a:ext cx="40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cs typeface="Times New Roman" panose="02020603050405020304" pitchFamily="18" charset="0"/>
                </a:rPr>
                <a:t>E   </a:t>
              </a:r>
            </a:p>
          </p:txBody>
        </p:sp>
        <p:sp>
          <p:nvSpPr>
            <p:cNvPr id="47115" name="Rectangle 126"/>
            <p:cNvSpPr>
              <a:spLocks noChangeArrowheads="1"/>
            </p:cNvSpPr>
            <p:nvPr/>
          </p:nvSpPr>
          <p:spPr bwMode="auto">
            <a:xfrm>
              <a:off x="3380" y="1541"/>
              <a:ext cx="1277"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A</a:t>
              </a:r>
              <a:r>
                <a:rPr kumimoji="1" lang="en-US" altLang="zh-CN" sz="2000" i="0" baseline="-30000"/>
                <a:t>2    </a:t>
              </a:r>
              <a:r>
                <a:rPr kumimoji="1" lang="en-US" altLang="zh-CN" sz="2000" i="0"/>
                <a:t>A</a:t>
              </a:r>
              <a:r>
                <a:rPr kumimoji="1" lang="en-US" altLang="zh-CN" sz="2000" i="0" baseline="-30000"/>
                <a:t>1    </a:t>
              </a:r>
              <a:r>
                <a:rPr kumimoji="1" lang="en-US" altLang="zh-CN" sz="2000" i="0"/>
                <a:t>A</a:t>
              </a:r>
              <a:r>
                <a:rPr kumimoji="1" lang="en-US" altLang="zh-CN" sz="2000" i="0" baseline="-30000"/>
                <a:t>0</a:t>
              </a:r>
              <a:endParaRPr kumimoji="1" lang="en-US" altLang="zh-CN" sz="2000" i="0"/>
            </a:p>
          </p:txBody>
        </p:sp>
        <p:sp>
          <p:nvSpPr>
            <p:cNvPr id="47116" name="Rectangle 125"/>
            <p:cNvSpPr>
              <a:spLocks noChangeArrowheads="1"/>
            </p:cNvSpPr>
            <p:nvPr/>
          </p:nvSpPr>
          <p:spPr bwMode="auto">
            <a:xfrm>
              <a:off x="847" y="1541"/>
              <a:ext cx="2533"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000" i="0"/>
                <a:t> I</a:t>
              </a:r>
              <a:r>
                <a:rPr kumimoji="1" lang="en-US" altLang="zh-CN" sz="2000" i="0" baseline="-30000"/>
                <a:t>0     </a:t>
              </a:r>
              <a:r>
                <a:rPr kumimoji="1" lang="en-US" altLang="zh-CN" sz="2000" i="0"/>
                <a:t>I</a:t>
              </a:r>
              <a:r>
                <a:rPr kumimoji="1" lang="en-US" altLang="zh-CN" sz="2000" i="0" baseline="-30000"/>
                <a:t>1     </a:t>
              </a:r>
              <a:r>
                <a:rPr kumimoji="1" lang="en-US" altLang="zh-CN" sz="2000" i="0"/>
                <a:t>I</a:t>
              </a:r>
              <a:r>
                <a:rPr kumimoji="1" lang="en-US" altLang="zh-CN" sz="2000" i="0" baseline="-30000"/>
                <a:t>2     </a:t>
              </a:r>
              <a:r>
                <a:rPr kumimoji="1" lang="en-US" altLang="zh-CN" sz="2000" i="0"/>
                <a:t>I</a:t>
              </a:r>
              <a:r>
                <a:rPr kumimoji="1" lang="en-US" altLang="zh-CN" sz="2000" i="0" baseline="-30000"/>
                <a:t>3      </a:t>
              </a:r>
              <a:r>
                <a:rPr kumimoji="1" lang="en-US" altLang="zh-CN" sz="2000" i="0"/>
                <a:t>I</a:t>
              </a:r>
              <a:r>
                <a:rPr kumimoji="1" lang="en-US" altLang="zh-CN" sz="2000" i="0" baseline="-30000"/>
                <a:t>4      </a:t>
              </a:r>
              <a:r>
                <a:rPr kumimoji="1" lang="en-US" altLang="zh-CN" sz="2000" i="0"/>
                <a:t>I</a:t>
              </a:r>
              <a:r>
                <a:rPr kumimoji="1" lang="en-US" altLang="zh-CN" sz="2000" i="0" baseline="-30000"/>
                <a:t>5      </a:t>
              </a:r>
              <a:r>
                <a:rPr kumimoji="1" lang="en-US" altLang="zh-CN" sz="2000" i="0"/>
                <a:t>I</a:t>
              </a:r>
              <a:r>
                <a:rPr kumimoji="1" lang="en-US" altLang="zh-CN" sz="2000" i="0" baseline="-30000"/>
                <a:t>6      </a:t>
              </a:r>
              <a:r>
                <a:rPr kumimoji="1" lang="en-US" altLang="zh-CN" sz="2000" i="0"/>
                <a:t>I</a:t>
              </a:r>
              <a:r>
                <a:rPr kumimoji="1" lang="en-US" altLang="zh-CN" sz="2000" i="0" baseline="-30000"/>
                <a:t>7</a:t>
              </a:r>
              <a:endParaRPr kumimoji="1" lang="en-US" altLang="zh-CN" sz="2000" i="0"/>
            </a:p>
          </p:txBody>
        </p:sp>
        <p:sp>
          <p:nvSpPr>
            <p:cNvPr id="47117" name="Rectangle 124"/>
            <p:cNvSpPr>
              <a:spLocks noChangeArrowheads="1"/>
            </p:cNvSpPr>
            <p:nvPr/>
          </p:nvSpPr>
          <p:spPr bwMode="auto">
            <a:xfrm>
              <a:off x="477" y="1541"/>
              <a:ext cx="37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I</a:t>
              </a:r>
              <a:r>
                <a:rPr kumimoji="1" lang="en-US" altLang="zh-CN" sz="2000" i="0" baseline="-30000"/>
                <a:t>S</a:t>
              </a:r>
              <a:endParaRPr kumimoji="1" lang="en-US" altLang="zh-CN" sz="2000" i="0"/>
            </a:p>
          </p:txBody>
        </p:sp>
        <p:sp>
          <p:nvSpPr>
            <p:cNvPr id="47118" name="Rectangle 121"/>
            <p:cNvSpPr>
              <a:spLocks noChangeArrowheads="1"/>
            </p:cNvSpPr>
            <p:nvPr/>
          </p:nvSpPr>
          <p:spPr bwMode="auto">
            <a:xfrm>
              <a:off x="3380" y="1223"/>
              <a:ext cx="213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     </a:t>
              </a:r>
              <a:r>
                <a:rPr kumimoji="1" lang="zh-CN" altLang="en-US" sz="2000" i="0"/>
                <a:t>输      出</a:t>
              </a:r>
            </a:p>
          </p:txBody>
        </p:sp>
        <p:sp>
          <p:nvSpPr>
            <p:cNvPr id="47119" name="Rectangle 119"/>
            <p:cNvSpPr>
              <a:spLocks noChangeArrowheads="1"/>
            </p:cNvSpPr>
            <p:nvPr/>
          </p:nvSpPr>
          <p:spPr bwMode="auto">
            <a:xfrm>
              <a:off x="477" y="1223"/>
              <a:ext cx="290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i="0"/>
                <a:t>输            入</a:t>
              </a:r>
            </a:p>
          </p:txBody>
        </p:sp>
        <p:sp>
          <p:nvSpPr>
            <p:cNvPr id="47120" name="Line 134"/>
            <p:cNvSpPr>
              <a:spLocks noChangeShapeType="1"/>
            </p:cNvSpPr>
            <p:nvPr/>
          </p:nvSpPr>
          <p:spPr bwMode="auto">
            <a:xfrm>
              <a:off x="477" y="1223"/>
              <a:ext cx="5034" cy="0"/>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21" name="Line 135"/>
            <p:cNvSpPr>
              <a:spLocks noChangeShapeType="1"/>
            </p:cNvSpPr>
            <p:nvPr/>
          </p:nvSpPr>
          <p:spPr bwMode="auto">
            <a:xfrm>
              <a:off x="477" y="4246"/>
              <a:ext cx="5034" cy="0"/>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22" name="Line 136"/>
            <p:cNvSpPr>
              <a:spLocks noChangeShapeType="1"/>
            </p:cNvSpPr>
            <p:nvPr/>
          </p:nvSpPr>
          <p:spPr bwMode="auto">
            <a:xfrm>
              <a:off x="477" y="1223"/>
              <a:ext cx="0" cy="3023"/>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23" name="Line 137"/>
            <p:cNvSpPr>
              <a:spLocks noChangeShapeType="1"/>
            </p:cNvSpPr>
            <p:nvPr/>
          </p:nvSpPr>
          <p:spPr bwMode="auto">
            <a:xfrm>
              <a:off x="5511" y="1223"/>
              <a:ext cx="0" cy="3023"/>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24" name="Line 140"/>
            <p:cNvSpPr>
              <a:spLocks noChangeShapeType="1"/>
            </p:cNvSpPr>
            <p:nvPr/>
          </p:nvSpPr>
          <p:spPr bwMode="auto">
            <a:xfrm>
              <a:off x="477" y="1541"/>
              <a:ext cx="5034" cy="0"/>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25" name="Line 143"/>
            <p:cNvSpPr>
              <a:spLocks noChangeShapeType="1"/>
            </p:cNvSpPr>
            <p:nvPr/>
          </p:nvSpPr>
          <p:spPr bwMode="auto">
            <a:xfrm>
              <a:off x="3380" y="1223"/>
              <a:ext cx="0" cy="3023"/>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26" name="Line 151"/>
            <p:cNvSpPr>
              <a:spLocks noChangeShapeType="1"/>
            </p:cNvSpPr>
            <p:nvPr/>
          </p:nvSpPr>
          <p:spPr bwMode="auto">
            <a:xfrm>
              <a:off x="477" y="1889"/>
              <a:ext cx="5034" cy="0"/>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27" name="Line 153"/>
            <p:cNvSpPr>
              <a:spLocks noChangeShapeType="1"/>
            </p:cNvSpPr>
            <p:nvPr/>
          </p:nvSpPr>
          <p:spPr bwMode="auto">
            <a:xfrm>
              <a:off x="847" y="1541"/>
              <a:ext cx="0" cy="2705"/>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28" name="Line 162"/>
            <p:cNvSpPr>
              <a:spLocks noChangeShapeType="1"/>
            </p:cNvSpPr>
            <p:nvPr/>
          </p:nvSpPr>
          <p:spPr bwMode="auto">
            <a:xfrm>
              <a:off x="4657" y="1541"/>
              <a:ext cx="0" cy="2705"/>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29" name="Line 166"/>
            <p:cNvSpPr>
              <a:spLocks noChangeShapeType="1"/>
            </p:cNvSpPr>
            <p:nvPr/>
          </p:nvSpPr>
          <p:spPr bwMode="auto">
            <a:xfrm>
              <a:off x="5058" y="1541"/>
              <a:ext cx="0" cy="2705"/>
            </a:xfrm>
            <a:prstGeom prst="line">
              <a:avLst/>
            </a:prstGeom>
            <a:noFill/>
            <a:ln w="19050" cap="rnd">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0" name="Line 210"/>
            <p:cNvSpPr>
              <a:spLocks noChangeShapeType="1"/>
            </p:cNvSpPr>
            <p:nvPr/>
          </p:nvSpPr>
          <p:spPr bwMode="auto">
            <a:xfrm>
              <a:off x="581"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1" name="Line 217"/>
            <p:cNvSpPr>
              <a:spLocks noChangeShapeType="1"/>
            </p:cNvSpPr>
            <p:nvPr/>
          </p:nvSpPr>
          <p:spPr bwMode="auto">
            <a:xfrm>
              <a:off x="944"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2" name="Line 218"/>
            <p:cNvSpPr>
              <a:spLocks noChangeShapeType="1"/>
            </p:cNvSpPr>
            <p:nvPr/>
          </p:nvSpPr>
          <p:spPr bwMode="auto">
            <a:xfrm>
              <a:off x="1261"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3" name="Line 219"/>
            <p:cNvSpPr>
              <a:spLocks noChangeShapeType="1"/>
            </p:cNvSpPr>
            <p:nvPr/>
          </p:nvSpPr>
          <p:spPr bwMode="auto">
            <a:xfrm>
              <a:off x="1533"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4" name="Line 220"/>
            <p:cNvSpPr>
              <a:spLocks noChangeShapeType="1"/>
            </p:cNvSpPr>
            <p:nvPr/>
          </p:nvSpPr>
          <p:spPr bwMode="auto">
            <a:xfrm>
              <a:off x="1851"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5" name="Line 221"/>
            <p:cNvSpPr>
              <a:spLocks noChangeShapeType="1"/>
            </p:cNvSpPr>
            <p:nvPr/>
          </p:nvSpPr>
          <p:spPr bwMode="auto">
            <a:xfrm>
              <a:off x="2168"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6" name="Line 222"/>
            <p:cNvSpPr>
              <a:spLocks noChangeShapeType="1"/>
            </p:cNvSpPr>
            <p:nvPr/>
          </p:nvSpPr>
          <p:spPr bwMode="auto">
            <a:xfrm>
              <a:off x="2486"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7" name="Line 223"/>
            <p:cNvSpPr>
              <a:spLocks noChangeShapeType="1"/>
            </p:cNvSpPr>
            <p:nvPr/>
          </p:nvSpPr>
          <p:spPr bwMode="auto">
            <a:xfrm>
              <a:off x="2849"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8" name="Line 224"/>
            <p:cNvSpPr>
              <a:spLocks noChangeShapeType="1"/>
            </p:cNvSpPr>
            <p:nvPr/>
          </p:nvSpPr>
          <p:spPr bwMode="auto">
            <a:xfrm>
              <a:off x="3166"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39" name="Line 225"/>
            <p:cNvSpPr>
              <a:spLocks noChangeShapeType="1"/>
            </p:cNvSpPr>
            <p:nvPr/>
          </p:nvSpPr>
          <p:spPr bwMode="auto">
            <a:xfrm>
              <a:off x="3620"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40" name="Line 226"/>
            <p:cNvSpPr>
              <a:spLocks noChangeShapeType="1"/>
            </p:cNvSpPr>
            <p:nvPr/>
          </p:nvSpPr>
          <p:spPr bwMode="auto">
            <a:xfrm>
              <a:off x="3938"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41" name="Line 227"/>
            <p:cNvSpPr>
              <a:spLocks noChangeShapeType="1"/>
            </p:cNvSpPr>
            <p:nvPr/>
          </p:nvSpPr>
          <p:spPr bwMode="auto">
            <a:xfrm>
              <a:off x="4255"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142" name="Line 228"/>
            <p:cNvSpPr>
              <a:spLocks noChangeShapeType="1"/>
            </p:cNvSpPr>
            <p:nvPr/>
          </p:nvSpPr>
          <p:spPr bwMode="auto">
            <a:xfrm>
              <a:off x="4799" y="1586"/>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8167" name="Line 229"/>
            <p:cNvSpPr>
              <a:spLocks noChangeShapeType="1"/>
            </p:cNvSpPr>
            <p:nvPr/>
          </p:nvSpPr>
          <p:spPr bwMode="auto">
            <a:xfrm>
              <a:off x="5239" y="1586"/>
              <a:ext cx="90" cy="0"/>
            </a:xfrm>
            <a:prstGeom prst="line">
              <a:avLst/>
            </a:prstGeom>
            <a:ln>
              <a:solidFill>
                <a:schemeClr val="tx1"/>
              </a:solidFill>
              <a:headEnd/>
              <a:tailEnd/>
            </a:ln>
          </p:spPr>
          <p:style>
            <a:lnRef idx="2">
              <a:schemeClr val="dk1"/>
            </a:lnRef>
            <a:fillRef idx="0">
              <a:schemeClr val="dk1"/>
            </a:fillRef>
            <a:effectRef idx="1">
              <a:schemeClr val="dk1"/>
            </a:effectRef>
            <a:fontRef idx="minor">
              <a:schemeClr val="tx1"/>
            </a:fontRef>
          </p:style>
          <p:txBody>
            <a:bodyPr/>
            <a:lstStyle/>
            <a:p>
              <a:pPr>
                <a:defRPr/>
              </a:pPr>
              <a:endParaRPr lang="zh-CN" altLang="en-US" sz="2000" i="0"/>
            </a:p>
          </p:txBody>
        </p:sp>
        <p:sp>
          <p:nvSpPr>
            <p:cNvPr id="47144" name="Text Box 233"/>
            <p:cNvSpPr txBox="1">
              <a:spLocks noChangeArrowheads="1"/>
            </p:cNvSpPr>
            <p:nvPr/>
          </p:nvSpPr>
          <p:spPr bwMode="auto">
            <a:xfrm>
              <a:off x="263" y="890"/>
              <a:ext cx="494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solidFill>
                    <a:srgbClr val="800000"/>
                  </a:solidFill>
                  <a:latin typeface="+mn-ea"/>
                  <a:ea typeface="+mn-ea"/>
                </a:rPr>
                <a:t>                                74HC148</a:t>
              </a:r>
              <a:r>
                <a:rPr kumimoji="1" lang="zh-CN" altLang="en-US" sz="2000" i="0">
                  <a:solidFill>
                    <a:srgbClr val="800000"/>
                  </a:solidFill>
                  <a:latin typeface="+mn-ea"/>
                  <a:ea typeface="+mn-ea"/>
                </a:rPr>
                <a:t>的真值表  </a:t>
              </a:r>
            </a:p>
          </p:txBody>
        </p:sp>
      </p:grpSp>
      <p:sp>
        <p:nvSpPr>
          <p:cNvPr id="41" name="Text Box 5"/>
          <p:cNvSpPr txBox="1">
            <a:spLocks noChangeArrowheads="1"/>
          </p:cNvSpPr>
          <p:nvPr/>
        </p:nvSpPr>
        <p:spPr bwMode="auto">
          <a:xfrm>
            <a:off x="0" y="77053"/>
            <a:ext cx="6116263" cy="830997"/>
          </a:xfrm>
          <a:prstGeom prst="rect">
            <a:avLst/>
          </a:prstGeom>
          <a:solidFill>
            <a:schemeClr val="bg1"/>
          </a:solidFill>
          <a:ln>
            <a:noFill/>
          </a:ln>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7200" indent="-457200" algn="ctr" eaLnBrk="1" hangingPunct="1">
              <a:lnSpc>
                <a:spcPct val="150000"/>
              </a:lnSpc>
              <a:spcBef>
                <a:spcPts val="1200"/>
              </a:spcBef>
              <a:spcAft>
                <a:spcPts val="1800"/>
              </a:spcAft>
              <a:buFont typeface="Wingdings" panose="05000000000000000000" pitchFamily="2" charset="2"/>
              <a:buChar char="l"/>
            </a:pPr>
            <a:r>
              <a:rPr kumimoji="1" lang="en-US" altLang="zh-CN" b="1">
                <a:solidFill>
                  <a:srgbClr val="3333CC"/>
                </a:solidFill>
                <a:latin typeface="+mn-ea"/>
                <a:ea typeface="+mn-ea"/>
                <a:cs typeface="Times New Roman" panose="02020603050405020304" pitchFamily="18" charset="0"/>
              </a:rPr>
              <a:t>8</a:t>
            </a:r>
            <a:r>
              <a:rPr kumimoji="1" lang="zh-CN" altLang="en-US" b="1">
                <a:solidFill>
                  <a:srgbClr val="3333CC"/>
                </a:solidFill>
                <a:latin typeface="+mn-ea"/>
                <a:ea typeface="+mn-ea"/>
                <a:cs typeface="Times New Roman" panose="02020603050405020304" pitchFamily="18" charset="0"/>
              </a:rPr>
              <a:t>线</a:t>
            </a:r>
            <a:r>
              <a:rPr kumimoji="1" lang="en-US" altLang="zh-CN" b="1">
                <a:solidFill>
                  <a:srgbClr val="3333CC"/>
                </a:solidFill>
                <a:latin typeface="+mn-ea"/>
                <a:ea typeface="+mn-ea"/>
                <a:cs typeface="Times New Roman" panose="02020603050405020304" pitchFamily="18" charset="0"/>
              </a:rPr>
              <a:t>—3</a:t>
            </a:r>
            <a:r>
              <a:rPr kumimoji="1" lang="zh-CN" altLang="en-US" b="1">
                <a:solidFill>
                  <a:srgbClr val="3333CC"/>
                </a:solidFill>
                <a:latin typeface="+mn-ea"/>
                <a:ea typeface="+mn-ea"/>
                <a:cs typeface="Times New Roman" panose="02020603050405020304" pitchFamily="18" charset="0"/>
              </a:rPr>
              <a:t>线优先编码器</a:t>
            </a:r>
            <a:r>
              <a:rPr kumimoji="1" lang="en-US" altLang="zh-CN" b="1">
                <a:solidFill>
                  <a:srgbClr val="3333CC"/>
                </a:solidFill>
                <a:latin typeface="+mn-ea"/>
                <a:ea typeface="+mn-ea"/>
                <a:cs typeface="Times New Roman" panose="02020603050405020304" pitchFamily="18" charset="0"/>
              </a:rPr>
              <a:t>74148</a:t>
            </a:r>
            <a:endParaRPr kumimoji="1" lang="en-US" altLang="zh-CN">
              <a:solidFill>
                <a:srgbClr val="3333CC"/>
              </a:solidFill>
              <a:latin typeface="+mn-ea"/>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2" name="Rectangle 3"/>
              <p:cNvSpPr txBox="1">
                <a:spLocks noChangeArrowheads="1"/>
              </p:cNvSpPr>
              <p:nvPr/>
            </p:nvSpPr>
            <p:spPr>
              <a:xfrm>
                <a:off x="633015" y="5613461"/>
                <a:ext cx="7099161" cy="110968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spcAft>
                    <a:spcPts val="0"/>
                  </a:spcAft>
                  <a:buNone/>
                </a:pPr>
                <a:r>
                  <a:rPr lang="zh-CN" altLang="en-US" sz="2400" b="0" kern="0"/>
                  <a:t>提示：对</a:t>
                </a:r>
                <a14:m>
                  <m:oMath xmlns:m="http://schemas.openxmlformats.org/officeDocument/2006/math">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𝑰</m:t>
                            </m:r>
                          </m:e>
                          <m:sub>
                            <m:r>
                              <a:rPr kumimoji="1" lang="en-US" altLang="zh-CN" sz="2400" i="1">
                                <a:latin typeface="Cambria Math" panose="02040503050406030204" pitchFamily="18" charset="0"/>
                              </a:rPr>
                              <m:t>𝟕</m:t>
                            </m:r>
                          </m:sub>
                        </m:sSub>
                      </m:e>
                    </m:acc>
                  </m:oMath>
                </a14:m>
                <a:r>
                  <a:rPr lang="zh-CN" altLang="en-US" sz="2400" b="0" kern="0"/>
                  <a:t>编码时，</a:t>
                </a:r>
                <a14:m>
                  <m:oMath xmlns:m="http://schemas.openxmlformats.org/officeDocument/2006/math">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𝑨</m:t>
                            </m:r>
                          </m:e>
                          <m:sub>
                            <m:r>
                              <a:rPr kumimoji="1" lang="en-US" altLang="zh-CN" sz="2400" i="1">
                                <a:latin typeface="Cambria Math" panose="02040503050406030204" pitchFamily="18" charset="0"/>
                              </a:rPr>
                              <m:t>𝟐</m:t>
                            </m:r>
                          </m:sub>
                        </m:sSub>
                      </m:e>
                    </m:acc>
                    <m:r>
                      <a:rPr kumimoji="1" lang="en-US" altLang="zh-CN" sz="2400" b="1" i="1" smtClean="0">
                        <a:latin typeface="Cambria Math" panose="02040503050406030204" pitchFamily="18" charset="0"/>
                      </a:rPr>
                      <m:t> </m:t>
                    </m:r>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𝑨</m:t>
                            </m:r>
                          </m:e>
                          <m:sub>
                            <m:r>
                              <a:rPr kumimoji="1" lang="en-US" altLang="zh-CN" sz="2400" b="1" i="1" smtClean="0">
                                <a:latin typeface="Cambria Math" panose="02040503050406030204" pitchFamily="18" charset="0"/>
                              </a:rPr>
                              <m:t>𝟏</m:t>
                            </m:r>
                          </m:sub>
                        </m:sSub>
                      </m:e>
                    </m:acc>
                    <m:r>
                      <a:rPr kumimoji="1" lang="en-US" altLang="zh-CN" sz="2400" b="1" i="1" smtClean="0">
                        <a:latin typeface="Cambria Math" panose="02040503050406030204" pitchFamily="18" charset="0"/>
                      </a:rPr>
                      <m:t> </m:t>
                    </m:r>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𝑨</m:t>
                            </m:r>
                          </m:e>
                          <m:sub>
                            <m:r>
                              <a:rPr kumimoji="1" lang="en-US" altLang="zh-CN" sz="2400" i="1">
                                <a:latin typeface="Cambria Math" panose="02040503050406030204" pitchFamily="18" charset="0"/>
                              </a:rPr>
                              <m:t>𝟎</m:t>
                            </m:r>
                          </m:sub>
                        </m:sSub>
                      </m:e>
                    </m:acc>
                    <m:r>
                      <a:rPr kumimoji="1" lang="en-US" altLang="zh-CN" sz="2400" b="1" i="1" smtClean="0">
                        <a:latin typeface="Cambria Math" panose="02040503050406030204" pitchFamily="18" charset="0"/>
                      </a:rPr>
                      <m:t>=</m:t>
                    </m:r>
                    <m:r>
                      <a:rPr kumimoji="1" lang="en-US" altLang="zh-CN" sz="2400" b="1" i="1" smtClean="0">
                        <a:latin typeface="Cambria Math" panose="02040503050406030204" pitchFamily="18" charset="0"/>
                      </a:rPr>
                      <m:t>𝟎𝟎𝟎</m:t>
                    </m:r>
                  </m:oMath>
                </a14:m>
                <a:r>
                  <a:rPr lang="zh-CN" altLang="en-US" sz="2400" b="0" kern="0"/>
                  <a:t>，是</a:t>
                </a:r>
                <a:r>
                  <a:rPr lang="en-US" altLang="zh-CN" sz="2400" b="0" kern="0"/>
                  <a:t>7</a:t>
                </a:r>
                <a:r>
                  <a:rPr lang="zh-CN" altLang="en-US" sz="2400" b="0" kern="0"/>
                  <a:t>的反码。</a:t>
                </a:r>
                <a:endParaRPr lang="en-US" altLang="zh-CN" sz="2400" b="0" kern="0"/>
              </a:p>
              <a:p>
                <a:pPr marL="0" indent="0" eaLnBrk="1" hangingPunct="1">
                  <a:lnSpc>
                    <a:spcPct val="120000"/>
                  </a:lnSpc>
                  <a:spcAft>
                    <a:spcPts val="0"/>
                  </a:spcAft>
                  <a:buNone/>
                </a:pPr>
                <a:r>
                  <a:rPr lang="en-US" altLang="zh-CN" sz="2400">
                    <a:solidFill>
                      <a:srgbClr val="800000"/>
                    </a:solidFill>
                  </a:rPr>
                  <a:t> 74148</a:t>
                </a:r>
                <a:r>
                  <a:rPr lang="zh-CN" altLang="en-US" sz="2400">
                    <a:solidFill>
                      <a:srgbClr val="800000"/>
                    </a:solidFill>
                  </a:rPr>
                  <a:t>的输出编码为反码形式</a:t>
                </a:r>
                <a:endParaRPr lang="zh-CN" altLang="en-US" sz="2400" b="0" kern="0">
                  <a:solidFill>
                    <a:srgbClr val="800000"/>
                  </a:solidFill>
                </a:endParaRPr>
              </a:p>
            </p:txBody>
          </p:sp>
        </mc:Choice>
        <mc:Fallback xmlns="">
          <p:sp>
            <p:nvSpPr>
              <p:cNvPr id="42" name="Rectangle 3"/>
              <p:cNvSpPr txBox="1">
                <a:spLocks noRot="1" noChangeAspect="1" noMove="1" noResize="1" noEditPoints="1" noAdjustHandles="1" noChangeArrowheads="1" noChangeShapeType="1" noTextEdit="1"/>
              </p:cNvSpPr>
              <p:nvPr/>
            </p:nvSpPr>
            <p:spPr>
              <a:xfrm>
                <a:off x="633015" y="5613461"/>
                <a:ext cx="7099161" cy="1109681"/>
              </a:xfrm>
              <a:prstGeom prst="rect">
                <a:avLst/>
              </a:prstGeom>
              <a:blipFill rotWithShape="0">
                <a:blip r:embed="rId6"/>
                <a:stretch>
                  <a:fillRect l="-1375" t="-1099" r="-258" b="-32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139120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wipe(up)">
                                      <p:cBhvr>
                                        <p:cTn id="7" dur="3000"/>
                                        <p:tgtEl>
                                          <p:spTgt spid="42">
                                            <p:txEl>
                                              <p:pRg st="0" end="0"/>
                                            </p:txEl>
                                          </p:spTgt>
                                        </p:tgtEl>
                                      </p:cBhvr>
                                    </p:animEffect>
                                  </p:childTnLst>
                                </p:cTn>
                              </p:par>
                            </p:childTnLst>
                          </p:cTn>
                        </p:par>
                        <p:par>
                          <p:cTn id="8" fill="hold">
                            <p:stCondLst>
                              <p:cond delay="3000"/>
                            </p:stCondLst>
                            <p:childTnLst>
                              <p:par>
                                <p:cTn id="9" presetID="22" presetClass="entr" presetSubtype="1" fill="hold" grpId="0" nodeType="after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wipe(up)">
                                      <p:cBhvr>
                                        <p:cTn id="11" dur="3000"/>
                                        <p:tgtEl>
                                          <p:spTgt spid="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8" name="Object 2"/>
          <p:cNvGraphicFramePr>
            <a:graphicFrameLocks noChangeAspect="1"/>
          </p:cNvGraphicFramePr>
          <p:nvPr>
            <p:extLst>
              <p:ext uri="{D42A27DB-BD31-4B8C-83A1-F6EECF244321}">
                <p14:modId xmlns:p14="http://schemas.microsoft.com/office/powerpoint/2010/main" val="3160792693"/>
              </p:ext>
            </p:extLst>
          </p:nvPr>
        </p:nvGraphicFramePr>
        <p:xfrm>
          <a:off x="1324610" y="1894841"/>
          <a:ext cx="2895600" cy="3095625"/>
        </p:xfrm>
        <a:graphic>
          <a:graphicData uri="http://schemas.openxmlformats.org/presentationml/2006/ole">
            <mc:AlternateContent xmlns:mc="http://schemas.openxmlformats.org/markup-compatibility/2006">
              <mc:Choice xmlns:v="urn:schemas-microsoft-com:vml" Requires="v">
                <p:oleObj spid="_x0000_s8196" name="Picture" r:id="rId3" imgW="1093635" imgH="1169581" progId="Word.Picture.8">
                  <p:embed/>
                </p:oleObj>
              </mc:Choice>
              <mc:Fallback>
                <p:oleObj name="Picture" r:id="rId3" imgW="1093635" imgH="1169581"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610" y="1894841"/>
                        <a:ext cx="28956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9" name="Rectangle 29"/>
          <p:cNvSpPr>
            <a:spLocks noChangeArrowheads="1"/>
          </p:cNvSpPr>
          <p:nvPr/>
        </p:nvSpPr>
        <p:spPr bwMode="auto">
          <a:xfrm>
            <a:off x="71437" y="3581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1990" name="Object 3"/>
          <p:cNvGraphicFramePr>
            <a:graphicFrameLocks noChangeAspect="1"/>
          </p:cNvGraphicFramePr>
          <p:nvPr>
            <p:extLst>
              <p:ext uri="{D42A27DB-BD31-4B8C-83A1-F6EECF244321}">
                <p14:modId xmlns:p14="http://schemas.microsoft.com/office/powerpoint/2010/main" val="4022536589"/>
              </p:ext>
            </p:extLst>
          </p:nvPr>
        </p:nvGraphicFramePr>
        <p:xfrm>
          <a:off x="4566920" y="1894841"/>
          <a:ext cx="3095625" cy="2863850"/>
        </p:xfrm>
        <a:graphic>
          <a:graphicData uri="http://schemas.openxmlformats.org/presentationml/2006/ole">
            <mc:AlternateContent xmlns:mc="http://schemas.openxmlformats.org/markup-compatibility/2006">
              <mc:Choice xmlns:v="urn:schemas-microsoft-com:vml" Requires="v">
                <p:oleObj spid="_x0000_s8197" name="图片" r:id="rId5" imgW="1400175" imgH="1447800" progId="Word.Picture.8">
                  <p:embed/>
                </p:oleObj>
              </mc:Choice>
              <mc:Fallback>
                <p:oleObj name="图片" r:id="rId5" imgW="1400175" imgH="144780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10631"/>
                      <a:stretch>
                        <a:fillRect/>
                      </a:stretch>
                    </p:blipFill>
                    <p:spPr bwMode="auto">
                      <a:xfrm>
                        <a:off x="4566920" y="1894841"/>
                        <a:ext cx="3095625"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AutoShape 371"/>
          <p:cNvSpPr>
            <a:spLocks noChangeArrowheads="1"/>
          </p:cNvSpPr>
          <p:nvPr/>
        </p:nvSpPr>
        <p:spPr bwMode="auto">
          <a:xfrm>
            <a:off x="827086" y="5495925"/>
            <a:ext cx="7806373" cy="1181100"/>
          </a:xfrm>
          <a:prstGeom prst="wedgeRectCallout">
            <a:avLst>
              <a:gd name="adj1" fmla="val -26062"/>
              <a:gd name="adj2" fmla="val -107876"/>
            </a:avLst>
          </a:prstGeom>
          <a:solidFill>
            <a:schemeClr val="bg2">
              <a:lumMod val="20000"/>
              <a:lumOff val="80000"/>
            </a:schemeClr>
          </a:solidFill>
          <a:ln w="9525">
            <a:solidFill>
              <a:srgbClr val="66CC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en-US" altLang="zh-CN" sz="2400" b="0">
                <a:solidFill>
                  <a:srgbClr val="000000"/>
                </a:solidFill>
                <a:latin typeface="+mn-ea"/>
                <a:ea typeface="+mn-ea"/>
                <a:cs typeface="Times New Roman" panose="02020603050405020304" pitchFamily="18" charset="0"/>
              </a:rPr>
              <a:t>CMOS</a:t>
            </a:r>
            <a:r>
              <a:rPr kumimoji="1" lang="zh-CN" altLang="en-US" sz="2400" b="0">
                <a:solidFill>
                  <a:srgbClr val="000000"/>
                </a:solidFill>
                <a:latin typeface="+mn-ea"/>
                <a:ea typeface="+mn-ea"/>
                <a:cs typeface="Times New Roman" panose="02020603050405020304" pitchFamily="18" charset="0"/>
              </a:rPr>
              <a:t>集成模块</a:t>
            </a:r>
            <a:r>
              <a:rPr kumimoji="1" lang="en-US" altLang="zh-CN" sz="2400">
                <a:solidFill>
                  <a:srgbClr val="800000"/>
                </a:solidFill>
                <a:latin typeface="+mn-ea"/>
                <a:ea typeface="+mn-ea"/>
                <a:cs typeface="Times New Roman" panose="02020603050405020304" pitchFamily="18" charset="0"/>
              </a:rPr>
              <a:t>(</a:t>
            </a:r>
            <a:r>
              <a:rPr kumimoji="1" lang="zh-CN" altLang="en-US" sz="2400">
                <a:solidFill>
                  <a:srgbClr val="800000"/>
                </a:solidFill>
                <a:latin typeface="+mn-ea"/>
                <a:ea typeface="+mn-ea"/>
                <a:cs typeface="Times New Roman" panose="02020603050405020304" pitchFamily="18" charset="0"/>
              </a:rPr>
              <a:t>输入高电平有效，输出为原码形式）</a:t>
            </a:r>
            <a:endParaRPr kumimoji="1" lang="en-US" altLang="zh-CN" sz="2400">
              <a:solidFill>
                <a:srgbClr val="800000"/>
              </a:solidFill>
              <a:latin typeface="+mn-ea"/>
              <a:ea typeface="+mn-ea"/>
              <a:cs typeface="Times New Roman" panose="02020603050405020304" pitchFamily="18" charset="0"/>
            </a:endParaRPr>
          </a:p>
          <a:p>
            <a:pPr algn="just" eaLnBrk="1" hangingPunct="1">
              <a:spcBef>
                <a:spcPct val="0"/>
              </a:spcBef>
              <a:buFontTx/>
              <a:buNone/>
            </a:pPr>
            <a:r>
              <a:rPr kumimoji="1" lang="en-US" altLang="zh-CN" sz="2400" b="0">
                <a:solidFill>
                  <a:srgbClr val="000000"/>
                </a:solidFill>
                <a:latin typeface="+mn-ea"/>
                <a:ea typeface="+mn-ea"/>
                <a:cs typeface="Times New Roman" panose="02020603050405020304" pitchFamily="18" charset="0"/>
              </a:rPr>
              <a:t>GS</a:t>
            </a:r>
            <a:r>
              <a:rPr kumimoji="1" lang="zh-CN" altLang="en-US" sz="2400" b="0">
                <a:solidFill>
                  <a:srgbClr val="000000"/>
                </a:solidFill>
                <a:latin typeface="+mn-ea"/>
                <a:ea typeface="+mn-ea"/>
                <a:cs typeface="Times New Roman" panose="02020603050405020304" pitchFamily="18" charset="0"/>
              </a:rPr>
              <a:t>：组选信号，</a:t>
            </a:r>
            <a:r>
              <a:rPr kumimoji="1" lang="en-US" altLang="zh-CN" sz="2400" b="0">
                <a:solidFill>
                  <a:srgbClr val="000000"/>
                </a:solidFill>
                <a:latin typeface="+mn-ea"/>
                <a:ea typeface="+mn-ea"/>
                <a:cs typeface="Times New Roman" panose="02020603050405020304" pitchFamily="18" charset="0"/>
              </a:rPr>
              <a:t>Group Selection</a:t>
            </a:r>
            <a:r>
              <a:rPr kumimoji="1" lang="zh-CN" altLang="en-US" sz="2400" b="0">
                <a:solidFill>
                  <a:srgbClr val="000000"/>
                </a:solidFill>
                <a:latin typeface="+mn-ea"/>
                <a:ea typeface="+mn-ea"/>
                <a:cs typeface="Times New Roman" panose="02020603050405020304" pitchFamily="18" charset="0"/>
              </a:rPr>
              <a:t>，编码状态有输入</a:t>
            </a:r>
            <a:endParaRPr kumimoji="1" lang="en-US" altLang="zh-CN" sz="2400" b="0">
              <a:solidFill>
                <a:srgbClr val="000000"/>
              </a:solidFill>
              <a:latin typeface="+mn-ea"/>
              <a:ea typeface="+mn-ea"/>
              <a:cs typeface="Times New Roman" panose="02020603050405020304" pitchFamily="18" charset="0"/>
            </a:endParaRPr>
          </a:p>
          <a:p>
            <a:pPr algn="just" eaLnBrk="1" hangingPunct="1">
              <a:spcBef>
                <a:spcPct val="0"/>
              </a:spcBef>
              <a:buFontTx/>
              <a:buNone/>
            </a:pPr>
            <a:r>
              <a:rPr kumimoji="1" lang="en-US" altLang="zh-CN" sz="2400" b="0">
                <a:solidFill>
                  <a:srgbClr val="000000"/>
                </a:solidFill>
                <a:latin typeface="+mn-ea"/>
                <a:ea typeface="+mn-ea"/>
                <a:cs typeface="Times New Roman" panose="02020603050405020304" pitchFamily="18" charset="0"/>
              </a:rPr>
              <a:t>EO</a:t>
            </a:r>
            <a:r>
              <a:rPr kumimoji="1" lang="zh-CN" altLang="en-US" sz="2400" b="0">
                <a:solidFill>
                  <a:srgbClr val="000000"/>
                </a:solidFill>
                <a:latin typeface="+mn-ea"/>
                <a:ea typeface="+mn-ea"/>
                <a:cs typeface="Times New Roman" panose="02020603050405020304" pitchFamily="18" charset="0"/>
              </a:rPr>
              <a:t>：允许输出信号，</a:t>
            </a:r>
            <a:r>
              <a:rPr kumimoji="1" lang="en-US" altLang="zh-CN" sz="2400" b="0">
                <a:solidFill>
                  <a:srgbClr val="000000"/>
                </a:solidFill>
                <a:latin typeface="+mn-ea"/>
                <a:ea typeface="+mn-ea"/>
                <a:cs typeface="Times New Roman" panose="02020603050405020304" pitchFamily="18" charset="0"/>
              </a:rPr>
              <a:t>Enable Output</a:t>
            </a:r>
            <a:r>
              <a:rPr kumimoji="1" lang="zh-CN" altLang="en-US" sz="2400" b="0">
                <a:solidFill>
                  <a:srgbClr val="000000"/>
                </a:solidFill>
                <a:latin typeface="+mn-ea"/>
                <a:ea typeface="+mn-ea"/>
                <a:cs typeface="Times New Roman" panose="02020603050405020304" pitchFamily="18" charset="0"/>
              </a:rPr>
              <a:t>，编码状态无输入</a:t>
            </a:r>
          </a:p>
        </p:txBody>
      </p:sp>
      <p:sp>
        <p:nvSpPr>
          <p:cNvPr id="8" name="Text Box 5"/>
          <p:cNvSpPr txBox="1">
            <a:spLocks noChangeArrowheads="1"/>
          </p:cNvSpPr>
          <p:nvPr/>
        </p:nvSpPr>
        <p:spPr bwMode="auto">
          <a:xfrm>
            <a:off x="219449" y="976113"/>
            <a:ext cx="6116263" cy="743986"/>
          </a:xfrm>
          <a:prstGeom prst="rect">
            <a:avLst/>
          </a:prstGeom>
          <a:solidFill>
            <a:schemeClr val="bg1"/>
          </a:solidFill>
          <a:ln>
            <a:noFill/>
          </a:ln>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7200" indent="-457200" algn="ctr" eaLnBrk="1" hangingPunct="1">
              <a:lnSpc>
                <a:spcPct val="150000"/>
              </a:lnSpc>
              <a:spcBef>
                <a:spcPts val="1200"/>
              </a:spcBef>
              <a:spcAft>
                <a:spcPts val="1800"/>
              </a:spcAft>
              <a:buFont typeface="Wingdings" panose="05000000000000000000" pitchFamily="2" charset="2"/>
              <a:buChar char="l"/>
            </a:pPr>
            <a:r>
              <a:rPr kumimoji="1" lang="en-US" altLang="zh-CN" b="1">
                <a:solidFill>
                  <a:srgbClr val="3333CC"/>
                </a:solidFill>
                <a:latin typeface="+mn-ea"/>
                <a:ea typeface="+mn-ea"/>
                <a:cs typeface="Times New Roman" panose="02020603050405020304" pitchFamily="18" charset="0"/>
              </a:rPr>
              <a:t>8</a:t>
            </a:r>
            <a:r>
              <a:rPr kumimoji="1" lang="zh-CN" altLang="en-US" b="1">
                <a:solidFill>
                  <a:srgbClr val="3333CC"/>
                </a:solidFill>
                <a:latin typeface="+mn-ea"/>
                <a:ea typeface="+mn-ea"/>
                <a:cs typeface="Times New Roman" panose="02020603050405020304" pitchFamily="18" charset="0"/>
              </a:rPr>
              <a:t>线</a:t>
            </a:r>
            <a:r>
              <a:rPr kumimoji="1" lang="en-US" altLang="zh-CN" b="1">
                <a:solidFill>
                  <a:srgbClr val="3333CC"/>
                </a:solidFill>
                <a:latin typeface="+mn-ea"/>
                <a:ea typeface="+mn-ea"/>
                <a:cs typeface="Times New Roman" panose="02020603050405020304" pitchFamily="18" charset="0"/>
              </a:rPr>
              <a:t>—3</a:t>
            </a:r>
            <a:r>
              <a:rPr kumimoji="1" lang="zh-CN" altLang="en-US" b="1">
                <a:solidFill>
                  <a:srgbClr val="3333CC"/>
                </a:solidFill>
                <a:latin typeface="+mn-ea"/>
                <a:ea typeface="+mn-ea"/>
                <a:cs typeface="Times New Roman" panose="02020603050405020304" pitchFamily="18" charset="0"/>
              </a:rPr>
              <a:t>线优先编码器</a:t>
            </a:r>
            <a:r>
              <a:rPr kumimoji="1" lang="en-US" altLang="zh-CN">
                <a:solidFill>
                  <a:srgbClr val="3333CC"/>
                </a:solidFill>
                <a:latin typeface="+mn-ea"/>
                <a:ea typeface="+mn-ea"/>
                <a:cs typeface="Times New Roman" panose="02020603050405020304" pitchFamily="18" charset="0"/>
              </a:rPr>
              <a:t>CD4532</a:t>
            </a:r>
          </a:p>
        </p:txBody>
      </p:sp>
    </p:spTree>
    <p:extLst>
      <p:ext uri="{BB962C8B-B14F-4D97-AF65-F5344CB8AC3E}">
        <p14:creationId xmlns:p14="http://schemas.microsoft.com/office/powerpoint/2010/main" val="255172827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1"/>
          <p:cNvSpPr>
            <a:spLocks noChangeArrowheads="1"/>
          </p:cNvSpPr>
          <p:nvPr/>
        </p:nvSpPr>
        <p:spPr bwMode="auto">
          <a:xfrm>
            <a:off x="2075814" y="1170965"/>
            <a:ext cx="422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800000"/>
                </a:solidFill>
                <a:latin typeface="+mn-ea"/>
                <a:ea typeface="+mn-ea"/>
                <a:cs typeface="Times New Roman" panose="02020603050405020304" pitchFamily="18" charset="0"/>
              </a:rPr>
              <a:t> </a:t>
            </a:r>
            <a:r>
              <a:rPr lang="zh-CN" altLang="en-US" sz="2400" b="1">
                <a:solidFill>
                  <a:srgbClr val="800000"/>
                </a:solidFill>
                <a:latin typeface="+mn-ea"/>
                <a:ea typeface="+mn-ea"/>
                <a:cs typeface="Times New Roman" panose="02020603050405020304" pitchFamily="18" charset="0"/>
              </a:rPr>
              <a:t>优先编码器</a:t>
            </a:r>
            <a:r>
              <a:rPr lang="en-US" altLang="zh-CN" sz="2400" b="1">
                <a:solidFill>
                  <a:srgbClr val="800000"/>
                </a:solidFill>
                <a:latin typeface="+mn-ea"/>
                <a:ea typeface="+mn-ea"/>
                <a:cs typeface="Times New Roman" panose="02020603050405020304" pitchFamily="18" charset="0"/>
              </a:rPr>
              <a:t>CD4532</a:t>
            </a:r>
            <a:r>
              <a:rPr lang="zh-CN" altLang="en-US" sz="2400" b="1">
                <a:solidFill>
                  <a:srgbClr val="800000"/>
                </a:solidFill>
                <a:latin typeface="+mn-ea"/>
                <a:ea typeface="+mn-ea"/>
                <a:cs typeface="Times New Roman" panose="02020603050405020304" pitchFamily="18" charset="0"/>
              </a:rPr>
              <a:t>真值表</a:t>
            </a:r>
          </a:p>
        </p:txBody>
      </p:sp>
      <p:graphicFrame>
        <p:nvGraphicFramePr>
          <p:cNvPr id="381139" name="Group 211"/>
          <p:cNvGraphicFramePr>
            <a:graphicFrameLocks noGrp="1"/>
          </p:cNvGraphicFramePr>
          <p:nvPr>
            <p:extLst>
              <p:ext uri="{D42A27DB-BD31-4B8C-83A1-F6EECF244321}">
                <p14:modId xmlns:p14="http://schemas.microsoft.com/office/powerpoint/2010/main" val="414666922"/>
              </p:ext>
            </p:extLst>
          </p:nvPr>
        </p:nvGraphicFramePr>
        <p:xfrm>
          <a:off x="60960" y="1869440"/>
          <a:ext cx="9029700" cy="4494021"/>
        </p:xfrm>
        <a:graphic>
          <a:graphicData uri="http://schemas.openxmlformats.org/drawingml/2006/table">
            <a:tbl>
              <a:tblPr/>
              <a:tblGrid>
                <a:gridCol w="735303">
                  <a:extLst>
                    <a:ext uri="{9D8B030D-6E8A-4147-A177-3AD203B41FA5}">
                      <a16:colId xmlns:a16="http://schemas.microsoft.com/office/drawing/2014/main" xmlns="" val="20000"/>
                    </a:ext>
                  </a:extLst>
                </a:gridCol>
                <a:gridCol w="630705">
                  <a:extLst>
                    <a:ext uri="{9D8B030D-6E8A-4147-A177-3AD203B41FA5}">
                      <a16:colId xmlns:a16="http://schemas.microsoft.com/office/drawing/2014/main" xmlns="" val="20001"/>
                    </a:ext>
                  </a:extLst>
                </a:gridCol>
                <a:gridCol w="632266">
                  <a:extLst>
                    <a:ext uri="{9D8B030D-6E8A-4147-A177-3AD203B41FA5}">
                      <a16:colId xmlns:a16="http://schemas.microsoft.com/office/drawing/2014/main" xmlns="" val="20002"/>
                    </a:ext>
                  </a:extLst>
                </a:gridCol>
                <a:gridCol w="630705">
                  <a:extLst>
                    <a:ext uri="{9D8B030D-6E8A-4147-A177-3AD203B41FA5}">
                      <a16:colId xmlns:a16="http://schemas.microsoft.com/office/drawing/2014/main" xmlns="" val="20003"/>
                    </a:ext>
                  </a:extLst>
                </a:gridCol>
                <a:gridCol w="632267">
                  <a:extLst>
                    <a:ext uri="{9D8B030D-6E8A-4147-A177-3AD203B41FA5}">
                      <a16:colId xmlns:a16="http://schemas.microsoft.com/office/drawing/2014/main" xmlns="" val="20004"/>
                    </a:ext>
                  </a:extLst>
                </a:gridCol>
                <a:gridCol w="629144">
                  <a:extLst>
                    <a:ext uri="{9D8B030D-6E8A-4147-A177-3AD203B41FA5}">
                      <a16:colId xmlns:a16="http://schemas.microsoft.com/office/drawing/2014/main" xmlns="" val="20005"/>
                    </a:ext>
                  </a:extLst>
                </a:gridCol>
                <a:gridCol w="630705">
                  <a:extLst>
                    <a:ext uri="{9D8B030D-6E8A-4147-A177-3AD203B41FA5}">
                      <a16:colId xmlns:a16="http://schemas.microsoft.com/office/drawing/2014/main" xmlns="" val="20006"/>
                    </a:ext>
                  </a:extLst>
                </a:gridCol>
                <a:gridCol w="630705">
                  <a:extLst>
                    <a:ext uri="{9D8B030D-6E8A-4147-A177-3AD203B41FA5}">
                      <a16:colId xmlns:a16="http://schemas.microsoft.com/office/drawing/2014/main" xmlns="" val="20007"/>
                    </a:ext>
                  </a:extLst>
                </a:gridCol>
                <a:gridCol w="596360">
                  <a:extLst>
                    <a:ext uri="{9D8B030D-6E8A-4147-A177-3AD203B41FA5}">
                      <a16:colId xmlns:a16="http://schemas.microsoft.com/office/drawing/2014/main" xmlns="" val="20008"/>
                    </a:ext>
                  </a:extLst>
                </a:gridCol>
                <a:gridCol w="666612">
                  <a:extLst>
                    <a:ext uri="{9D8B030D-6E8A-4147-A177-3AD203B41FA5}">
                      <a16:colId xmlns:a16="http://schemas.microsoft.com/office/drawing/2014/main" xmlns="" val="20009"/>
                    </a:ext>
                  </a:extLst>
                </a:gridCol>
                <a:gridCol w="630705">
                  <a:extLst>
                    <a:ext uri="{9D8B030D-6E8A-4147-A177-3AD203B41FA5}">
                      <a16:colId xmlns:a16="http://schemas.microsoft.com/office/drawing/2014/main" xmlns="" val="20010"/>
                    </a:ext>
                  </a:extLst>
                </a:gridCol>
                <a:gridCol w="630705">
                  <a:extLst>
                    <a:ext uri="{9D8B030D-6E8A-4147-A177-3AD203B41FA5}">
                      <a16:colId xmlns:a16="http://schemas.microsoft.com/office/drawing/2014/main" xmlns="" val="20011"/>
                    </a:ext>
                  </a:extLst>
                </a:gridCol>
                <a:gridCol w="630705">
                  <a:extLst>
                    <a:ext uri="{9D8B030D-6E8A-4147-A177-3AD203B41FA5}">
                      <a16:colId xmlns:a16="http://schemas.microsoft.com/office/drawing/2014/main" xmlns="" val="20012"/>
                    </a:ext>
                  </a:extLst>
                </a:gridCol>
                <a:gridCol w="722813">
                  <a:extLst>
                    <a:ext uri="{9D8B030D-6E8A-4147-A177-3AD203B41FA5}">
                      <a16:colId xmlns:a16="http://schemas.microsoft.com/office/drawing/2014/main" xmlns="" val="20013"/>
                    </a:ext>
                  </a:extLst>
                </a:gridCol>
              </a:tblGrid>
              <a:tr h="364273">
                <a:tc gridSpan="9">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66"/>
                          </a:solidFill>
                          <a:effectLst/>
                          <a:latin typeface="Times New Roman" pitchFamily="18" charset="0"/>
                          <a:ea typeface="楷体_GB2312"/>
                          <a:cs typeface="Times New Roman" pitchFamily="18" charset="0"/>
                        </a:rPr>
                        <a:t>输      入</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66"/>
                          </a:solidFill>
                          <a:effectLst/>
                          <a:latin typeface="Times New Roman" pitchFamily="18" charset="0"/>
                          <a:ea typeface="楷体_GB2312"/>
                          <a:cs typeface="Times New Roman" pitchFamily="18" charset="0"/>
                        </a:rPr>
                        <a:t>输      出</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0"/>
                  </a:ext>
                </a:extLst>
              </a:tr>
              <a:tr h="47101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EI</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I</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7</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I</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6</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I</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5</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I</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4</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I</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3</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I</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2</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I</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1</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I</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0</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Y</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2</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Y</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1</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Y</a:t>
                      </a:r>
                      <a:r>
                        <a:rPr kumimoji="0" lang="en-US" altLang="zh-CN" sz="1800" b="1" i="0" u="none" strike="noStrike" cap="none" normalizeH="0" baseline="-30000">
                          <a:ln>
                            <a:noFill/>
                          </a:ln>
                          <a:solidFill>
                            <a:srgbClr val="000066"/>
                          </a:solidFill>
                          <a:effectLst/>
                          <a:latin typeface="Times New Roman" pitchFamily="18" charset="0"/>
                          <a:ea typeface="楷体_GB2312"/>
                          <a:cs typeface="Times New Roman" pitchFamily="18" charset="0"/>
                        </a:rPr>
                        <a:t>0</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GS</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rgbClr val="000066"/>
                          </a:solidFill>
                          <a:effectLst/>
                          <a:latin typeface="Times New Roman" pitchFamily="18" charset="0"/>
                          <a:ea typeface="楷体_GB2312"/>
                          <a:cs typeface="Times New Roman" pitchFamily="18" charset="0"/>
                        </a:rPr>
                        <a:t>EO</a:t>
                      </a:r>
                      <a:endPar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marT="45704" marB="45704"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364273">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marT="45704" marB="4570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24571155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1139"/>
                                        </p:tgtEl>
                                        <p:attrNameLst>
                                          <p:attrName>style.visibility</p:attrName>
                                        </p:attrNameLst>
                                      </p:cBhvr>
                                      <p:to>
                                        <p:strVal val="visible"/>
                                      </p:to>
                                    </p:set>
                                    <p:animEffect transition="in" filter="wipe(up)">
                                      <p:cBhvr>
                                        <p:cTn id="7" dur="500"/>
                                        <p:tgtEl>
                                          <p:spTgt spid="38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38113" y="121920"/>
            <a:ext cx="9005887" cy="9372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5058" name="Rectangle 11"/>
          <p:cNvSpPr>
            <a:spLocks noChangeArrowheads="1"/>
          </p:cNvSpPr>
          <p:nvPr/>
        </p:nvSpPr>
        <p:spPr bwMode="auto">
          <a:xfrm>
            <a:off x="274955" y="181591"/>
            <a:ext cx="8329295" cy="1126462"/>
          </a:xfrm>
          <a:prstGeom prst="rect">
            <a:avLst/>
          </a:prstGeom>
          <a:solidFill>
            <a:schemeClr val="bg1">
              <a:alpha val="0"/>
            </a:schemeClr>
          </a:solidFill>
          <a:ln>
            <a:noFill/>
          </a:ln>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lang="zh-CN" altLang="en-US" sz="2800" b="1">
                <a:solidFill>
                  <a:srgbClr val="800000"/>
                </a:solidFill>
                <a:latin typeface="+mn-ea"/>
                <a:ea typeface="+mn-ea"/>
              </a:rPr>
              <a:t>例</a:t>
            </a:r>
            <a:r>
              <a:rPr lang="en-US" altLang="zh-CN" sz="2800" b="1">
                <a:solidFill>
                  <a:srgbClr val="800000"/>
                </a:solidFill>
                <a:latin typeface="+mn-ea"/>
                <a:ea typeface="+mn-ea"/>
              </a:rPr>
              <a:t>6</a:t>
            </a:r>
            <a:r>
              <a:rPr lang="zh-CN" altLang="en-US" sz="2800" b="1">
                <a:solidFill>
                  <a:srgbClr val="800000"/>
                </a:solidFill>
                <a:latin typeface="+mn-ea"/>
                <a:ea typeface="+mn-ea"/>
              </a:rPr>
              <a:t>：</a:t>
            </a:r>
            <a:r>
              <a:rPr lang="zh-CN" altLang="en-US" sz="2800" b="1">
                <a:latin typeface="+mn-ea"/>
                <a:ea typeface="+mn-ea"/>
              </a:rPr>
              <a:t>用二片</a:t>
            </a:r>
            <a:r>
              <a:rPr lang="en-US" altLang="zh-CN" sz="2800" b="1">
                <a:latin typeface="+mn-ea"/>
                <a:ea typeface="+mn-ea"/>
              </a:rPr>
              <a:t>CD4532</a:t>
            </a:r>
            <a:r>
              <a:rPr lang="zh-CN" altLang="en-US" sz="2800" b="1">
                <a:latin typeface="+mn-ea"/>
                <a:ea typeface="+mn-ea"/>
              </a:rPr>
              <a:t>构成</a:t>
            </a:r>
            <a:r>
              <a:rPr lang="en-US" altLang="zh-CN" sz="2800" b="1">
                <a:latin typeface="+mn-ea"/>
                <a:ea typeface="+mn-ea"/>
              </a:rPr>
              <a:t>16</a:t>
            </a:r>
            <a:r>
              <a:rPr lang="zh-CN" altLang="en-US" sz="2800" b="1">
                <a:latin typeface="+mn-ea"/>
                <a:ea typeface="+mn-ea"/>
              </a:rPr>
              <a:t>线</a:t>
            </a:r>
            <a:r>
              <a:rPr lang="en-US" altLang="zh-CN" sz="2800" b="1">
                <a:latin typeface="+mn-ea"/>
                <a:ea typeface="+mn-ea"/>
              </a:rPr>
              <a:t>-4</a:t>
            </a:r>
            <a:r>
              <a:rPr lang="zh-CN" altLang="en-US" sz="2800" b="1">
                <a:latin typeface="+mn-ea"/>
                <a:ea typeface="+mn-ea"/>
              </a:rPr>
              <a:t>线优先编码器</a:t>
            </a:r>
            <a:r>
              <a:rPr lang="en-US" altLang="zh-CN" sz="2800" b="1">
                <a:latin typeface="+mn-ea"/>
                <a:ea typeface="+mn-ea"/>
              </a:rPr>
              <a:t>,</a:t>
            </a:r>
            <a:r>
              <a:rPr lang="zh-CN" altLang="en-US" sz="2800" b="1">
                <a:latin typeface="+mn-ea"/>
                <a:ea typeface="+mn-ea"/>
              </a:rPr>
              <a:t>其逻辑图如下图所示，试分析其工作原理。 </a:t>
            </a:r>
          </a:p>
        </p:txBody>
      </p:sp>
      <p:sp>
        <p:nvSpPr>
          <p:cNvPr id="45059" name="Rectangle 12"/>
          <p:cNvSpPr>
            <a:spLocks noChangeArrowheads="1"/>
          </p:cNvSpPr>
          <p:nvPr/>
        </p:nvSpPr>
        <p:spPr bwMode="auto">
          <a:xfrm>
            <a:off x="2952750" y="21907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a:latin typeface="Times New Roman" panose="02020603050405020304" pitchFamily="18" charset="0"/>
                <a:ea typeface="华康简宋"/>
                <a:cs typeface="Times New Roman" panose="02020603050405020304" pitchFamily="18" charset="0"/>
              </a:rPr>
              <a:t>。</a:t>
            </a:r>
            <a:endParaRPr lang="zh-CN" altLang="en-US" sz="2400">
              <a:ea typeface="华康简宋"/>
              <a:cs typeface="Times New Roman" panose="02020603050405020304" pitchFamily="18" charset="0"/>
            </a:endParaRPr>
          </a:p>
        </p:txBody>
      </p:sp>
      <p:graphicFrame>
        <p:nvGraphicFramePr>
          <p:cNvPr id="45060" name="Object 2"/>
          <p:cNvGraphicFramePr>
            <a:graphicFrameLocks noChangeAspect="1"/>
          </p:cNvGraphicFramePr>
          <p:nvPr>
            <p:extLst>
              <p:ext uri="{D42A27DB-BD31-4B8C-83A1-F6EECF244321}">
                <p14:modId xmlns:p14="http://schemas.microsoft.com/office/powerpoint/2010/main" val="1771665913"/>
              </p:ext>
            </p:extLst>
          </p:nvPr>
        </p:nvGraphicFramePr>
        <p:xfrm>
          <a:off x="138113" y="1839913"/>
          <a:ext cx="8942387" cy="4906962"/>
        </p:xfrm>
        <a:graphic>
          <a:graphicData uri="http://schemas.openxmlformats.org/presentationml/2006/ole">
            <mc:AlternateContent xmlns:mc="http://schemas.openxmlformats.org/markup-compatibility/2006">
              <mc:Choice xmlns:v="urn:schemas-microsoft-com:vml" Requires="v">
                <p:oleObj spid="_x0000_s9219" name="Picture" r:id="rId3" imgW="3600360" imgH="1933560" progId="Word.Picture.8">
                  <p:embed/>
                </p:oleObj>
              </mc:Choice>
              <mc:Fallback>
                <p:oleObj name="Picture" r:id="rId3" imgW="3600360" imgH="1933560" progId="Word.Picture.8">
                  <p:embed/>
                  <p:pic>
                    <p:nvPicPr>
                      <p:cNvPr id="0" name=""/>
                      <p:cNvPicPr>
                        <a:picLocks noChangeAspect="1" noChangeArrowheads="1"/>
                      </p:cNvPicPr>
                      <p:nvPr/>
                    </p:nvPicPr>
                    <p:blipFill>
                      <a:blip r:embed="rId4"/>
                      <a:srcRect/>
                      <a:stretch>
                        <a:fillRect/>
                      </a:stretch>
                    </p:blipFill>
                    <p:spPr bwMode="auto">
                      <a:xfrm>
                        <a:off x="138113" y="1839913"/>
                        <a:ext cx="8942387" cy="4906962"/>
                      </a:xfrm>
                      <a:prstGeom prst="rect">
                        <a:avLst/>
                      </a:prstGeom>
                      <a:noFill/>
                      <a:ln>
                        <a:noFill/>
                      </a:ln>
                    </p:spPr>
                  </p:pic>
                </p:oleObj>
              </mc:Fallback>
            </mc:AlternateContent>
          </a:graphicData>
        </a:graphic>
      </p:graphicFrame>
      <p:sp>
        <p:nvSpPr>
          <p:cNvPr id="17413" name="Rectangle 14"/>
          <p:cNvSpPr>
            <a:spLocks noChangeArrowheads="1"/>
          </p:cNvSpPr>
          <p:nvPr/>
        </p:nvSpPr>
        <p:spPr bwMode="auto">
          <a:xfrm>
            <a:off x="539750" y="3430588"/>
            <a:ext cx="361950" cy="51911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楷体_GB2312" pitchFamily="49" charset="-122"/>
              </a:rPr>
              <a:t>0</a:t>
            </a:r>
          </a:p>
        </p:txBody>
      </p:sp>
      <p:sp>
        <p:nvSpPr>
          <p:cNvPr id="17414" name="Rectangle 18"/>
          <p:cNvSpPr>
            <a:spLocks noChangeArrowheads="1"/>
          </p:cNvSpPr>
          <p:nvPr/>
        </p:nvSpPr>
        <p:spPr bwMode="auto">
          <a:xfrm>
            <a:off x="4211638" y="3430588"/>
            <a:ext cx="287337" cy="51911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楷体_GB2312" pitchFamily="49" charset="-122"/>
              </a:rPr>
              <a:t>0</a:t>
            </a:r>
          </a:p>
        </p:txBody>
      </p:sp>
      <p:sp>
        <p:nvSpPr>
          <p:cNvPr id="17415" name="Rectangle 20"/>
          <p:cNvSpPr>
            <a:spLocks noChangeArrowheads="1"/>
          </p:cNvSpPr>
          <p:nvPr/>
        </p:nvSpPr>
        <p:spPr bwMode="auto">
          <a:xfrm>
            <a:off x="1258888" y="5591175"/>
            <a:ext cx="6948487" cy="51911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楷体_GB2312" pitchFamily="49" charset="-122"/>
              </a:rPr>
              <a:t>   0        0             0                    0                     0</a:t>
            </a:r>
          </a:p>
        </p:txBody>
      </p:sp>
      <p:sp>
        <p:nvSpPr>
          <p:cNvPr id="17416" name="Rectangle 21"/>
          <p:cNvSpPr>
            <a:spLocks noChangeArrowheads="1"/>
          </p:cNvSpPr>
          <p:nvPr/>
        </p:nvSpPr>
        <p:spPr bwMode="auto">
          <a:xfrm>
            <a:off x="3492500" y="1557338"/>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C00000"/>
                </a:solidFill>
                <a:latin typeface="楷体_GB2312" pitchFamily="49" charset="-122"/>
                <a:ea typeface="楷体_GB2312" pitchFamily="49" charset="-122"/>
              </a:rPr>
              <a:t>无编码输出</a:t>
            </a:r>
          </a:p>
        </p:txBody>
      </p:sp>
      <p:sp>
        <p:nvSpPr>
          <p:cNvPr id="17417" name="Rectangle 24"/>
          <p:cNvSpPr>
            <a:spLocks noChangeArrowheads="1"/>
          </p:cNvSpPr>
          <p:nvPr/>
        </p:nvSpPr>
        <p:spPr bwMode="auto">
          <a:xfrm>
            <a:off x="8316913" y="3430588"/>
            <a:ext cx="287337" cy="51911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楷体_GB2312" pitchFamily="49" charset="-122"/>
              </a:rPr>
              <a:t>0</a:t>
            </a:r>
          </a:p>
        </p:txBody>
      </p:sp>
      <p:sp>
        <p:nvSpPr>
          <p:cNvPr id="10" name="Rectangle 29"/>
          <p:cNvSpPr>
            <a:spLocks noChangeArrowheads="1"/>
          </p:cNvSpPr>
          <p:nvPr/>
        </p:nvSpPr>
        <p:spPr bwMode="auto">
          <a:xfrm>
            <a:off x="1258888" y="4124325"/>
            <a:ext cx="339725" cy="46196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Tree>
    <p:extLst>
      <p:ext uri="{BB962C8B-B14F-4D97-AF65-F5344CB8AC3E}">
        <p14:creationId xmlns:p14="http://schemas.microsoft.com/office/powerpoint/2010/main" val="18874488"/>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blinds(horizontal)">
                                      <p:cBhvr>
                                        <p:cTn id="7" dur="500"/>
                                        <p:tgtEl>
                                          <p:spTgt spid="174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14"/>
                                        </p:tgtEl>
                                        <p:attrNameLst>
                                          <p:attrName>style.visibility</p:attrName>
                                        </p:attrNameLst>
                                      </p:cBhvr>
                                      <p:to>
                                        <p:strVal val="visible"/>
                                      </p:to>
                                    </p:set>
                                    <p:animEffect transition="in" filter="blinds(horizontal)">
                                      <p:cBhvr>
                                        <p:cTn id="12" dur="500"/>
                                        <p:tgtEl>
                                          <p:spTgt spid="174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17"/>
                                        </p:tgtEl>
                                        <p:attrNameLst>
                                          <p:attrName>style.visibility</p:attrName>
                                        </p:attrNameLst>
                                      </p:cBhvr>
                                      <p:to>
                                        <p:strVal val="visible"/>
                                      </p:to>
                                    </p:set>
                                    <p:animEffect transition="in" filter="blinds(horizontal)">
                                      <p:cBhvr>
                                        <p:cTn id="17" dur="500"/>
                                        <p:tgtEl>
                                          <p:spTgt spid="174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415"/>
                                        </p:tgtEl>
                                        <p:attrNameLst>
                                          <p:attrName>style.visibility</p:attrName>
                                        </p:attrNameLst>
                                      </p:cBhvr>
                                      <p:to>
                                        <p:strVal val="visible"/>
                                      </p:to>
                                    </p:set>
                                    <p:animEffect transition="in" filter="blinds(horizontal)">
                                      <p:cBhvr>
                                        <p:cTn id="22" dur="500"/>
                                        <p:tgtEl>
                                          <p:spTgt spid="174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416"/>
                                        </p:tgtEl>
                                        <p:attrNameLst>
                                          <p:attrName>style.visibility</p:attrName>
                                        </p:attrNameLst>
                                      </p:cBhvr>
                                      <p:to>
                                        <p:strVal val="visible"/>
                                      </p:to>
                                    </p:set>
                                    <p:animEffect transition="in" filter="blinds(horizontal)">
                                      <p:cBhvr>
                                        <p:cTn id="27" dur="500"/>
                                        <p:tgtEl>
                                          <p:spTgt spid="174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nimBg="1"/>
      <p:bldP spid="17414" grpId="0" animBg="1"/>
      <p:bldP spid="17415" grpId="0" animBg="1"/>
      <p:bldP spid="17416" grpId="0"/>
      <p:bldP spid="17417"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2"/>
          <p:cNvSpPr>
            <a:spLocks noChangeArrowheads="1"/>
          </p:cNvSpPr>
          <p:nvPr/>
        </p:nvSpPr>
        <p:spPr bwMode="auto">
          <a:xfrm>
            <a:off x="2899410" y="215995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a:latin typeface="Times New Roman" panose="02020603050405020304" pitchFamily="18" charset="0"/>
                <a:ea typeface="华康简宋"/>
                <a:cs typeface="Times New Roman" panose="02020603050405020304" pitchFamily="18" charset="0"/>
              </a:rPr>
              <a:t>。</a:t>
            </a:r>
          </a:p>
        </p:txBody>
      </p:sp>
      <p:graphicFrame>
        <p:nvGraphicFramePr>
          <p:cNvPr id="46083" name="Object 2"/>
          <p:cNvGraphicFramePr>
            <a:graphicFrameLocks noChangeAspect="1"/>
          </p:cNvGraphicFramePr>
          <p:nvPr>
            <p:extLst>
              <p:ext uri="{D42A27DB-BD31-4B8C-83A1-F6EECF244321}">
                <p14:modId xmlns:p14="http://schemas.microsoft.com/office/powerpoint/2010/main" val="2988643735"/>
              </p:ext>
            </p:extLst>
          </p:nvPr>
        </p:nvGraphicFramePr>
        <p:xfrm>
          <a:off x="91123" y="2001203"/>
          <a:ext cx="8748712" cy="4683125"/>
        </p:xfrm>
        <a:graphic>
          <a:graphicData uri="http://schemas.openxmlformats.org/presentationml/2006/ole">
            <mc:AlternateContent xmlns:mc="http://schemas.openxmlformats.org/markup-compatibility/2006">
              <mc:Choice xmlns:v="urn:schemas-microsoft-com:vml" Requires="v">
                <p:oleObj spid="_x0000_s10243" name="图片" r:id="rId3" imgW="3600450" imgH="1933575" progId="Word.Picture.8">
                  <p:embed/>
                </p:oleObj>
              </mc:Choice>
              <mc:Fallback>
                <p:oleObj name="图片" r:id="rId3" imgW="3600450" imgH="1933575"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3" y="2001203"/>
                        <a:ext cx="8748712"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6" name="Rectangle 14"/>
          <p:cNvSpPr>
            <a:spLocks noChangeArrowheads="1"/>
          </p:cNvSpPr>
          <p:nvPr/>
        </p:nvSpPr>
        <p:spPr bwMode="auto">
          <a:xfrm>
            <a:off x="341948" y="3650615"/>
            <a:ext cx="336550" cy="45720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1</a:t>
            </a:r>
          </a:p>
        </p:txBody>
      </p:sp>
      <p:sp>
        <p:nvSpPr>
          <p:cNvPr id="46085" name="Rectangle 18"/>
          <p:cNvSpPr>
            <a:spLocks noChangeArrowheads="1"/>
          </p:cNvSpPr>
          <p:nvPr/>
        </p:nvSpPr>
        <p:spPr bwMode="auto">
          <a:xfrm>
            <a:off x="4231323" y="3615690"/>
            <a:ext cx="287337" cy="45720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latin typeface="Times New Roman" panose="02020603050405020304" pitchFamily="18" charset="0"/>
                <a:ea typeface="楷体_GB2312" pitchFamily="49" charset="-122"/>
              </a:rPr>
              <a:t>1</a:t>
            </a:r>
          </a:p>
        </p:txBody>
      </p:sp>
      <p:sp>
        <p:nvSpPr>
          <p:cNvPr id="18438" name="Rectangle 20"/>
          <p:cNvSpPr>
            <a:spLocks noChangeArrowheads="1"/>
          </p:cNvSpPr>
          <p:nvPr/>
        </p:nvSpPr>
        <p:spPr bwMode="auto">
          <a:xfrm>
            <a:off x="1207135" y="5811203"/>
            <a:ext cx="7559675" cy="523875"/>
          </a:xfrm>
          <a:prstGeom prst="rect">
            <a:avLst/>
          </a:prstGeom>
          <a:solidFill>
            <a:srgbClr val="FFFFFF">
              <a:alpha val="0"/>
            </a:srgbClr>
          </a:solidFill>
          <a:ln w="28575">
            <a:solidFill>
              <a:srgbClr val="FFCC99"/>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a:solidFill>
                  <a:srgbClr val="FF0000"/>
                </a:solidFill>
                <a:latin typeface="Times New Roman" panose="02020603050405020304" pitchFamily="18" charset="0"/>
                <a:ea typeface="楷体_GB2312" pitchFamily="49" charset="-122"/>
              </a:rPr>
              <a:t>  1     0              0                     0                     0</a:t>
            </a:r>
          </a:p>
        </p:txBody>
      </p:sp>
      <p:sp>
        <p:nvSpPr>
          <p:cNvPr id="46087" name="Rectangle 23"/>
          <p:cNvSpPr>
            <a:spLocks noChangeArrowheads="1"/>
          </p:cNvSpPr>
          <p:nvPr/>
        </p:nvSpPr>
        <p:spPr bwMode="auto">
          <a:xfrm>
            <a:off x="8119110" y="3542665"/>
            <a:ext cx="287338" cy="45720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latin typeface="Times New Roman" panose="02020603050405020304" pitchFamily="18" charset="0"/>
                <a:ea typeface="楷体_GB2312" pitchFamily="49" charset="-122"/>
              </a:rPr>
              <a:t>0</a:t>
            </a:r>
          </a:p>
        </p:txBody>
      </p:sp>
      <p:grpSp>
        <p:nvGrpSpPr>
          <p:cNvPr id="46088" name="Group 24"/>
          <p:cNvGrpSpPr>
            <a:grpSpLocks/>
          </p:cNvGrpSpPr>
          <p:nvPr/>
        </p:nvGrpSpPr>
        <p:grpSpPr bwMode="auto">
          <a:xfrm>
            <a:off x="994410" y="1221741"/>
            <a:ext cx="3097213" cy="760413"/>
            <a:chOff x="611" y="971"/>
            <a:chExt cx="1951" cy="479"/>
          </a:xfrm>
        </p:grpSpPr>
        <p:sp>
          <p:nvSpPr>
            <p:cNvPr id="46101" name="Rectangle 25"/>
            <p:cNvSpPr>
              <a:spLocks noChangeArrowheads="1"/>
            </p:cNvSpPr>
            <p:nvPr/>
          </p:nvSpPr>
          <p:spPr bwMode="auto">
            <a:xfrm>
              <a:off x="611" y="971"/>
              <a:ext cx="1951" cy="28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66"/>
                  </a:solidFill>
                  <a:latin typeface="+mn-ea"/>
                  <a:ea typeface="+mn-ea"/>
                </a:rPr>
                <a:t>若无有效电平输入</a:t>
              </a:r>
            </a:p>
          </p:txBody>
        </p:sp>
        <p:sp>
          <p:nvSpPr>
            <p:cNvPr id="46102" name="AutoShape 26"/>
            <p:cNvSpPr>
              <a:spLocks/>
            </p:cNvSpPr>
            <p:nvPr/>
          </p:nvSpPr>
          <p:spPr bwMode="auto">
            <a:xfrm rot="5400000" flipV="1">
              <a:off x="1420" y="581"/>
              <a:ext cx="197" cy="1542"/>
            </a:xfrm>
            <a:prstGeom prst="leftBrace">
              <a:avLst>
                <a:gd name="adj1" fmla="val 65228"/>
                <a:gd name="adj2" fmla="val 50000"/>
              </a:avLst>
            </a:prstGeom>
            <a:solidFill>
              <a:srgbClr val="A3B2C1">
                <a:alpha val="0"/>
              </a:srgbClr>
            </a:solidFill>
            <a:ln w="38100">
              <a:solidFill>
                <a:srgbClr val="000099"/>
              </a:solidFill>
              <a:round/>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8441" name="Rectangle 27"/>
          <p:cNvSpPr>
            <a:spLocks noChangeArrowheads="1"/>
          </p:cNvSpPr>
          <p:nvPr/>
        </p:nvSpPr>
        <p:spPr bwMode="auto">
          <a:xfrm>
            <a:off x="1205548" y="6271578"/>
            <a:ext cx="7561262" cy="523875"/>
          </a:xfrm>
          <a:prstGeom prst="rect">
            <a:avLst/>
          </a:prstGeom>
          <a:solidFill>
            <a:srgbClr val="FFFFFF">
              <a:alpha val="0"/>
            </a:srgbClr>
          </a:solidFill>
          <a:ln w="28575">
            <a:solidFill>
              <a:srgbClr val="FFCC99"/>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a:solidFill>
                  <a:srgbClr val="FF0000"/>
                </a:solidFill>
                <a:latin typeface="Times New Roman" panose="02020603050405020304" pitchFamily="18" charset="0"/>
                <a:ea typeface="楷体_GB2312" pitchFamily="49" charset="-122"/>
              </a:rPr>
              <a:t>  1     0              1                     1                     1</a:t>
            </a:r>
          </a:p>
        </p:txBody>
      </p:sp>
      <p:sp>
        <p:nvSpPr>
          <p:cNvPr id="18442" name="Rectangle 28"/>
          <p:cNvSpPr>
            <a:spLocks noChangeArrowheads="1"/>
          </p:cNvSpPr>
          <p:nvPr/>
        </p:nvSpPr>
        <p:spPr bwMode="auto">
          <a:xfrm>
            <a:off x="5218747" y="768509"/>
            <a:ext cx="3262313" cy="461963"/>
          </a:xfrm>
          <a:prstGeom prst="rect">
            <a:avLst/>
          </a:prstGeom>
          <a:solidFill>
            <a:schemeClr val="bg1"/>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chemeClr val="accent2"/>
                </a:solidFill>
                <a:latin typeface="+mn-ea"/>
                <a:ea typeface="+mn-ea"/>
              </a:rPr>
              <a:t>哪块芯片的优先级高？</a:t>
            </a:r>
          </a:p>
        </p:txBody>
      </p:sp>
      <p:sp>
        <p:nvSpPr>
          <p:cNvPr id="18443" name="Rectangle 29"/>
          <p:cNvSpPr>
            <a:spLocks noChangeArrowheads="1"/>
          </p:cNvSpPr>
          <p:nvPr/>
        </p:nvSpPr>
        <p:spPr bwMode="auto">
          <a:xfrm>
            <a:off x="4013835" y="3579178"/>
            <a:ext cx="336550" cy="45720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1</a:t>
            </a:r>
          </a:p>
        </p:txBody>
      </p:sp>
      <p:grpSp>
        <p:nvGrpSpPr>
          <p:cNvPr id="46092" name="Group 30"/>
          <p:cNvGrpSpPr>
            <a:grpSpLocks/>
          </p:cNvGrpSpPr>
          <p:nvPr/>
        </p:nvGrpSpPr>
        <p:grpSpPr bwMode="auto">
          <a:xfrm>
            <a:off x="5309235" y="1224916"/>
            <a:ext cx="3097213" cy="709613"/>
            <a:chOff x="607" y="1003"/>
            <a:chExt cx="1951" cy="447"/>
          </a:xfrm>
        </p:grpSpPr>
        <p:sp>
          <p:nvSpPr>
            <p:cNvPr id="46099" name="Rectangle 31"/>
            <p:cNvSpPr>
              <a:spLocks noChangeArrowheads="1"/>
            </p:cNvSpPr>
            <p:nvPr/>
          </p:nvSpPr>
          <p:spPr bwMode="auto">
            <a:xfrm>
              <a:off x="607" y="1003"/>
              <a:ext cx="1951" cy="28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66"/>
                  </a:solidFill>
                  <a:latin typeface="+mn-ea"/>
                  <a:ea typeface="+mn-ea"/>
                </a:rPr>
                <a:t>若有有效电平输入</a:t>
              </a:r>
            </a:p>
          </p:txBody>
        </p:sp>
        <p:sp>
          <p:nvSpPr>
            <p:cNvPr id="46100" name="AutoShape 32"/>
            <p:cNvSpPr>
              <a:spLocks/>
            </p:cNvSpPr>
            <p:nvPr/>
          </p:nvSpPr>
          <p:spPr bwMode="auto">
            <a:xfrm rot="5400000" flipV="1">
              <a:off x="1420" y="581"/>
              <a:ext cx="197" cy="1542"/>
            </a:xfrm>
            <a:prstGeom prst="leftBrace">
              <a:avLst>
                <a:gd name="adj1" fmla="val 65228"/>
                <a:gd name="adj2" fmla="val 50000"/>
              </a:avLst>
            </a:prstGeom>
            <a:solidFill>
              <a:srgbClr val="A3B2C1">
                <a:alpha val="0"/>
              </a:srgbClr>
            </a:solidFill>
            <a:ln w="38100">
              <a:solidFill>
                <a:srgbClr val="000099"/>
              </a:solidFill>
              <a:round/>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7" name="Rectangle 29"/>
          <p:cNvSpPr>
            <a:spLocks noChangeArrowheads="1"/>
          </p:cNvSpPr>
          <p:nvPr/>
        </p:nvSpPr>
        <p:spPr bwMode="auto">
          <a:xfrm>
            <a:off x="8142923" y="3579178"/>
            <a:ext cx="338137"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
        <p:nvSpPr>
          <p:cNvPr id="18" name="Rectangle 29"/>
          <p:cNvSpPr>
            <a:spLocks noChangeArrowheads="1"/>
          </p:cNvSpPr>
          <p:nvPr/>
        </p:nvSpPr>
        <p:spPr bwMode="auto">
          <a:xfrm>
            <a:off x="1205548" y="4203065"/>
            <a:ext cx="339725" cy="46037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
        <p:nvSpPr>
          <p:cNvPr id="19" name="Rectangle 29"/>
          <p:cNvSpPr>
            <a:spLocks noChangeArrowheads="1"/>
          </p:cNvSpPr>
          <p:nvPr/>
        </p:nvSpPr>
        <p:spPr bwMode="auto">
          <a:xfrm>
            <a:off x="5382260" y="4198303"/>
            <a:ext cx="339725"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1</a:t>
            </a:r>
          </a:p>
        </p:txBody>
      </p:sp>
      <p:sp>
        <p:nvSpPr>
          <p:cNvPr id="20" name="Rectangle 29"/>
          <p:cNvSpPr>
            <a:spLocks noChangeArrowheads="1"/>
          </p:cNvSpPr>
          <p:nvPr/>
        </p:nvSpPr>
        <p:spPr bwMode="auto">
          <a:xfrm>
            <a:off x="2235835" y="4226878"/>
            <a:ext cx="338138"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
        <p:nvSpPr>
          <p:cNvPr id="21" name="Rectangle 29"/>
          <p:cNvSpPr>
            <a:spLocks noChangeArrowheads="1"/>
          </p:cNvSpPr>
          <p:nvPr/>
        </p:nvSpPr>
        <p:spPr bwMode="auto">
          <a:xfrm>
            <a:off x="2740660" y="4226878"/>
            <a:ext cx="338138"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
        <p:nvSpPr>
          <p:cNvPr id="22" name="Rectangle 29"/>
          <p:cNvSpPr>
            <a:spLocks noChangeArrowheads="1"/>
          </p:cNvSpPr>
          <p:nvPr/>
        </p:nvSpPr>
        <p:spPr bwMode="auto">
          <a:xfrm>
            <a:off x="3243898" y="4226878"/>
            <a:ext cx="338137"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Tree>
    <p:extLst>
      <p:ext uri="{BB962C8B-B14F-4D97-AF65-F5344CB8AC3E}">
        <p14:creationId xmlns:p14="http://schemas.microsoft.com/office/powerpoint/2010/main" val="2524291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42"/>
                                        </p:tgtEl>
                                        <p:attrNameLst>
                                          <p:attrName>style.visibility</p:attrName>
                                        </p:attrNameLst>
                                      </p:cBhvr>
                                      <p:to>
                                        <p:strVal val="visible"/>
                                      </p:to>
                                    </p:set>
                                    <p:animEffect transition="in" filter="blinds(horizontal)">
                                      <p:cBhvr>
                                        <p:cTn id="7" dur="500"/>
                                        <p:tgtEl>
                                          <p:spTgt spid="18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blinds(horizontal)">
                                      <p:cBhvr>
                                        <p:cTn id="12" dur="500"/>
                                        <p:tgtEl>
                                          <p:spTgt spid="184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443"/>
                                        </p:tgtEl>
                                        <p:attrNameLst>
                                          <p:attrName>style.visibility</p:attrName>
                                        </p:attrNameLst>
                                      </p:cBhvr>
                                      <p:to>
                                        <p:strVal val="visible"/>
                                      </p:to>
                                    </p:set>
                                    <p:animEffect transition="in" filter="blinds(horizontal)">
                                      <p:cBhvr>
                                        <p:cTn id="22" dur="500"/>
                                        <p:tgtEl>
                                          <p:spTgt spid="184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8438"/>
                                        </p:tgtEl>
                                        <p:attrNameLst>
                                          <p:attrName>style.visibility</p:attrName>
                                        </p:attrNameLst>
                                      </p:cBhvr>
                                      <p:to>
                                        <p:strVal val="visible"/>
                                      </p:to>
                                    </p:set>
                                    <p:animEffect transition="in" filter="blinds(horizontal)">
                                      <p:cBhvr>
                                        <p:cTn id="48" dur="500"/>
                                        <p:tgtEl>
                                          <p:spTgt spid="1843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8441"/>
                                        </p:tgtEl>
                                        <p:attrNameLst>
                                          <p:attrName>style.visibility</p:attrName>
                                        </p:attrNameLst>
                                      </p:cBhvr>
                                      <p:to>
                                        <p:strVal val="visible"/>
                                      </p:to>
                                    </p:set>
                                    <p:animEffect transition="in" filter="blinds(horizontal)">
                                      <p:cBhvr>
                                        <p:cTn id="53"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8" grpId="0" animBg="1"/>
      <p:bldP spid="18441" grpId="0" animBg="1"/>
      <p:bldP spid="18442" grpId="0" animBg="1"/>
      <p:bldP spid="18443" grpId="0" animBg="1"/>
      <p:bldP spid="17" grpId="0" animBg="1"/>
      <p:bldP spid="18" grpId="0" animBg="1"/>
      <p:bldP spid="19" grpId="0" animBg="1"/>
      <p:bldP spid="20"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5"/>
          <p:cNvSpPr>
            <a:spLocks noChangeArrowheads="1"/>
          </p:cNvSpPr>
          <p:nvPr/>
        </p:nvSpPr>
        <p:spPr bwMode="auto">
          <a:xfrm>
            <a:off x="3123248" y="1998345"/>
            <a:ext cx="311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000">
                <a:latin typeface="Times New Roman" panose="02020603050405020304" pitchFamily="18" charset="0"/>
                <a:ea typeface="华康简宋"/>
                <a:cs typeface="Times New Roman" panose="02020603050405020304" pitchFamily="18" charset="0"/>
              </a:rPr>
              <a:t>。</a:t>
            </a:r>
            <a:endParaRPr lang="zh-CN" altLang="en-US" sz="1800">
              <a:ea typeface="华康简宋"/>
              <a:cs typeface="Times New Roman" panose="02020603050405020304" pitchFamily="18" charset="0"/>
            </a:endParaRPr>
          </a:p>
        </p:txBody>
      </p:sp>
      <p:graphicFrame>
        <p:nvGraphicFramePr>
          <p:cNvPr id="47107" name="Object 2"/>
          <p:cNvGraphicFramePr>
            <a:graphicFrameLocks noChangeAspect="1"/>
          </p:cNvGraphicFramePr>
          <p:nvPr>
            <p:extLst>
              <p:ext uri="{D42A27DB-BD31-4B8C-83A1-F6EECF244321}">
                <p14:modId xmlns:p14="http://schemas.microsoft.com/office/powerpoint/2010/main" val="661129600"/>
              </p:ext>
            </p:extLst>
          </p:nvPr>
        </p:nvGraphicFramePr>
        <p:xfrm>
          <a:off x="170498" y="1733233"/>
          <a:ext cx="8748712" cy="4683125"/>
        </p:xfrm>
        <a:graphic>
          <a:graphicData uri="http://schemas.openxmlformats.org/presentationml/2006/ole">
            <mc:AlternateContent xmlns:mc="http://schemas.openxmlformats.org/markup-compatibility/2006">
              <mc:Choice xmlns:v="urn:schemas-microsoft-com:vml" Requires="v">
                <p:oleObj spid="_x0000_s11267" name="图片" r:id="rId3" imgW="3600450" imgH="1933575" progId="Word.Picture.8">
                  <p:embed/>
                </p:oleObj>
              </mc:Choice>
              <mc:Fallback>
                <p:oleObj name="图片" r:id="rId3" imgW="3600450" imgH="1933575"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98" y="1733233"/>
                        <a:ext cx="8748712"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0" name="Rectangle 27"/>
          <p:cNvSpPr>
            <a:spLocks noChangeArrowheads="1"/>
          </p:cNvSpPr>
          <p:nvPr/>
        </p:nvSpPr>
        <p:spPr bwMode="auto">
          <a:xfrm>
            <a:off x="565785" y="3419158"/>
            <a:ext cx="361950" cy="51911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楷体_GB2312" pitchFamily="49" charset="-122"/>
              </a:rPr>
              <a:t>1</a:t>
            </a:r>
          </a:p>
        </p:txBody>
      </p:sp>
      <p:sp>
        <p:nvSpPr>
          <p:cNvPr id="19461" name="Rectangle 31"/>
          <p:cNvSpPr>
            <a:spLocks noChangeArrowheads="1"/>
          </p:cNvSpPr>
          <p:nvPr/>
        </p:nvSpPr>
        <p:spPr bwMode="auto">
          <a:xfrm>
            <a:off x="4166235" y="3347720"/>
            <a:ext cx="287338" cy="51911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楷体_GB2312" pitchFamily="49" charset="-122"/>
              </a:rPr>
              <a:t>0</a:t>
            </a:r>
          </a:p>
        </p:txBody>
      </p:sp>
      <p:sp>
        <p:nvSpPr>
          <p:cNvPr id="19462" name="Rectangle 33"/>
          <p:cNvSpPr>
            <a:spLocks noChangeArrowheads="1"/>
          </p:cNvSpPr>
          <p:nvPr/>
        </p:nvSpPr>
        <p:spPr bwMode="auto">
          <a:xfrm>
            <a:off x="2150110" y="5478145"/>
            <a:ext cx="6624638" cy="522288"/>
          </a:xfrm>
          <a:prstGeom prst="rect">
            <a:avLst/>
          </a:prstGeom>
          <a:solidFill>
            <a:srgbClr val="FFFFFF">
              <a:alpha val="0"/>
            </a:srgbClr>
          </a:solidFill>
          <a:ln w="28575">
            <a:solidFill>
              <a:srgbClr val="FFCCCC"/>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楷体_GB2312" pitchFamily="49" charset="-122"/>
              </a:rPr>
              <a:t>   1          0                     0                     0</a:t>
            </a:r>
          </a:p>
        </p:txBody>
      </p:sp>
      <p:sp>
        <p:nvSpPr>
          <p:cNvPr id="19463" name="Rectangle 36"/>
          <p:cNvSpPr>
            <a:spLocks noChangeArrowheads="1"/>
          </p:cNvSpPr>
          <p:nvPr/>
        </p:nvSpPr>
        <p:spPr bwMode="auto">
          <a:xfrm>
            <a:off x="8342948" y="3249295"/>
            <a:ext cx="287337" cy="51911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楷体_GB2312" pitchFamily="49" charset="-122"/>
              </a:rPr>
              <a:t>0</a:t>
            </a:r>
          </a:p>
        </p:txBody>
      </p:sp>
      <p:grpSp>
        <p:nvGrpSpPr>
          <p:cNvPr id="2" name="Group 37"/>
          <p:cNvGrpSpPr>
            <a:grpSpLocks/>
          </p:cNvGrpSpPr>
          <p:nvPr/>
        </p:nvGrpSpPr>
        <p:grpSpPr bwMode="auto">
          <a:xfrm>
            <a:off x="1070610" y="988695"/>
            <a:ext cx="3097213" cy="889000"/>
            <a:chOff x="612" y="890"/>
            <a:chExt cx="1951" cy="560"/>
          </a:xfrm>
        </p:grpSpPr>
        <p:sp>
          <p:nvSpPr>
            <p:cNvPr id="47120" name="Rectangle 38"/>
            <p:cNvSpPr>
              <a:spLocks noChangeArrowheads="1"/>
            </p:cNvSpPr>
            <p:nvPr/>
          </p:nvSpPr>
          <p:spPr bwMode="auto">
            <a:xfrm>
              <a:off x="612" y="890"/>
              <a:ext cx="1951" cy="291"/>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66"/>
                  </a:solidFill>
                  <a:latin typeface="+mn-ea"/>
                  <a:ea typeface="+mn-ea"/>
                </a:rPr>
                <a:t>若有效电平输入</a:t>
              </a:r>
            </a:p>
          </p:txBody>
        </p:sp>
        <p:sp>
          <p:nvSpPr>
            <p:cNvPr id="47121" name="AutoShape 39"/>
            <p:cNvSpPr>
              <a:spLocks/>
            </p:cNvSpPr>
            <p:nvPr/>
          </p:nvSpPr>
          <p:spPr bwMode="auto">
            <a:xfrm rot="5400000" flipV="1">
              <a:off x="1420" y="581"/>
              <a:ext cx="197" cy="1542"/>
            </a:xfrm>
            <a:prstGeom prst="leftBrace">
              <a:avLst>
                <a:gd name="adj1" fmla="val 65228"/>
                <a:gd name="adj2" fmla="val 50000"/>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19465" name="Rectangle 40"/>
          <p:cNvSpPr>
            <a:spLocks noChangeArrowheads="1"/>
          </p:cNvSpPr>
          <p:nvPr/>
        </p:nvSpPr>
        <p:spPr bwMode="auto">
          <a:xfrm>
            <a:off x="2150110" y="6197283"/>
            <a:ext cx="6624638" cy="523875"/>
          </a:xfrm>
          <a:prstGeom prst="rect">
            <a:avLst/>
          </a:prstGeom>
          <a:solidFill>
            <a:srgbClr val="FFFFFF">
              <a:alpha val="0"/>
            </a:srgbClr>
          </a:solidFill>
          <a:ln w="28575">
            <a:solidFill>
              <a:srgbClr val="FFCCCC"/>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a:solidFill>
                  <a:srgbClr val="FF0000"/>
                </a:solidFill>
                <a:latin typeface="Times New Roman" panose="02020603050405020304" pitchFamily="18" charset="0"/>
                <a:ea typeface="楷体_GB2312" pitchFamily="49" charset="-122"/>
              </a:rPr>
              <a:t>   1          1                     1                     1</a:t>
            </a:r>
          </a:p>
        </p:txBody>
      </p:sp>
      <p:sp>
        <p:nvSpPr>
          <p:cNvPr id="12" name="Rectangle 29"/>
          <p:cNvSpPr>
            <a:spLocks noChangeArrowheads="1"/>
          </p:cNvSpPr>
          <p:nvPr/>
        </p:nvSpPr>
        <p:spPr bwMode="auto">
          <a:xfrm>
            <a:off x="1286510" y="3965258"/>
            <a:ext cx="338138"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1</a:t>
            </a:r>
          </a:p>
        </p:txBody>
      </p:sp>
      <p:sp>
        <p:nvSpPr>
          <p:cNvPr id="13" name="Rectangle 29"/>
          <p:cNvSpPr>
            <a:spLocks noChangeArrowheads="1"/>
          </p:cNvSpPr>
          <p:nvPr/>
        </p:nvSpPr>
        <p:spPr bwMode="auto">
          <a:xfrm>
            <a:off x="5483860" y="3936683"/>
            <a:ext cx="339725"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
        <p:nvSpPr>
          <p:cNvPr id="14" name="Rectangle 29"/>
          <p:cNvSpPr>
            <a:spLocks noChangeArrowheads="1"/>
          </p:cNvSpPr>
          <p:nvPr/>
        </p:nvSpPr>
        <p:spPr bwMode="auto">
          <a:xfrm>
            <a:off x="6493510" y="3936683"/>
            <a:ext cx="338138"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
        <p:nvSpPr>
          <p:cNvPr id="15" name="Rectangle 29"/>
          <p:cNvSpPr>
            <a:spLocks noChangeArrowheads="1"/>
          </p:cNvSpPr>
          <p:nvPr/>
        </p:nvSpPr>
        <p:spPr bwMode="auto">
          <a:xfrm>
            <a:off x="7068185" y="3936683"/>
            <a:ext cx="339725"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
        <p:nvSpPr>
          <p:cNvPr id="16" name="Rectangle 29"/>
          <p:cNvSpPr>
            <a:spLocks noChangeArrowheads="1"/>
          </p:cNvSpPr>
          <p:nvPr/>
        </p:nvSpPr>
        <p:spPr bwMode="auto">
          <a:xfrm>
            <a:off x="7573010" y="3936683"/>
            <a:ext cx="338138" cy="4619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0</a:t>
            </a:r>
          </a:p>
        </p:txBody>
      </p:sp>
      <p:sp>
        <p:nvSpPr>
          <p:cNvPr id="17" name="Rectangle 29"/>
          <p:cNvSpPr>
            <a:spLocks noChangeArrowheads="1"/>
          </p:cNvSpPr>
          <p:nvPr/>
        </p:nvSpPr>
        <p:spPr bwMode="auto">
          <a:xfrm>
            <a:off x="926148" y="5808345"/>
            <a:ext cx="339725" cy="46196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0000"/>
                </a:solidFill>
                <a:latin typeface="Times New Roman" panose="02020603050405020304" pitchFamily="18" charset="0"/>
                <a:ea typeface="楷体_GB2312" pitchFamily="49" charset="-122"/>
              </a:rPr>
              <a:t>1</a:t>
            </a:r>
          </a:p>
        </p:txBody>
      </p:sp>
    </p:spTree>
    <p:extLst>
      <p:ext uri="{BB962C8B-B14F-4D97-AF65-F5344CB8AC3E}">
        <p14:creationId xmlns:p14="http://schemas.microsoft.com/office/powerpoint/2010/main" val="33087965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blinds(horizontal)">
                                      <p:cBhvr>
                                        <p:cTn id="7" dur="500"/>
                                        <p:tgtEl>
                                          <p:spTgt spid="19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61"/>
                                        </p:tgtEl>
                                        <p:attrNameLst>
                                          <p:attrName>style.visibility</p:attrName>
                                        </p:attrNameLst>
                                      </p:cBhvr>
                                      <p:to>
                                        <p:strVal val="visible"/>
                                      </p:to>
                                    </p:set>
                                    <p:animEffect transition="in" filter="blinds(horizontal)">
                                      <p:cBhvr>
                                        <p:cTn id="17" dur="500"/>
                                        <p:tgtEl>
                                          <p:spTgt spid="194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9463">
                                            <p:txEl>
                                              <p:pRg st="0" end="0"/>
                                            </p:txEl>
                                          </p:spTgt>
                                        </p:tgtEl>
                                        <p:attrNameLst>
                                          <p:attrName>style.visibility</p:attrName>
                                        </p:attrNameLst>
                                      </p:cBhvr>
                                      <p:to>
                                        <p:strVal val="visible"/>
                                      </p:to>
                                    </p:set>
                                    <p:animEffect transition="in" filter="blinds(horizontal)">
                                      <p:cBhvr>
                                        <p:cTn id="32" dur="500"/>
                                        <p:tgtEl>
                                          <p:spTgt spid="19463">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9462"/>
                                        </p:tgtEl>
                                        <p:attrNameLst>
                                          <p:attrName>style.visibility</p:attrName>
                                        </p:attrNameLst>
                                      </p:cBhvr>
                                      <p:to>
                                        <p:strVal val="visible"/>
                                      </p:to>
                                    </p:set>
                                    <p:animEffect transition="in" filter="blinds(horizontal)">
                                      <p:cBhvr>
                                        <p:cTn id="53" dur="500"/>
                                        <p:tgtEl>
                                          <p:spTgt spid="1946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9465"/>
                                        </p:tgtEl>
                                        <p:attrNameLst>
                                          <p:attrName>style.visibility</p:attrName>
                                        </p:attrNameLst>
                                      </p:cBhvr>
                                      <p:to>
                                        <p:strVal val="visible"/>
                                      </p:to>
                                    </p:set>
                                    <p:animEffect transition="in" filter="blinds(horizontal)">
                                      <p:cBhvr>
                                        <p:cTn id="58" dur="500"/>
                                        <p:tgtEl>
                                          <p:spTgt spid="19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19462" grpId="0" animBg="1"/>
      <p:bldP spid="19465" grpId="0" animBg="1"/>
      <p:bldP spid="12" grpId="0" animBg="1"/>
      <p:bldP spid="13" grpId="0" animBg="1"/>
      <p:bldP spid="14" grpId="0" animBg="1"/>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95288" y="945357"/>
            <a:ext cx="8426370" cy="1127283"/>
          </a:xfrm>
        </p:spPr>
        <p:txBody>
          <a:bodyPr/>
          <a:lstStyle/>
          <a:p>
            <a:pPr algn="l" eaLnBrk="1" hangingPunct="1">
              <a:lnSpc>
                <a:spcPct val="120000"/>
              </a:lnSpc>
              <a:spcAft>
                <a:spcPts val="600"/>
              </a:spcAft>
            </a:pPr>
            <a:r>
              <a:rPr lang="zh-CN" altLang="en-US" sz="2800" b="1">
                <a:solidFill>
                  <a:srgbClr val="800000"/>
                </a:solidFill>
                <a:latin typeface="+mn-ea"/>
                <a:ea typeface="+mn-ea"/>
              </a:rPr>
              <a:t>例</a:t>
            </a:r>
            <a:r>
              <a:rPr lang="en-US" altLang="zh-CN" sz="2800" b="1">
                <a:solidFill>
                  <a:srgbClr val="800000"/>
                </a:solidFill>
                <a:latin typeface="+mn-ea"/>
                <a:ea typeface="+mn-ea"/>
              </a:rPr>
              <a:t>3-6 </a:t>
            </a:r>
            <a:r>
              <a:rPr kumimoji="1" lang="zh-CN" altLang="en-US" sz="2800" b="1">
                <a:latin typeface="+mn-ea"/>
                <a:ea typeface="+mn-ea"/>
              </a:rPr>
              <a:t>试用两片</a:t>
            </a:r>
            <a:r>
              <a:rPr kumimoji="1" lang="en-US" altLang="zh-CN" sz="2800" b="1">
                <a:latin typeface="+mn-ea"/>
                <a:ea typeface="+mn-ea"/>
              </a:rPr>
              <a:t>74148</a:t>
            </a:r>
            <a:r>
              <a:rPr kumimoji="1" lang="zh-CN" altLang="en-US" sz="2800" b="1">
                <a:latin typeface="+mn-ea"/>
                <a:ea typeface="+mn-ea"/>
              </a:rPr>
              <a:t>接成</a:t>
            </a:r>
            <a:r>
              <a:rPr kumimoji="1" lang="en-US" altLang="zh-CN" sz="2800" b="1">
                <a:latin typeface="+mn-ea"/>
                <a:ea typeface="+mn-ea"/>
              </a:rPr>
              <a:t>16</a:t>
            </a:r>
            <a:r>
              <a:rPr kumimoji="1" lang="zh-CN" altLang="en-US" sz="2800" b="1">
                <a:latin typeface="+mn-ea"/>
                <a:ea typeface="+mn-ea"/>
              </a:rPr>
              <a:t>线</a:t>
            </a:r>
            <a:r>
              <a:rPr kumimoji="1" lang="en-US" altLang="zh-CN" sz="2800" b="1">
                <a:latin typeface="+mn-ea"/>
                <a:ea typeface="+mn-ea"/>
              </a:rPr>
              <a:t>-4</a:t>
            </a:r>
            <a:r>
              <a:rPr kumimoji="1" lang="zh-CN" altLang="en-US" sz="2800" b="1">
                <a:latin typeface="+mn-ea"/>
                <a:ea typeface="+mn-ea"/>
              </a:rPr>
              <a:t>线优先编码器，输出编码为原码形式。</a:t>
            </a:r>
            <a:r>
              <a:rPr kumimoji="1" lang="zh-CN" altLang="en-US" sz="2800" b="1">
                <a:latin typeface="+mn-ea"/>
              </a:rPr>
              <a:t> </a:t>
            </a:r>
            <a:r>
              <a:rPr kumimoji="1" lang="zh-CN" altLang="en-US" sz="2800" b="1">
                <a:solidFill>
                  <a:srgbClr val="0000FF"/>
                </a:solidFill>
                <a:latin typeface="+mn-ea"/>
              </a:rPr>
              <a:t>（自学）</a:t>
            </a:r>
            <a:r>
              <a:rPr kumimoji="1" lang="zh-CN" altLang="en-US" sz="2800">
                <a:latin typeface="+mn-ea"/>
                <a:ea typeface="+mn-ea"/>
              </a:rPr>
              <a:t/>
            </a:r>
            <a:br>
              <a:rPr kumimoji="1" lang="zh-CN" altLang="en-US" sz="2800">
                <a:latin typeface="+mn-ea"/>
                <a:ea typeface="+mn-ea"/>
              </a:rPr>
            </a:br>
            <a:endParaRPr lang="en-US" altLang="zh-CN" sz="2800">
              <a:latin typeface="+mn-ea"/>
              <a:ea typeface="+mn-ea"/>
            </a:endParaRPr>
          </a:p>
        </p:txBody>
      </p:sp>
      <mc:AlternateContent xmlns:mc="http://schemas.openxmlformats.org/markup-compatibility/2006" xmlns:a14="http://schemas.microsoft.com/office/drawing/2010/main">
        <mc:Choice Requires="a14">
          <p:sp>
            <p:nvSpPr>
              <p:cNvPr id="293891" name="Rectangle 3"/>
              <p:cNvSpPr>
                <a:spLocks noGrp="1" noChangeArrowheads="1"/>
              </p:cNvSpPr>
              <p:nvPr>
                <p:ph type="body" idx="1"/>
              </p:nvPr>
            </p:nvSpPr>
            <p:spPr>
              <a:xfrm>
                <a:off x="490255" y="2219090"/>
                <a:ext cx="8071135" cy="4255822"/>
              </a:xfrm>
            </p:spPr>
            <p:txBody>
              <a:bodyPr/>
              <a:lstStyle/>
              <a:p>
                <a:pPr marL="0" indent="0" eaLnBrk="1" hangingPunct="1">
                  <a:lnSpc>
                    <a:spcPct val="120000"/>
                  </a:lnSpc>
                  <a:spcBef>
                    <a:spcPts val="600"/>
                  </a:spcBef>
                  <a:buNone/>
                </a:pPr>
                <a:r>
                  <a:rPr lang="zh-CN" altLang="en-US" sz="2600" b="1" dirty="0">
                    <a:solidFill>
                      <a:srgbClr val="0000FF"/>
                    </a:solidFill>
                  </a:rPr>
                  <a:t>解</a:t>
                </a:r>
                <a:r>
                  <a:rPr lang="zh-CN" altLang="en-US" sz="2600" dirty="0"/>
                  <a:t>：</a:t>
                </a:r>
                <a:r>
                  <a:rPr lang="en-US" altLang="zh-CN" sz="2600" dirty="0"/>
                  <a:t>74148</a:t>
                </a:r>
                <a:r>
                  <a:rPr lang="zh-CN" altLang="en-US" sz="2600" dirty="0"/>
                  <a:t>的输出编码为反码形式，而题目要求输出为原码形式。根据题目要求需要两片</a:t>
                </a:r>
                <a:r>
                  <a:rPr lang="en-US" altLang="zh-CN" sz="2600" dirty="0"/>
                  <a:t>74148</a:t>
                </a:r>
                <a:r>
                  <a:rPr lang="zh-CN" altLang="en-US" sz="2600" dirty="0"/>
                  <a:t>，设⑴片为低位片，</a:t>
                </a:r>
                <a:r>
                  <a:rPr lang="en-US" altLang="zh-CN" sz="2600" dirty="0"/>
                  <a:t>(2)</a:t>
                </a:r>
                <a:r>
                  <a:rPr lang="zh-CN" altLang="en-US" sz="2600" dirty="0"/>
                  <a:t>片为高位片。</a:t>
                </a:r>
                <a:r>
                  <a:rPr lang="en-US" altLang="zh-CN" sz="2600" dirty="0"/>
                  <a:t>(1)</a:t>
                </a:r>
                <a:r>
                  <a:rPr lang="zh-CN" altLang="en-US" sz="2600" dirty="0"/>
                  <a:t>片的编码输入为</a:t>
                </a:r>
                <a14:m>
                  <m:oMath xmlns:m="http://schemas.openxmlformats.org/officeDocument/2006/math">
                    <m:acc>
                      <m:accPr>
                        <m:chr m:val="̅"/>
                        <m:ctrlPr>
                          <a:rPr kumimoji="1" lang="zh-CN" altLang="en-US" sz="2600" i="1" smtClean="0">
                            <a:solidFill>
                              <a:srgbClr val="800000"/>
                            </a:solidFill>
                            <a:latin typeface="Cambria Math" panose="02040503050406030204" pitchFamily="18" charset="0"/>
                          </a:rPr>
                        </m:ctrlPr>
                      </m:accPr>
                      <m:e>
                        <m:sSub>
                          <m:sSubPr>
                            <m:ctrlPr>
                              <a:rPr kumimoji="1" lang="en-US" altLang="zh-CN" sz="2600" i="1">
                                <a:solidFill>
                                  <a:srgbClr val="800000"/>
                                </a:solidFill>
                                <a:latin typeface="Cambria Math" panose="02040503050406030204" pitchFamily="18" charset="0"/>
                              </a:rPr>
                            </m:ctrlPr>
                          </m:sSubPr>
                          <m:e>
                            <m:r>
                              <a:rPr kumimoji="1" lang="en-US" altLang="zh-CN" sz="2600" b="1" i="1">
                                <a:solidFill>
                                  <a:srgbClr val="800000"/>
                                </a:solidFill>
                                <a:latin typeface="Cambria Math" panose="02040503050406030204" pitchFamily="18" charset="0"/>
                              </a:rPr>
                              <m:t>𝑰</m:t>
                            </m:r>
                          </m:e>
                          <m:sub>
                            <m:r>
                              <a:rPr kumimoji="1" lang="en-US" altLang="zh-CN" sz="2600" b="1" i="1">
                                <a:solidFill>
                                  <a:srgbClr val="800000"/>
                                </a:solidFill>
                                <a:latin typeface="Cambria Math" panose="02040503050406030204" pitchFamily="18" charset="0"/>
                              </a:rPr>
                              <m:t>𝟕</m:t>
                            </m:r>
                          </m:sub>
                        </m:sSub>
                      </m:e>
                    </m:acc>
                    <m:r>
                      <a:rPr kumimoji="1" lang="en-US" altLang="zh-CN" sz="2600" b="1" i="1">
                        <a:solidFill>
                          <a:srgbClr val="800000"/>
                        </a:solidFill>
                        <a:latin typeface="Cambria Math" panose="02040503050406030204" pitchFamily="18" charset="0"/>
                      </a:rPr>
                      <m:t>~</m:t>
                    </m:r>
                    <m:acc>
                      <m:accPr>
                        <m:chr m:val="̅"/>
                        <m:ctrlPr>
                          <a:rPr kumimoji="1" lang="zh-CN" altLang="en-US" sz="2600" i="1">
                            <a:solidFill>
                              <a:srgbClr val="800000"/>
                            </a:solidFill>
                            <a:latin typeface="Cambria Math" panose="02040503050406030204" pitchFamily="18" charset="0"/>
                          </a:rPr>
                        </m:ctrlPr>
                      </m:accPr>
                      <m:e>
                        <m:sSub>
                          <m:sSubPr>
                            <m:ctrlPr>
                              <a:rPr kumimoji="1" lang="en-US" altLang="zh-CN" sz="2600" i="1">
                                <a:solidFill>
                                  <a:srgbClr val="800000"/>
                                </a:solidFill>
                                <a:latin typeface="Cambria Math" panose="02040503050406030204" pitchFamily="18" charset="0"/>
                              </a:rPr>
                            </m:ctrlPr>
                          </m:sSubPr>
                          <m:e>
                            <m:r>
                              <a:rPr kumimoji="1" lang="en-US" altLang="zh-CN" sz="2600" b="1" i="1">
                                <a:solidFill>
                                  <a:srgbClr val="800000"/>
                                </a:solidFill>
                                <a:latin typeface="Cambria Math" panose="02040503050406030204" pitchFamily="18" charset="0"/>
                              </a:rPr>
                              <m:t>𝑰</m:t>
                            </m:r>
                          </m:e>
                          <m:sub>
                            <m:r>
                              <a:rPr kumimoji="1" lang="en-US" altLang="zh-CN" sz="2600" b="1" i="1">
                                <a:solidFill>
                                  <a:srgbClr val="800000"/>
                                </a:solidFill>
                                <a:latin typeface="Cambria Math" panose="02040503050406030204" pitchFamily="18" charset="0"/>
                              </a:rPr>
                              <m:t>𝟎</m:t>
                            </m:r>
                          </m:sub>
                        </m:sSub>
                      </m:e>
                    </m:acc>
                  </m:oMath>
                </a14:m>
                <a:r>
                  <a:rPr lang="zh-CN" altLang="en-US" sz="2600" dirty="0"/>
                  <a:t>，</a:t>
                </a:r>
                <a:r>
                  <a:rPr lang="en-US" altLang="zh-CN" sz="2600" dirty="0"/>
                  <a:t>(2)</a:t>
                </a:r>
                <a:r>
                  <a:rPr lang="zh-CN" altLang="en-US" sz="2600" dirty="0"/>
                  <a:t>片的编码输入为</a:t>
                </a:r>
                <a14:m>
                  <m:oMath xmlns:m="http://schemas.openxmlformats.org/officeDocument/2006/math">
                    <m:acc>
                      <m:accPr>
                        <m:chr m:val="̅"/>
                        <m:ctrlPr>
                          <a:rPr kumimoji="1" lang="zh-CN" altLang="en-US" sz="2600" i="1" smtClean="0">
                            <a:solidFill>
                              <a:srgbClr val="800000"/>
                            </a:solidFill>
                            <a:latin typeface="Cambria Math" panose="02040503050406030204" pitchFamily="18" charset="0"/>
                          </a:rPr>
                        </m:ctrlPr>
                      </m:accPr>
                      <m:e>
                        <m:sSub>
                          <m:sSubPr>
                            <m:ctrlPr>
                              <a:rPr kumimoji="1" lang="en-US" altLang="zh-CN" sz="2600" i="1">
                                <a:solidFill>
                                  <a:srgbClr val="800000"/>
                                </a:solidFill>
                                <a:latin typeface="Cambria Math" panose="02040503050406030204" pitchFamily="18" charset="0"/>
                              </a:rPr>
                            </m:ctrlPr>
                          </m:sSubPr>
                          <m:e>
                            <m:r>
                              <a:rPr kumimoji="1" lang="en-US" altLang="zh-CN" sz="2600" b="1" i="1">
                                <a:solidFill>
                                  <a:srgbClr val="800000"/>
                                </a:solidFill>
                                <a:latin typeface="Cambria Math" panose="02040503050406030204" pitchFamily="18" charset="0"/>
                              </a:rPr>
                              <m:t>𝑰</m:t>
                            </m:r>
                          </m:e>
                          <m:sub>
                            <m:r>
                              <a:rPr kumimoji="1" lang="en-US" altLang="zh-CN" sz="2600" b="1" i="1" smtClean="0">
                                <a:solidFill>
                                  <a:srgbClr val="800000"/>
                                </a:solidFill>
                                <a:latin typeface="Cambria Math" panose="02040503050406030204" pitchFamily="18" charset="0"/>
                              </a:rPr>
                              <m:t>𝟏𝟓</m:t>
                            </m:r>
                          </m:sub>
                        </m:sSub>
                      </m:e>
                    </m:acc>
                    <m:r>
                      <a:rPr kumimoji="1" lang="en-US" altLang="zh-CN" sz="2600" b="1" i="1">
                        <a:solidFill>
                          <a:srgbClr val="800000"/>
                        </a:solidFill>
                        <a:latin typeface="Cambria Math" panose="02040503050406030204" pitchFamily="18" charset="0"/>
                      </a:rPr>
                      <m:t>~</m:t>
                    </m:r>
                    <m:acc>
                      <m:accPr>
                        <m:chr m:val="̅"/>
                        <m:ctrlPr>
                          <a:rPr kumimoji="1" lang="zh-CN" altLang="en-US" sz="2600" i="1">
                            <a:solidFill>
                              <a:srgbClr val="800000"/>
                            </a:solidFill>
                            <a:latin typeface="Cambria Math" panose="02040503050406030204" pitchFamily="18" charset="0"/>
                          </a:rPr>
                        </m:ctrlPr>
                      </m:accPr>
                      <m:e>
                        <m:sSub>
                          <m:sSubPr>
                            <m:ctrlPr>
                              <a:rPr kumimoji="1" lang="en-US" altLang="zh-CN" sz="2600" i="1">
                                <a:solidFill>
                                  <a:srgbClr val="800000"/>
                                </a:solidFill>
                                <a:latin typeface="Cambria Math" panose="02040503050406030204" pitchFamily="18" charset="0"/>
                              </a:rPr>
                            </m:ctrlPr>
                          </m:sSubPr>
                          <m:e>
                            <m:r>
                              <a:rPr kumimoji="1" lang="en-US" altLang="zh-CN" sz="2600" b="1" i="1">
                                <a:solidFill>
                                  <a:srgbClr val="800000"/>
                                </a:solidFill>
                                <a:latin typeface="Cambria Math" panose="02040503050406030204" pitchFamily="18" charset="0"/>
                              </a:rPr>
                              <m:t>𝑰</m:t>
                            </m:r>
                          </m:e>
                          <m:sub>
                            <m:r>
                              <a:rPr kumimoji="1" lang="en-US" altLang="zh-CN" sz="2600" b="1" i="1" smtClean="0">
                                <a:solidFill>
                                  <a:srgbClr val="800000"/>
                                </a:solidFill>
                                <a:latin typeface="Cambria Math" panose="02040503050406030204" pitchFamily="18" charset="0"/>
                              </a:rPr>
                              <m:t>𝟖</m:t>
                            </m:r>
                          </m:sub>
                        </m:sSub>
                      </m:e>
                    </m:acc>
                  </m:oMath>
                </a14:m>
                <a:endParaRPr lang="en-US" altLang="zh-CN" sz="2600" dirty="0"/>
              </a:p>
              <a:p>
                <a:pPr marL="0" indent="0" eaLnBrk="1" hangingPunct="1">
                  <a:lnSpc>
                    <a:spcPct val="120000"/>
                  </a:lnSpc>
                  <a:spcBef>
                    <a:spcPts val="600"/>
                  </a:spcBef>
                  <a:buNone/>
                </a:pPr>
                <a:r>
                  <a:rPr lang="zh-CN" altLang="en-US" sz="2600" dirty="0"/>
                  <a:t>     按着高位优先的原则高位片</a:t>
                </a:r>
                <a:r>
                  <a:rPr lang="en-US" altLang="zh-CN" sz="2600" dirty="0"/>
                  <a:t>(2)</a:t>
                </a:r>
                <a:r>
                  <a:rPr lang="zh-CN" altLang="en-US" sz="2600" dirty="0"/>
                  <a:t>应优先进行编码：在</a:t>
                </a:r>
                <a:r>
                  <a:rPr lang="en-US" altLang="zh-CN" sz="2600" dirty="0"/>
                  <a:t>(2)</a:t>
                </a:r>
                <a:r>
                  <a:rPr lang="zh-CN" altLang="en-US" sz="2600" dirty="0"/>
                  <a:t>片存在有效输入时，</a:t>
                </a:r>
                <a:r>
                  <a:rPr lang="en-US" altLang="zh-CN" sz="2600" dirty="0"/>
                  <a:t> (1)</a:t>
                </a:r>
                <a:r>
                  <a:rPr lang="zh-CN" altLang="en-US" sz="2600" dirty="0"/>
                  <a:t>片不工作。</a:t>
                </a:r>
                <a:r>
                  <a:rPr lang="en-US" altLang="zh-CN" sz="2600" dirty="0"/>
                  <a:t> </a:t>
                </a:r>
                <a:r>
                  <a:rPr lang="zh-CN" altLang="en-US" sz="2600" dirty="0"/>
                  <a:t>在</a:t>
                </a:r>
                <a:r>
                  <a:rPr lang="en-US" altLang="zh-CN" sz="2600" dirty="0"/>
                  <a:t>(2)</a:t>
                </a:r>
                <a:r>
                  <a:rPr lang="zh-CN" altLang="en-US" sz="2600" dirty="0"/>
                  <a:t>片无有效输入时，</a:t>
                </a:r>
                <a:r>
                  <a:rPr lang="en-US" altLang="zh-CN" sz="2600" dirty="0"/>
                  <a:t> (1)</a:t>
                </a:r>
                <a:r>
                  <a:rPr lang="zh-CN" altLang="en-US" sz="2600" dirty="0"/>
                  <a:t>片才允许编码。</a:t>
                </a:r>
                <a:endParaRPr lang="en-US" altLang="zh-CN" sz="2600" dirty="0"/>
              </a:p>
              <a:p>
                <a:pPr marL="0" indent="0" eaLnBrk="1" hangingPunct="1">
                  <a:lnSpc>
                    <a:spcPct val="120000"/>
                  </a:lnSpc>
                  <a:spcBef>
                    <a:spcPts val="600"/>
                  </a:spcBef>
                  <a:buNone/>
                </a:pPr>
                <a:r>
                  <a:rPr lang="zh-CN" altLang="en-US" sz="2600" dirty="0"/>
                  <a:t>     因此：</a:t>
                </a:r>
                <a14:m>
                  <m:oMath xmlns:m="http://schemas.openxmlformats.org/officeDocument/2006/math">
                    <m:acc>
                      <m:accPr>
                        <m:chr m:val="̅"/>
                        <m:ctrlPr>
                          <a:rPr kumimoji="1" lang="zh-CN" altLang="en-US" sz="2600" i="1">
                            <a:solidFill>
                              <a:srgbClr val="800000"/>
                            </a:solidFill>
                            <a:latin typeface="Cambria Math" panose="02040503050406030204" pitchFamily="18" charset="0"/>
                          </a:rPr>
                        </m:ctrlPr>
                      </m:accPr>
                      <m:e>
                        <m:sSub>
                          <m:sSubPr>
                            <m:ctrlPr>
                              <a:rPr kumimoji="1" lang="en-US" altLang="zh-CN" sz="2600" i="1">
                                <a:solidFill>
                                  <a:srgbClr val="800000"/>
                                </a:solidFill>
                                <a:latin typeface="Cambria Math" panose="02040503050406030204" pitchFamily="18" charset="0"/>
                              </a:rPr>
                            </m:ctrlPr>
                          </m:sSubPr>
                          <m:e>
                            <m:r>
                              <a:rPr kumimoji="1" lang="en-US" altLang="zh-CN" sz="2600" b="1" i="1">
                                <a:solidFill>
                                  <a:srgbClr val="800000"/>
                                </a:solidFill>
                                <a:latin typeface="Cambria Math" panose="02040503050406030204" pitchFamily="18" charset="0"/>
                              </a:rPr>
                              <m:t>𝑰</m:t>
                            </m:r>
                          </m:e>
                          <m:sub>
                            <m:r>
                              <a:rPr kumimoji="1" lang="en-US" altLang="zh-CN" sz="2600" b="1" i="1" smtClean="0">
                                <a:solidFill>
                                  <a:srgbClr val="800000"/>
                                </a:solidFill>
                                <a:latin typeface="Cambria Math" panose="02040503050406030204" pitchFamily="18" charset="0"/>
                              </a:rPr>
                              <m:t>𝑺𝑯</m:t>
                            </m:r>
                          </m:sub>
                        </m:sSub>
                      </m:e>
                    </m:acc>
                    <m:r>
                      <a:rPr kumimoji="1" lang="en-US" altLang="zh-CN" sz="2600" b="1" i="1" smtClean="0">
                        <a:solidFill>
                          <a:srgbClr val="800000"/>
                        </a:solidFill>
                        <a:latin typeface="Cambria Math" panose="02040503050406030204" pitchFamily="18" charset="0"/>
                      </a:rPr>
                      <m:t>=</m:t>
                    </m:r>
                    <m:r>
                      <a:rPr kumimoji="1" lang="en-US" altLang="zh-CN" sz="2600" b="1" i="1" smtClean="0">
                        <a:solidFill>
                          <a:srgbClr val="800000"/>
                        </a:solidFill>
                        <a:latin typeface="Cambria Math" panose="02040503050406030204" pitchFamily="18" charset="0"/>
                      </a:rPr>
                      <m:t>𝟎</m:t>
                    </m:r>
                  </m:oMath>
                </a14:m>
                <a:r>
                  <a:rPr lang="zh-CN" altLang="en-US" sz="2600" dirty="0"/>
                  <a:t>，</a:t>
                </a:r>
                <a:r>
                  <a:rPr kumimoji="1" lang="zh-CN" altLang="en-US" sz="2600" dirty="0">
                    <a:solidFill>
                      <a:srgbClr val="800000"/>
                    </a:solidFill>
                  </a:rPr>
                  <a:t> </a:t>
                </a:r>
                <a14:m>
                  <m:oMath xmlns:m="http://schemas.openxmlformats.org/officeDocument/2006/math">
                    <m:acc>
                      <m:accPr>
                        <m:chr m:val="̅"/>
                        <m:ctrlPr>
                          <a:rPr kumimoji="1" lang="zh-CN" altLang="en-US" sz="2600" i="1">
                            <a:solidFill>
                              <a:srgbClr val="800000"/>
                            </a:solidFill>
                            <a:latin typeface="Cambria Math" panose="02040503050406030204" pitchFamily="18" charset="0"/>
                          </a:rPr>
                        </m:ctrlPr>
                      </m:accPr>
                      <m:e>
                        <m:sSub>
                          <m:sSubPr>
                            <m:ctrlPr>
                              <a:rPr kumimoji="1" lang="en-US" altLang="zh-CN" sz="2600" i="1">
                                <a:solidFill>
                                  <a:srgbClr val="800000"/>
                                </a:solidFill>
                                <a:latin typeface="Cambria Math" panose="02040503050406030204" pitchFamily="18" charset="0"/>
                              </a:rPr>
                            </m:ctrlPr>
                          </m:sSubPr>
                          <m:e>
                            <m:r>
                              <a:rPr kumimoji="1" lang="en-US" altLang="zh-CN" sz="2600" b="1" i="1" smtClean="0">
                                <a:solidFill>
                                  <a:srgbClr val="800000"/>
                                </a:solidFill>
                                <a:latin typeface="Cambria Math" panose="02040503050406030204" pitchFamily="18" charset="0"/>
                              </a:rPr>
                              <m:t>𝑺</m:t>
                            </m:r>
                          </m:e>
                          <m:sub>
                            <m:r>
                              <a:rPr kumimoji="1" lang="en-US" altLang="zh-CN" sz="2600" b="1" i="1">
                                <a:solidFill>
                                  <a:srgbClr val="800000"/>
                                </a:solidFill>
                                <a:latin typeface="Cambria Math" panose="02040503050406030204" pitchFamily="18" charset="0"/>
                              </a:rPr>
                              <m:t>𝑯</m:t>
                            </m:r>
                          </m:sub>
                        </m:sSub>
                      </m:e>
                    </m:acc>
                    <m:r>
                      <a:rPr kumimoji="1" lang="en-US" altLang="zh-CN" sz="2600" b="1" i="1">
                        <a:solidFill>
                          <a:srgbClr val="800000"/>
                        </a:solidFill>
                        <a:latin typeface="Cambria Math" panose="02040503050406030204" pitchFamily="18" charset="0"/>
                      </a:rPr>
                      <m:t>=</m:t>
                    </m:r>
                    <m:acc>
                      <m:accPr>
                        <m:chr m:val="̅"/>
                        <m:ctrlPr>
                          <a:rPr kumimoji="1" lang="zh-CN" altLang="en-US" sz="2600" i="1">
                            <a:solidFill>
                              <a:srgbClr val="800000"/>
                            </a:solidFill>
                            <a:latin typeface="Cambria Math" panose="02040503050406030204" pitchFamily="18" charset="0"/>
                          </a:rPr>
                        </m:ctrlPr>
                      </m:accPr>
                      <m:e>
                        <m:sSub>
                          <m:sSubPr>
                            <m:ctrlPr>
                              <a:rPr kumimoji="1" lang="en-US" altLang="zh-CN" sz="2600" i="1">
                                <a:solidFill>
                                  <a:srgbClr val="800000"/>
                                </a:solidFill>
                                <a:latin typeface="Cambria Math" panose="02040503050406030204" pitchFamily="18" charset="0"/>
                              </a:rPr>
                            </m:ctrlPr>
                          </m:sSubPr>
                          <m:e>
                            <m:r>
                              <a:rPr kumimoji="1" lang="en-US" altLang="zh-CN" sz="2600" b="1" i="1">
                                <a:solidFill>
                                  <a:srgbClr val="800000"/>
                                </a:solidFill>
                                <a:latin typeface="Cambria Math" panose="02040503050406030204" pitchFamily="18" charset="0"/>
                              </a:rPr>
                              <m:t>𝑰</m:t>
                            </m:r>
                          </m:e>
                          <m:sub>
                            <m:r>
                              <a:rPr kumimoji="1" lang="en-US" altLang="zh-CN" sz="2600" b="1" i="1">
                                <a:solidFill>
                                  <a:srgbClr val="800000"/>
                                </a:solidFill>
                                <a:latin typeface="Cambria Math" panose="02040503050406030204" pitchFamily="18" charset="0"/>
                              </a:rPr>
                              <m:t>𝑺</m:t>
                            </m:r>
                            <m:r>
                              <a:rPr kumimoji="1" lang="en-US" altLang="zh-CN" sz="2600" b="1" i="1" smtClean="0">
                                <a:solidFill>
                                  <a:srgbClr val="800000"/>
                                </a:solidFill>
                                <a:latin typeface="Cambria Math" panose="02040503050406030204" pitchFamily="18" charset="0"/>
                              </a:rPr>
                              <m:t>𝑳</m:t>
                            </m:r>
                          </m:sub>
                        </m:sSub>
                      </m:e>
                    </m:acc>
                  </m:oMath>
                </a14:m>
                <a:endParaRPr lang="zh-CN" altLang="en-US" sz="2600" dirty="0"/>
              </a:p>
              <a:p>
                <a:pPr marL="0" indent="0" eaLnBrk="1" hangingPunct="1">
                  <a:lnSpc>
                    <a:spcPct val="120000"/>
                  </a:lnSpc>
                  <a:spcBef>
                    <a:spcPts val="600"/>
                  </a:spcBef>
                  <a:buNone/>
                </a:pPr>
                <a:endParaRPr lang="zh-CN" altLang="en-US" sz="2800" dirty="0"/>
              </a:p>
            </p:txBody>
          </p:sp>
        </mc:Choice>
        <mc:Fallback xmlns="">
          <p:sp>
            <p:nvSpPr>
              <p:cNvPr id="293891" name="Rectangle 3"/>
              <p:cNvSpPr>
                <a:spLocks noGrp="1" noRot="1" noChangeAspect="1" noMove="1" noResize="1" noEditPoints="1" noAdjustHandles="1" noChangeArrowheads="1" noChangeShapeType="1" noTextEdit="1"/>
              </p:cNvSpPr>
              <p:nvPr>
                <p:ph type="body" idx="1"/>
              </p:nvPr>
            </p:nvSpPr>
            <p:spPr>
              <a:xfrm>
                <a:off x="490255" y="2219090"/>
                <a:ext cx="8071135" cy="4255822"/>
              </a:xfrm>
              <a:blipFill rotWithShape="0">
                <a:blip r:embed="rId2"/>
                <a:stretch>
                  <a:fillRect l="-1360" t="-430" r="-13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391224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wipe(up)">
                                      <p:cBhvr>
                                        <p:cTn id="7" dur="500"/>
                                        <p:tgtEl>
                                          <p:spTgt spid="293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3891">
                                            <p:txEl>
                                              <p:pRg st="1" end="1"/>
                                            </p:txEl>
                                          </p:spTgt>
                                        </p:tgtEl>
                                        <p:attrNameLst>
                                          <p:attrName>style.visibility</p:attrName>
                                        </p:attrNameLst>
                                      </p:cBhvr>
                                      <p:to>
                                        <p:strVal val="visible"/>
                                      </p:to>
                                    </p:set>
                                    <p:animEffect transition="in" filter="wipe(up)">
                                      <p:cBhvr>
                                        <p:cTn id="12" dur="500"/>
                                        <p:tgtEl>
                                          <p:spTgt spid="293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93891">
                                            <p:txEl>
                                              <p:pRg st="2" end="2"/>
                                            </p:txEl>
                                          </p:spTgt>
                                        </p:tgtEl>
                                        <p:attrNameLst>
                                          <p:attrName>style.visibility</p:attrName>
                                        </p:attrNameLst>
                                      </p:cBhvr>
                                      <p:to>
                                        <p:strVal val="visible"/>
                                      </p:to>
                                    </p:set>
                                    <p:animEffect transition="in" filter="wipe(up)">
                                      <p:cBhvr>
                                        <p:cTn id="17" dur="500"/>
                                        <p:tgtEl>
                                          <p:spTgt spid="293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68975" y="1149362"/>
            <a:ext cx="8229600" cy="639967"/>
          </a:xfrm>
        </p:spPr>
        <p:txBody>
          <a:bodyPr/>
          <a:lstStyle/>
          <a:p>
            <a:pPr marL="457200" indent="-457200" algn="l" eaLnBrk="1" hangingPunct="1">
              <a:lnSpc>
                <a:spcPct val="120000"/>
              </a:lnSpc>
              <a:spcBef>
                <a:spcPts val="600"/>
              </a:spcBef>
              <a:buFont typeface="Wingdings" panose="05000000000000000000" pitchFamily="2" charset="2"/>
              <a:buChar char="l"/>
            </a:pPr>
            <a:r>
              <a:rPr lang="zh-CN" altLang="en-US" sz="2800" b="1" dirty="0">
                <a:solidFill>
                  <a:srgbClr val="0000FF"/>
                </a:solidFill>
                <a:latin typeface="+mn-ea"/>
                <a:ea typeface="+mn-ea"/>
              </a:rPr>
              <a:t>组合逻辑电路定义</a:t>
            </a:r>
          </a:p>
        </p:txBody>
      </p:sp>
      <p:sp>
        <p:nvSpPr>
          <p:cNvPr id="6147" name="Rectangle 3"/>
          <p:cNvSpPr>
            <a:spLocks noGrp="1" noChangeArrowheads="1"/>
          </p:cNvSpPr>
          <p:nvPr>
            <p:ph type="body" sz="half" idx="1"/>
          </p:nvPr>
        </p:nvSpPr>
        <p:spPr>
          <a:xfrm>
            <a:off x="527528" y="1789329"/>
            <a:ext cx="7756525" cy="2168525"/>
          </a:xfrm>
        </p:spPr>
        <p:txBody>
          <a:bodyPr/>
          <a:lstStyle/>
          <a:p>
            <a:pPr algn="just" eaLnBrk="1" hangingPunct="1">
              <a:lnSpc>
                <a:spcPct val="120000"/>
              </a:lnSpc>
              <a:spcBef>
                <a:spcPts val="600"/>
              </a:spcBef>
            </a:pPr>
            <a:r>
              <a:rPr lang="zh-CN" altLang="en-US" sz="2600" b="1" dirty="0">
                <a:solidFill>
                  <a:srgbClr val="800000"/>
                </a:solidFill>
                <a:latin typeface="+mn-ea"/>
              </a:rPr>
              <a:t>组合逻辑电路</a:t>
            </a:r>
            <a:r>
              <a:rPr lang="zh-CN" altLang="en-US" sz="2600" dirty="0">
                <a:latin typeface="+mn-ea"/>
              </a:rPr>
              <a:t>是实现某一逻辑功能而没有记忆特性的数字电路。</a:t>
            </a:r>
          </a:p>
          <a:p>
            <a:pPr algn="just" eaLnBrk="1" hangingPunct="1">
              <a:lnSpc>
                <a:spcPct val="120000"/>
              </a:lnSpc>
              <a:spcBef>
                <a:spcPts val="600"/>
              </a:spcBef>
            </a:pPr>
            <a:r>
              <a:rPr lang="zh-CN" altLang="en-US" sz="2600" b="1" dirty="0">
                <a:solidFill>
                  <a:srgbClr val="800000"/>
                </a:solidFill>
                <a:latin typeface="+mn-ea"/>
              </a:rPr>
              <a:t>特点</a:t>
            </a:r>
            <a:r>
              <a:rPr lang="en-US" altLang="zh-CN" sz="2600" b="1" dirty="0">
                <a:solidFill>
                  <a:srgbClr val="800000"/>
                </a:solidFill>
                <a:latin typeface="+mn-ea"/>
              </a:rPr>
              <a:t>: </a:t>
            </a:r>
            <a:r>
              <a:rPr lang="zh-CN" altLang="en-US" sz="2600" dirty="0">
                <a:latin typeface="+mn-ea"/>
              </a:rPr>
              <a:t>电路任意时刻的稳态输出仅取决于该时刻的输入信号，而与电路原来的状态无关</a:t>
            </a:r>
            <a:r>
              <a:rPr lang="zh-CN" altLang="en-US" sz="2800" dirty="0">
                <a:latin typeface="+mn-ea"/>
              </a:rPr>
              <a:t>。</a:t>
            </a:r>
          </a:p>
          <a:p>
            <a:pPr eaLnBrk="1" hangingPunct="1">
              <a:lnSpc>
                <a:spcPct val="120000"/>
              </a:lnSpc>
              <a:spcBef>
                <a:spcPts val="600"/>
              </a:spcBef>
            </a:pPr>
            <a:endParaRPr lang="en-US" altLang="zh-CN" sz="2400" dirty="0">
              <a:latin typeface="+mn-ea"/>
            </a:endParaRPr>
          </a:p>
        </p:txBody>
      </p:sp>
      <p:pic>
        <p:nvPicPr>
          <p:cNvPr id="2" name="图片 1"/>
          <p:cNvPicPr>
            <a:picLocks noChangeAspect="1"/>
          </p:cNvPicPr>
          <p:nvPr/>
        </p:nvPicPr>
        <p:blipFill>
          <a:blip r:embed="rId2">
            <a:duotone>
              <a:prstClr val="black"/>
              <a:schemeClr val="accent4">
                <a:tint val="45000"/>
                <a:satMod val="400000"/>
              </a:schemeClr>
            </a:duotone>
            <a:lum bright="-100000"/>
          </a:blip>
          <a:stretch>
            <a:fillRect/>
          </a:stretch>
        </p:blipFill>
        <p:spPr>
          <a:xfrm>
            <a:off x="4405791" y="4166928"/>
            <a:ext cx="4361103" cy="2298337"/>
          </a:xfrm>
          <a:prstGeom prst="rect">
            <a:avLst/>
          </a:prstGeom>
        </p:spPr>
      </p:pic>
      <p:sp>
        <p:nvSpPr>
          <p:cNvPr id="5" name="Rectangle 3"/>
          <p:cNvSpPr txBox="1">
            <a:spLocks noChangeArrowheads="1"/>
          </p:cNvSpPr>
          <p:nvPr/>
        </p:nvSpPr>
        <p:spPr>
          <a:xfrm>
            <a:off x="240295" y="4108530"/>
            <a:ext cx="3693767" cy="203358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1" algn="just" eaLnBrk="1" hangingPunct="1">
              <a:lnSpc>
                <a:spcPct val="120000"/>
              </a:lnSpc>
              <a:spcBef>
                <a:spcPts val="600"/>
              </a:spcBef>
            </a:pPr>
            <a:r>
              <a:rPr lang="zh-CN" altLang="en-US" sz="2400" kern="0"/>
              <a:t>组合逻辑电路仅由门电路组成</a:t>
            </a:r>
          </a:p>
          <a:p>
            <a:pPr lvl="1" algn="just" eaLnBrk="1" hangingPunct="1">
              <a:lnSpc>
                <a:spcPct val="120000"/>
              </a:lnSpc>
              <a:spcBef>
                <a:spcPts val="600"/>
              </a:spcBef>
            </a:pPr>
            <a:r>
              <a:rPr lang="zh-CN" altLang="en-US" sz="2400" kern="0"/>
              <a:t>电路中无记忆元件</a:t>
            </a:r>
          </a:p>
          <a:p>
            <a:pPr lvl="1" algn="just" eaLnBrk="1" hangingPunct="1">
              <a:lnSpc>
                <a:spcPct val="120000"/>
              </a:lnSpc>
              <a:spcBef>
                <a:spcPts val="600"/>
              </a:spcBef>
            </a:pPr>
            <a:r>
              <a:rPr lang="zh-CN" altLang="en-US" sz="2400" kern="0"/>
              <a:t>输入输出之间无反馈。</a:t>
            </a:r>
          </a:p>
          <a:p>
            <a:pPr eaLnBrk="1" hangingPunct="1">
              <a:lnSpc>
                <a:spcPct val="120000"/>
              </a:lnSpc>
              <a:spcBef>
                <a:spcPts val="600"/>
              </a:spcBef>
            </a:pPr>
            <a:endParaRPr lang="en-US" altLang="zh-CN" sz="2400" kern="0"/>
          </a:p>
        </p:txBody>
      </p:sp>
      <p:sp>
        <p:nvSpPr>
          <p:cNvPr id="3" name="矩形 2"/>
          <p:cNvSpPr/>
          <p:nvPr/>
        </p:nvSpPr>
        <p:spPr>
          <a:xfrm>
            <a:off x="181090" y="111301"/>
            <a:ext cx="6740948" cy="700769"/>
          </a:xfrm>
          <a:prstGeom prst="rect">
            <a:avLst/>
          </a:prstGeom>
          <a:solidFill>
            <a:schemeClr val="bg1"/>
          </a:solidFill>
        </p:spPr>
        <p:txBody>
          <a:bodyPr wrap="none">
            <a:spAutoFit/>
          </a:bodyPr>
          <a:lstStyle/>
          <a:p>
            <a:pPr marL="0" indent="0" fontAlgn="auto">
              <a:lnSpc>
                <a:spcPct val="120000"/>
              </a:lnSpc>
              <a:spcBef>
                <a:spcPts val="600"/>
              </a:spcBef>
              <a:spcAft>
                <a:spcPts val="300"/>
              </a:spcAft>
            </a:pPr>
            <a:r>
              <a:rPr lang="en-US" altLang="zh-CN" sz="3600">
                <a:solidFill>
                  <a:srgbClr val="0000FF"/>
                </a:solidFill>
                <a:latin typeface="+mn-ea"/>
                <a:ea typeface="+mn-ea"/>
                <a:cs typeface="+mn-ea"/>
              </a:rPr>
              <a:t>1. </a:t>
            </a:r>
            <a:r>
              <a:rPr lang="zh-CN" altLang="en-US" sz="3600">
                <a:solidFill>
                  <a:srgbClr val="0000FF"/>
                </a:solidFill>
                <a:latin typeface="+mn-ea"/>
                <a:ea typeface="+mn-ea"/>
                <a:cs typeface="+mn-ea"/>
              </a:rPr>
              <a:t>组合逻辑电路特点及表示方法</a:t>
            </a:r>
            <a:endParaRPr lang="zh-CN" altLang="en-US" sz="3600" dirty="0">
              <a:solidFill>
                <a:srgbClr val="0000FF"/>
              </a:solidFill>
              <a:latin typeface="+mn-ea"/>
              <a:ea typeface="+mn-ea"/>
              <a:cs typeface="+mn-ea"/>
              <a:sym typeface="+mn-lt"/>
            </a:endParaRPr>
          </a:p>
        </p:txBody>
      </p:sp>
    </p:spTree>
    <p:extLst>
      <p:ext uri="{BB962C8B-B14F-4D97-AF65-F5344CB8AC3E}">
        <p14:creationId xmlns:p14="http://schemas.microsoft.com/office/powerpoint/2010/main" val="15136347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wipe(up)">
                                      <p:cBhvr>
                                        <p:cTn id="7" dur="2000"/>
                                        <p:tgtEl>
                                          <p:spTgt spid="6147">
                                            <p:txEl>
                                              <p:pRg st="0" end="0"/>
                                            </p:txEl>
                                          </p:spTgt>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left)">
                                      <p:cBhvr>
                                        <p:cTn id="20" dur="20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wipe(left)">
                                      <p:cBhvr>
                                        <p:cTn id="25" dur="20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wipe(left)">
                                      <p:cBhvr>
                                        <p:cTn id="30" dur="2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0"/>
            <a:ext cx="9144000" cy="14325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nvGrpSpPr>
          <p:cNvPr id="45" name="Group 123"/>
          <p:cNvGrpSpPr>
            <a:grpSpLocks/>
          </p:cNvGrpSpPr>
          <p:nvPr/>
        </p:nvGrpSpPr>
        <p:grpSpPr bwMode="auto">
          <a:xfrm>
            <a:off x="323850" y="160334"/>
            <a:ext cx="7516813" cy="634999"/>
            <a:chOff x="322" y="3321"/>
            <a:chExt cx="4735" cy="400"/>
          </a:xfrm>
        </p:grpSpPr>
        <p:graphicFrame>
          <p:nvGraphicFramePr>
            <p:cNvPr id="46" name="Object 124"/>
            <p:cNvGraphicFramePr>
              <a:graphicFrameLocks noChangeAspect="1"/>
            </p:cNvGraphicFramePr>
            <p:nvPr>
              <p:extLst>
                <p:ext uri="{D42A27DB-BD31-4B8C-83A1-F6EECF244321}">
                  <p14:modId xmlns:p14="http://schemas.microsoft.com/office/powerpoint/2010/main" val="2107880793"/>
                </p:ext>
              </p:extLst>
            </p:nvPr>
          </p:nvGraphicFramePr>
          <p:xfrm>
            <a:off x="322" y="3321"/>
            <a:ext cx="630" cy="400"/>
          </p:xfrm>
          <a:graphic>
            <a:graphicData uri="http://schemas.openxmlformats.org/presentationml/2006/ole">
              <mc:AlternateContent xmlns:mc="http://schemas.openxmlformats.org/markup-compatibility/2006">
                <mc:Choice xmlns:v="urn:schemas-microsoft-com:vml" Requires="v">
                  <p:oleObj spid="_x0000_s12293" name="Equation" r:id="rId3" imgW="419040" imgH="241200" progId="Equation.DSMT4">
                    <p:embed/>
                  </p:oleObj>
                </mc:Choice>
                <mc:Fallback>
                  <p:oleObj name="Equation" r:id="rId3" imgW="419040" imgH="241200" progId="Equation.DSMT4">
                    <p:embed/>
                    <p:pic>
                      <p:nvPicPr>
                        <p:cNvPr id="0" name=""/>
                        <p:cNvPicPr>
                          <a:picLocks noChangeAspect="1" noChangeArrowheads="1"/>
                        </p:cNvPicPr>
                        <p:nvPr/>
                      </p:nvPicPr>
                      <p:blipFill>
                        <a:blip r:embed="rId4"/>
                        <a:srcRect/>
                        <a:stretch>
                          <a:fillRect/>
                        </a:stretch>
                      </p:blipFill>
                      <p:spPr bwMode="auto">
                        <a:xfrm>
                          <a:off x="322" y="3321"/>
                          <a:ext cx="63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Text Box 125"/>
            <p:cNvSpPr txBox="1">
              <a:spLocks noChangeArrowheads="1"/>
            </p:cNvSpPr>
            <p:nvPr/>
          </p:nvSpPr>
          <p:spPr bwMode="auto">
            <a:xfrm>
              <a:off x="974" y="3375"/>
              <a:ext cx="40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800" b="1">
                  <a:solidFill>
                    <a:schemeClr val="tx1"/>
                  </a:solidFill>
                </a:rPr>
                <a:t>中有低电平时，</a:t>
              </a:r>
              <a:r>
                <a:rPr lang="en-US" altLang="zh-CN" sz="2800" b="1" i="1">
                  <a:solidFill>
                    <a:schemeClr val="tx1"/>
                  </a:solidFill>
                </a:rPr>
                <a:t>A</a:t>
              </a:r>
              <a:r>
                <a:rPr lang="en-US" altLang="zh-CN" sz="2800" b="1" baseline="-25000">
                  <a:solidFill>
                    <a:schemeClr val="tx1"/>
                  </a:solidFill>
                </a:rPr>
                <a:t>3</a:t>
              </a:r>
              <a:r>
                <a:rPr lang="en-US" altLang="zh-CN" sz="2800" b="1" i="1">
                  <a:solidFill>
                    <a:schemeClr val="tx1"/>
                  </a:solidFill>
                </a:rPr>
                <a:t>A</a:t>
              </a:r>
              <a:r>
                <a:rPr lang="en-US" altLang="zh-CN" sz="2800" b="1" baseline="-25000">
                  <a:solidFill>
                    <a:schemeClr val="tx1"/>
                  </a:solidFill>
                </a:rPr>
                <a:t>2</a:t>
              </a:r>
              <a:r>
                <a:rPr lang="en-US" altLang="zh-CN" sz="2800" b="1" i="1">
                  <a:solidFill>
                    <a:schemeClr val="tx1"/>
                  </a:solidFill>
                </a:rPr>
                <a:t>A</a:t>
              </a:r>
              <a:r>
                <a:rPr lang="en-US" altLang="zh-CN" sz="2800" b="1" baseline="-25000">
                  <a:solidFill>
                    <a:schemeClr val="tx1"/>
                  </a:solidFill>
                </a:rPr>
                <a:t>1</a:t>
              </a:r>
              <a:r>
                <a:rPr lang="en-US" altLang="zh-CN" sz="2800" b="1" i="1">
                  <a:solidFill>
                    <a:schemeClr val="tx1"/>
                  </a:solidFill>
                </a:rPr>
                <a:t>A</a:t>
              </a:r>
              <a:r>
                <a:rPr lang="en-US" altLang="zh-CN" sz="2800" b="1" baseline="-25000">
                  <a:solidFill>
                    <a:schemeClr val="tx1"/>
                  </a:solidFill>
                </a:rPr>
                <a:t>0</a:t>
              </a:r>
              <a:r>
                <a:rPr lang="zh-CN" altLang="en-US" sz="2800" b="1">
                  <a:solidFill>
                    <a:schemeClr val="tx1"/>
                  </a:solidFill>
                </a:rPr>
                <a:t>为</a:t>
              </a:r>
              <a:r>
                <a:rPr lang="en-US" altLang="zh-CN" sz="2800" b="1">
                  <a:solidFill>
                    <a:schemeClr val="tx1"/>
                  </a:solidFill>
                </a:rPr>
                <a:t>0111-0000</a:t>
              </a:r>
              <a:r>
                <a:rPr lang="zh-CN" altLang="en-US" sz="2800" b="1">
                  <a:solidFill>
                    <a:schemeClr val="tx1"/>
                  </a:solidFill>
                </a:rPr>
                <a:t>。</a:t>
              </a:r>
            </a:p>
          </p:txBody>
        </p:sp>
      </p:grpSp>
      <p:grpSp>
        <p:nvGrpSpPr>
          <p:cNvPr id="48" name="Group 116"/>
          <p:cNvGrpSpPr>
            <a:grpSpLocks/>
          </p:cNvGrpSpPr>
          <p:nvPr/>
        </p:nvGrpSpPr>
        <p:grpSpPr bwMode="auto">
          <a:xfrm>
            <a:off x="408600" y="737872"/>
            <a:ext cx="8085138" cy="6043613"/>
            <a:chOff x="377" y="557"/>
            <a:chExt cx="5093" cy="3807"/>
          </a:xfrm>
        </p:grpSpPr>
        <p:sp>
          <p:nvSpPr>
            <p:cNvPr id="49" name="Line 15"/>
            <p:cNvSpPr>
              <a:spLocks noChangeShapeType="1"/>
            </p:cNvSpPr>
            <p:nvPr/>
          </p:nvSpPr>
          <p:spPr bwMode="auto">
            <a:xfrm>
              <a:off x="1519" y="1117"/>
              <a:ext cx="9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0"/>
            <p:cNvSpPr>
              <a:spLocks noChangeShapeType="1"/>
            </p:cNvSpPr>
            <p:nvPr/>
          </p:nvSpPr>
          <p:spPr bwMode="auto">
            <a:xfrm>
              <a:off x="431" y="1117"/>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1"/>
            <p:cNvSpPr>
              <a:spLocks noChangeShapeType="1"/>
            </p:cNvSpPr>
            <p:nvPr/>
          </p:nvSpPr>
          <p:spPr bwMode="auto">
            <a:xfrm>
              <a:off x="691" y="1116"/>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2"/>
            <p:cNvSpPr>
              <a:spLocks noChangeShapeType="1"/>
            </p:cNvSpPr>
            <p:nvPr/>
          </p:nvSpPr>
          <p:spPr bwMode="auto">
            <a:xfrm>
              <a:off x="884" y="1117"/>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13"/>
            <p:cNvSpPr>
              <a:spLocks noChangeShapeType="1"/>
            </p:cNvSpPr>
            <p:nvPr/>
          </p:nvSpPr>
          <p:spPr bwMode="auto">
            <a:xfrm>
              <a:off x="1111" y="1117"/>
              <a:ext cx="68"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4"/>
            <p:cNvSpPr>
              <a:spLocks noChangeShapeType="1"/>
            </p:cNvSpPr>
            <p:nvPr/>
          </p:nvSpPr>
          <p:spPr bwMode="auto">
            <a:xfrm>
              <a:off x="1292" y="1117"/>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6"/>
            <p:cNvSpPr>
              <a:spLocks noChangeShapeType="1"/>
            </p:cNvSpPr>
            <p:nvPr/>
          </p:nvSpPr>
          <p:spPr bwMode="auto">
            <a:xfrm>
              <a:off x="1746" y="1117"/>
              <a:ext cx="8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7"/>
            <p:cNvSpPr>
              <a:spLocks noChangeShapeType="1"/>
            </p:cNvSpPr>
            <p:nvPr/>
          </p:nvSpPr>
          <p:spPr bwMode="auto">
            <a:xfrm>
              <a:off x="1927" y="1117"/>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18"/>
            <p:cNvSpPr>
              <a:spLocks noChangeShapeType="1"/>
            </p:cNvSpPr>
            <p:nvPr/>
          </p:nvSpPr>
          <p:spPr bwMode="auto">
            <a:xfrm>
              <a:off x="2165" y="1116"/>
              <a:ext cx="80"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19"/>
            <p:cNvSpPr>
              <a:spLocks noChangeShapeType="1"/>
            </p:cNvSpPr>
            <p:nvPr/>
          </p:nvSpPr>
          <p:spPr bwMode="auto">
            <a:xfrm>
              <a:off x="2358" y="1116"/>
              <a:ext cx="11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20"/>
            <p:cNvSpPr>
              <a:spLocks noChangeShapeType="1"/>
            </p:cNvSpPr>
            <p:nvPr/>
          </p:nvSpPr>
          <p:spPr bwMode="auto">
            <a:xfrm>
              <a:off x="2562" y="1117"/>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21"/>
            <p:cNvSpPr>
              <a:spLocks noChangeShapeType="1"/>
            </p:cNvSpPr>
            <p:nvPr/>
          </p:nvSpPr>
          <p:spPr bwMode="auto">
            <a:xfrm>
              <a:off x="2835" y="1116"/>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22"/>
            <p:cNvSpPr>
              <a:spLocks noChangeShapeType="1"/>
            </p:cNvSpPr>
            <p:nvPr/>
          </p:nvSpPr>
          <p:spPr bwMode="auto">
            <a:xfrm>
              <a:off x="3096" y="1116"/>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23"/>
            <p:cNvSpPr>
              <a:spLocks noChangeShapeType="1"/>
            </p:cNvSpPr>
            <p:nvPr/>
          </p:nvSpPr>
          <p:spPr bwMode="auto">
            <a:xfrm>
              <a:off x="3310" y="1116"/>
              <a:ext cx="11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24"/>
            <p:cNvSpPr>
              <a:spLocks noChangeShapeType="1"/>
            </p:cNvSpPr>
            <p:nvPr/>
          </p:nvSpPr>
          <p:spPr bwMode="auto">
            <a:xfrm>
              <a:off x="3606" y="1116"/>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25"/>
            <p:cNvSpPr>
              <a:spLocks noChangeShapeType="1"/>
            </p:cNvSpPr>
            <p:nvPr/>
          </p:nvSpPr>
          <p:spPr bwMode="auto">
            <a:xfrm>
              <a:off x="3832" y="1116"/>
              <a:ext cx="13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26"/>
            <p:cNvSpPr>
              <a:spLocks noChangeShapeType="1"/>
            </p:cNvSpPr>
            <p:nvPr/>
          </p:nvSpPr>
          <p:spPr bwMode="auto">
            <a:xfrm>
              <a:off x="5046" y="1117"/>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27"/>
            <p:cNvSpPr>
              <a:spLocks noChangeShapeType="1"/>
            </p:cNvSpPr>
            <p:nvPr/>
          </p:nvSpPr>
          <p:spPr bwMode="auto">
            <a:xfrm>
              <a:off x="5284" y="1117"/>
              <a:ext cx="102"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Rectangle 31"/>
            <p:cNvSpPr>
              <a:spLocks noChangeArrowheads="1"/>
            </p:cNvSpPr>
            <p:nvPr/>
          </p:nvSpPr>
          <p:spPr bwMode="auto">
            <a:xfrm>
              <a:off x="711" y="1530"/>
              <a:ext cx="286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
          <p:nvSpPr>
            <p:cNvPr id="68" name="Rectangle 52"/>
            <p:cNvSpPr>
              <a:spLocks noChangeArrowheads="1"/>
            </p:cNvSpPr>
            <p:nvPr/>
          </p:nvSpPr>
          <p:spPr bwMode="auto">
            <a:xfrm>
              <a:off x="5221" y="1348"/>
              <a:ext cx="249" cy="2998"/>
            </a:xfrm>
            <a:prstGeom prst="rect">
              <a:avLst/>
            </a:prstGeom>
            <a:no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1</a:t>
              </a:r>
            </a:p>
          </p:txBody>
        </p:sp>
        <p:sp>
          <p:nvSpPr>
            <p:cNvPr id="69" name="Rectangle 51"/>
            <p:cNvSpPr>
              <a:spLocks noChangeArrowheads="1"/>
            </p:cNvSpPr>
            <p:nvPr/>
          </p:nvSpPr>
          <p:spPr bwMode="auto">
            <a:xfrm>
              <a:off x="4943" y="1347"/>
              <a:ext cx="273" cy="2998"/>
            </a:xfrm>
            <a:prstGeom prst="rect">
              <a:avLst/>
            </a:prstGeom>
            <a:no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a:solidFill>
                    <a:schemeClr val="tx1"/>
                  </a:solidFill>
                </a:rPr>
                <a:t>1</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endParaRPr lang="en-US" altLang="zh-CN" sz="1800" b="1">
                <a:solidFill>
                  <a:schemeClr val="tx1"/>
                </a:solidFill>
                <a:cs typeface="Times New Roman" panose="02020603050405020304" pitchFamily="18" charset="0"/>
              </a:endParaRPr>
            </a:p>
            <a:p>
              <a:pPr algn="ctr">
                <a:spcBef>
                  <a:spcPct val="0"/>
                </a:spcBef>
                <a:buClrTx/>
                <a:buFontTx/>
                <a:buNone/>
              </a:pPr>
              <a:r>
                <a:rPr lang="en-US" altLang="zh-CN" sz="1800" b="1">
                  <a:solidFill>
                    <a:schemeClr val="tx1"/>
                  </a:solidFill>
                </a:rPr>
                <a:t>0</a:t>
              </a:r>
            </a:p>
          </p:txBody>
        </p:sp>
        <p:sp>
          <p:nvSpPr>
            <p:cNvPr id="70" name="Rectangle 50"/>
            <p:cNvSpPr>
              <a:spLocks noChangeArrowheads="1"/>
            </p:cNvSpPr>
            <p:nvPr/>
          </p:nvSpPr>
          <p:spPr bwMode="auto">
            <a:xfrm>
              <a:off x="4133" y="1344"/>
              <a:ext cx="820" cy="2998"/>
            </a:xfrm>
            <a:prstGeom prst="rect">
              <a:avLst/>
            </a:prstGeom>
            <a:noFill/>
            <a:ln w="38100">
              <a:no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t> </a:t>
              </a:r>
              <a:r>
                <a:rPr lang="en-US" altLang="zh-CN" sz="1800" b="1">
                  <a:solidFill>
                    <a:schemeClr val="tx1"/>
                  </a:solidFill>
                </a:rPr>
                <a:t>0   0   0   0</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1   1   1   0</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1   1   0   1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1   1   0   0</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1   0   1   1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1   0   1   0</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1   0   0   1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1   0   0   0</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0   1   1   0</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0   1   0   1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0   1   0   0</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0   0   1   1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0   0   1   0</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0   0   0   1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0   0   0   0</a:t>
              </a:r>
            </a:p>
          </p:txBody>
        </p:sp>
        <p:sp>
          <p:nvSpPr>
            <p:cNvPr id="71" name="Rectangle 49"/>
            <p:cNvSpPr>
              <a:spLocks noChangeArrowheads="1"/>
            </p:cNvSpPr>
            <p:nvPr/>
          </p:nvSpPr>
          <p:spPr bwMode="auto">
            <a:xfrm>
              <a:off x="385" y="1348"/>
              <a:ext cx="3738" cy="2993"/>
            </a:xfrm>
            <a:prstGeom prst="rect">
              <a:avLst/>
            </a:prstGeom>
            <a:solidFill>
              <a:schemeClr val="bg1"/>
            </a:solid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t> </a:t>
              </a:r>
              <a:r>
                <a:rPr lang="en-US" altLang="zh-CN" sz="1800" b="1">
                  <a:solidFill>
                    <a:schemeClr val="tx1"/>
                  </a:solidFill>
                </a:rPr>
                <a:t>1   1    1    1   1    1    1    1    1    1    1    1     1     1      1     1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  ×  ×  ×  ×  ×   ×   ×    ×    0</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  ×  ×  ×  ×  ×   ×   ×     0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  ×  ×  ×  ×  ×   ×    0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  ×  ×  ×  ×  ×    0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  ×  ×  ×  ×   0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  ×  ×  ×   0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  ×  ×   0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  ×   0    1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   0    1    1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   0    1    1    1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   0    1    1    1    1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  0    1    1    1    1    1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   0   1    1    1    1    1    1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   0    1   1    1    1    1    1    1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1    1   1    1    1    1    1    1    1    1     1     1      1     1</a:t>
              </a:r>
              <a:endParaRPr lang="en-US" altLang="zh-CN" sz="1800" b="1">
                <a:solidFill>
                  <a:schemeClr val="tx1"/>
                </a:solidFill>
                <a:cs typeface="Times New Roman" panose="02020603050405020304" pitchFamily="18" charset="0"/>
              </a:endParaRPr>
            </a:p>
            <a:p>
              <a:pPr>
                <a:spcBef>
                  <a:spcPct val="0"/>
                </a:spcBef>
                <a:buClrTx/>
                <a:buFontTx/>
                <a:buNone/>
              </a:pPr>
              <a:r>
                <a:rPr lang="en-US" altLang="zh-CN" sz="1800" b="1">
                  <a:solidFill>
                    <a:schemeClr val="tx1"/>
                  </a:solidFill>
                </a:rPr>
                <a:t> 0   1    1    1   1    1    1    1    1    1    1    1     1     1      1     1</a:t>
              </a:r>
            </a:p>
          </p:txBody>
        </p:sp>
        <p:sp>
          <p:nvSpPr>
            <p:cNvPr id="72" name="Rectangle 48"/>
            <p:cNvSpPr>
              <a:spLocks noChangeArrowheads="1"/>
            </p:cNvSpPr>
            <p:nvPr/>
          </p:nvSpPr>
          <p:spPr bwMode="auto">
            <a:xfrm>
              <a:off x="5216" y="1085"/>
              <a:ext cx="249" cy="262"/>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i="1">
                  <a:solidFill>
                    <a:schemeClr val="tx1"/>
                  </a:solidFill>
                  <a:cs typeface="Times New Roman" panose="02020603050405020304" pitchFamily="18" charset="0"/>
                </a:rPr>
                <a:t>S</a:t>
              </a:r>
            </a:p>
          </p:txBody>
        </p:sp>
        <p:sp>
          <p:nvSpPr>
            <p:cNvPr id="73" name="Rectangle 47"/>
            <p:cNvSpPr>
              <a:spLocks noChangeArrowheads="1"/>
            </p:cNvSpPr>
            <p:nvPr/>
          </p:nvSpPr>
          <p:spPr bwMode="auto">
            <a:xfrm>
              <a:off x="4943" y="1085"/>
              <a:ext cx="273" cy="262"/>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i="1">
                  <a:solidFill>
                    <a:schemeClr val="tx1"/>
                  </a:solidFill>
                  <a:cs typeface="Times New Roman" panose="02020603050405020304" pitchFamily="18" charset="0"/>
                </a:rPr>
                <a:t>E</a:t>
              </a:r>
            </a:p>
          </p:txBody>
        </p:sp>
        <p:sp>
          <p:nvSpPr>
            <p:cNvPr id="74" name="Rectangle 46"/>
            <p:cNvSpPr>
              <a:spLocks noChangeArrowheads="1"/>
            </p:cNvSpPr>
            <p:nvPr/>
          </p:nvSpPr>
          <p:spPr bwMode="auto">
            <a:xfrm>
              <a:off x="4123" y="1085"/>
              <a:ext cx="820" cy="262"/>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i="1">
                  <a:solidFill>
                    <a:schemeClr val="tx1"/>
                  </a:solidFill>
                </a:rPr>
                <a:t>A</a:t>
              </a:r>
              <a:r>
                <a:rPr lang="en-US" altLang="zh-CN" sz="1800" b="1" baseline="-30000">
                  <a:solidFill>
                    <a:schemeClr val="tx1"/>
                  </a:solidFill>
                </a:rPr>
                <a:t>3</a:t>
              </a:r>
              <a:r>
                <a:rPr lang="en-US" altLang="zh-CN" sz="1800" b="1" i="1" baseline="-30000">
                  <a:solidFill>
                    <a:schemeClr val="tx1"/>
                  </a:solidFill>
                </a:rPr>
                <a:t> </a:t>
              </a:r>
              <a:r>
                <a:rPr lang="en-US" altLang="zh-CN" sz="1800" b="1" i="1">
                  <a:solidFill>
                    <a:schemeClr val="tx1"/>
                  </a:solidFill>
                </a:rPr>
                <a:t>A</a:t>
              </a:r>
              <a:r>
                <a:rPr lang="en-US" altLang="zh-CN" sz="1800" b="1" baseline="-30000">
                  <a:solidFill>
                    <a:schemeClr val="tx1"/>
                  </a:solidFill>
                </a:rPr>
                <a:t>2</a:t>
              </a:r>
              <a:r>
                <a:rPr lang="en-US" altLang="zh-CN" sz="1800" b="1">
                  <a:solidFill>
                    <a:schemeClr val="tx1"/>
                  </a:solidFill>
                </a:rPr>
                <a:t> </a:t>
              </a:r>
              <a:r>
                <a:rPr lang="en-US" altLang="zh-CN" sz="1800" b="1" i="1">
                  <a:solidFill>
                    <a:schemeClr val="tx1"/>
                  </a:solidFill>
                </a:rPr>
                <a:t>A</a:t>
              </a:r>
              <a:r>
                <a:rPr lang="en-US" altLang="zh-CN" sz="1800" b="1" baseline="-30000">
                  <a:solidFill>
                    <a:schemeClr val="tx1"/>
                  </a:solidFill>
                </a:rPr>
                <a:t>1</a:t>
              </a:r>
              <a:r>
                <a:rPr lang="en-US" altLang="zh-CN" sz="1800" b="1">
                  <a:solidFill>
                    <a:schemeClr val="tx1"/>
                  </a:solidFill>
                </a:rPr>
                <a:t> </a:t>
              </a:r>
              <a:r>
                <a:rPr lang="en-US" altLang="zh-CN" sz="1800" b="1" i="1">
                  <a:solidFill>
                    <a:schemeClr val="tx1"/>
                  </a:solidFill>
                </a:rPr>
                <a:t>A</a:t>
              </a:r>
              <a:r>
                <a:rPr lang="en-US" altLang="zh-CN" sz="1800" b="1" baseline="-30000">
                  <a:solidFill>
                    <a:schemeClr val="tx1"/>
                  </a:solidFill>
                </a:rPr>
                <a:t>0</a:t>
              </a:r>
              <a:endParaRPr lang="en-US" altLang="zh-CN" sz="1800" b="1">
                <a:solidFill>
                  <a:schemeClr val="tx1"/>
                </a:solidFill>
              </a:endParaRPr>
            </a:p>
          </p:txBody>
        </p:sp>
        <p:sp>
          <p:nvSpPr>
            <p:cNvPr id="75" name="Rectangle 45"/>
            <p:cNvSpPr>
              <a:spLocks noChangeArrowheads="1"/>
            </p:cNvSpPr>
            <p:nvPr/>
          </p:nvSpPr>
          <p:spPr bwMode="auto">
            <a:xfrm>
              <a:off x="385" y="1076"/>
              <a:ext cx="3738" cy="27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i="1">
                  <a:solidFill>
                    <a:schemeClr val="tx1"/>
                  </a:solidFill>
                </a:rPr>
                <a:t>I</a:t>
              </a:r>
              <a:r>
                <a:rPr lang="en-US" altLang="zh-CN" sz="1800" b="1" baseline="-30000">
                  <a:solidFill>
                    <a:schemeClr val="tx1"/>
                  </a:solidFill>
                </a:rPr>
                <a:t>0</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1</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2</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3</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4</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5</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6</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7</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8</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9</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10</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11</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12  </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13</a:t>
              </a:r>
              <a:r>
                <a:rPr lang="en-US" altLang="zh-CN" sz="1800" b="1">
                  <a:solidFill>
                    <a:schemeClr val="tx1"/>
                  </a:solidFill>
                </a:rPr>
                <a:t>   </a:t>
              </a:r>
              <a:r>
                <a:rPr lang="en-US" altLang="zh-CN" sz="1800" b="1" i="1">
                  <a:solidFill>
                    <a:schemeClr val="tx1"/>
                  </a:solidFill>
                </a:rPr>
                <a:t>I</a:t>
              </a:r>
              <a:r>
                <a:rPr lang="en-US" altLang="zh-CN" sz="1800" b="1" baseline="-30000">
                  <a:solidFill>
                    <a:schemeClr val="tx1"/>
                  </a:solidFill>
                </a:rPr>
                <a:t>14    </a:t>
              </a:r>
              <a:r>
                <a:rPr lang="en-US" altLang="zh-CN" sz="1800" b="1" i="1">
                  <a:solidFill>
                    <a:schemeClr val="tx1"/>
                  </a:solidFill>
                </a:rPr>
                <a:t>I</a:t>
              </a:r>
              <a:r>
                <a:rPr lang="en-US" altLang="zh-CN" sz="1800" b="1" baseline="-30000">
                  <a:solidFill>
                    <a:schemeClr val="tx1"/>
                  </a:solidFill>
                </a:rPr>
                <a:t>15</a:t>
              </a:r>
              <a:endParaRPr lang="en-US" altLang="zh-CN" sz="1800" b="1">
                <a:solidFill>
                  <a:schemeClr val="tx1"/>
                </a:solidFill>
              </a:endParaRPr>
            </a:p>
          </p:txBody>
        </p:sp>
        <p:sp>
          <p:nvSpPr>
            <p:cNvPr id="76" name="Rectangle 42"/>
            <p:cNvSpPr>
              <a:spLocks noChangeArrowheads="1"/>
            </p:cNvSpPr>
            <p:nvPr/>
          </p:nvSpPr>
          <p:spPr bwMode="auto">
            <a:xfrm>
              <a:off x="4123" y="862"/>
              <a:ext cx="1342" cy="222"/>
            </a:xfrm>
            <a:prstGeom prst="rect">
              <a:avLst/>
            </a:prstGeom>
            <a:solidFill>
              <a:schemeClr val="bg1"/>
            </a:solid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a:solidFill>
                    <a:schemeClr val="tx1"/>
                  </a:solidFill>
                </a:rPr>
                <a:t>  </a:t>
              </a:r>
              <a:r>
                <a:rPr lang="zh-CN" altLang="en-US" sz="1800" b="1">
                  <a:solidFill>
                    <a:schemeClr val="tx1"/>
                  </a:solidFill>
                </a:rPr>
                <a:t>输      出</a:t>
              </a:r>
            </a:p>
          </p:txBody>
        </p:sp>
        <p:sp>
          <p:nvSpPr>
            <p:cNvPr id="77" name="Rectangle 41"/>
            <p:cNvSpPr>
              <a:spLocks noChangeArrowheads="1"/>
            </p:cNvSpPr>
            <p:nvPr/>
          </p:nvSpPr>
          <p:spPr bwMode="auto">
            <a:xfrm>
              <a:off x="385" y="858"/>
              <a:ext cx="3738" cy="222"/>
            </a:xfrm>
            <a:prstGeom prst="rect">
              <a:avLst/>
            </a:prstGeom>
            <a:solidFill>
              <a:schemeClr val="bg1"/>
            </a:solid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a:solidFill>
                    <a:schemeClr val="tx1"/>
                  </a:solidFill>
                </a:rPr>
                <a:t> </a:t>
              </a:r>
              <a:r>
                <a:rPr lang="zh-CN" altLang="en-US" sz="1800" b="1">
                  <a:solidFill>
                    <a:schemeClr val="tx1"/>
                  </a:solidFill>
                </a:rPr>
                <a:t>输                 入</a:t>
              </a:r>
            </a:p>
          </p:txBody>
        </p:sp>
        <p:sp>
          <p:nvSpPr>
            <p:cNvPr id="78" name="Line 54"/>
            <p:cNvSpPr>
              <a:spLocks noChangeShapeType="1"/>
            </p:cNvSpPr>
            <p:nvPr/>
          </p:nvSpPr>
          <p:spPr bwMode="auto">
            <a:xfrm>
              <a:off x="385" y="4337"/>
              <a:ext cx="5080" cy="0"/>
            </a:xfrm>
            <a:prstGeom prst="line">
              <a:avLst/>
            </a:prstGeom>
            <a:noFill/>
            <a:ln w="1905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55"/>
            <p:cNvSpPr>
              <a:spLocks noChangeShapeType="1"/>
            </p:cNvSpPr>
            <p:nvPr/>
          </p:nvSpPr>
          <p:spPr bwMode="auto">
            <a:xfrm>
              <a:off x="385" y="877"/>
              <a:ext cx="0" cy="3487"/>
            </a:xfrm>
            <a:prstGeom prst="line">
              <a:avLst/>
            </a:prstGeom>
            <a:noFill/>
            <a:ln w="1905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56"/>
            <p:cNvSpPr>
              <a:spLocks noChangeShapeType="1"/>
            </p:cNvSpPr>
            <p:nvPr/>
          </p:nvSpPr>
          <p:spPr bwMode="auto">
            <a:xfrm>
              <a:off x="5465" y="850"/>
              <a:ext cx="0" cy="3487"/>
            </a:xfrm>
            <a:prstGeom prst="line">
              <a:avLst/>
            </a:prstGeom>
            <a:noFill/>
            <a:ln w="1905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61"/>
            <p:cNvSpPr>
              <a:spLocks noChangeShapeType="1"/>
            </p:cNvSpPr>
            <p:nvPr/>
          </p:nvSpPr>
          <p:spPr bwMode="auto">
            <a:xfrm>
              <a:off x="4123" y="845"/>
              <a:ext cx="0" cy="3487"/>
            </a:xfrm>
            <a:prstGeom prst="line">
              <a:avLst/>
            </a:prstGeom>
            <a:noFill/>
            <a:ln w="1905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76"/>
            <p:cNvSpPr>
              <a:spLocks noChangeShapeType="1"/>
            </p:cNvSpPr>
            <p:nvPr/>
          </p:nvSpPr>
          <p:spPr bwMode="auto">
            <a:xfrm>
              <a:off x="4943" y="1077"/>
              <a:ext cx="0" cy="3260"/>
            </a:xfrm>
            <a:prstGeom prst="line">
              <a:avLst/>
            </a:prstGeom>
            <a:noFill/>
            <a:ln w="1905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Rectangle 115"/>
            <p:cNvSpPr>
              <a:spLocks noChangeArrowheads="1"/>
            </p:cNvSpPr>
            <p:nvPr/>
          </p:nvSpPr>
          <p:spPr bwMode="auto">
            <a:xfrm>
              <a:off x="377" y="557"/>
              <a:ext cx="30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400" b="1">
                  <a:solidFill>
                    <a:schemeClr val="tx1"/>
                  </a:solidFill>
                </a:rPr>
                <a:t>表</a:t>
              </a:r>
              <a:r>
                <a:rPr lang="en-US" altLang="zh-CN" sz="2400" b="1">
                  <a:solidFill>
                    <a:schemeClr val="tx1"/>
                  </a:solidFill>
                </a:rPr>
                <a:t>3-10                        </a:t>
              </a:r>
              <a:r>
                <a:rPr lang="zh-CN" altLang="en-US" sz="2400" b="1">
                  <a:solidFill>
                    <a:schemeClr val="tx1"/>
                  </a:solidFill>
                </a:rPr>
                <a:t>例</a:t>
              </a:r>
              <a:r>
                <a:rPr lang="en-US" altLang="zh-CN" sz="2400" b="1">
                  <a:solidFill>
                    <a:schemeClr val="tx1"/>
                  </a:solidFill>
                </a:rPr>
                <a:t>3-6</a:t>
              </a:r>
              <a:r>
                <a:rPr lang="zh-CN" altLang="en-US" sz="2400" b="1">
                  <a:solidFill>
                    <a:schemeClr val="tx1"/>
                  </a:solidFill>
                </a:rPr>
                <a:t>的真值表</a:t>
              </a:r>
            </a:p>
          </p:txBody>
        </p:sp>
      </p:grpSp>
      <p:graphicFrame>
        <p:nvGraphicFramePr>
          <p:cNvPr id="86" name="Object 119"/>
          <p:cNvGraphicFramePr>
            <a:graphicFrameLocks noChangeAspect="1"/>
          </p:cNvGraphicFramePr>
          <p:nvPr>
            <p:extLst>
              <p:ext uri="{D42A27DB-BD31-4B8C-83A1-F6EECF244321}">
                <p14:modId xmlns:p14="http://schemas.microsoft.com/office/powerpoint/2010/main" val="3118929686"/>
              </p:ext>
            </p:extLst>
          </p:nvPr>
        </p:nvGraphicFramePr>
        <p:xfrm>
          <a:off x="1473034" y="327070"/>
          <a:ext cx="1100107" cy="534579"/>
        </p:xfrm>
        <a:graphic>
          <a:graphicData uri="http://schemas.openxmlformats.org/presentationml/2006/ole">
            <mc:AlternateContent xmlns:mc="http://schemas.openxmlformats.org/markup-compatibility/2006">
              <mc:Choice xmlns:v="urn:schemas-microsoft-com:vml" Requires="v">
                <p:oleObj spid="_x0000_s12294" name="Equation" r:id="rId6" imgW="507960" imgH="241200" progId="Equation.DSMT4">
                  <p:embed/>
                </p:oleObj>
              </mc:Choice>
              <mc:Fallback>
                <p:oleObj name="Equation" r:id="rId6" imgW="507960" imgH="241200" progId="Equation.DSMT4">
                  <p:embed/>
                  <p:pic>
                    <p:nvPicPr>
                      <p:cNvPr id="0" name=""/>
                      <p:cNvPicPr>
                        <a:picLocks noChangeAspect="1" noChangeArrowheads="1"/>
                      </p:cNvPicPr>
                      <p:nvPr/>
                    </p:nvPicPr>
                    <p:blipFill>
                      <a:blip r:embed="rId7"/>
                      <a:srcRect/>
                      <a:stretch>
                        <a:fillRect/>
                      </a:stretch>
                    </p:blipFill>
                    <p:spPr bwMode="auto">
                      <a:xfrm>
                        <a:off x="1473034" y="327070"/>
                        <a:ext cx="1100107" cy="534579"/>
                      </a:xfrm>
                      <a:prstGeom prst="rect">
                        <a:avLst/>
                      </a:prstGeom>
                      <a:noFill/>
                      <a:ln>
                        <a:noFill/>
                      </a:ln>
                    </p:spPr>
                  </p:pic>
                </p:oleObj>
              </mc:Fallback>
            </mc:AlternateContent>
          </a:graphicData>
        </a:graphic>
      </p:graphicFrame>
      <p:grpSp>
        <p:nvGrpSpPr>
          <p:cNvPr id="87" name="Group 120"/>
          <p:cNvGrpSpPr>
            <a:grpSpLocks/>
          </p:cNvGrpSpPr>
          <p:nvPr/>
        </p:nvGrpSpPr>
        <p:grpSpPr bwMode="auto">
          <a:xfrm>
            <a:off x="257141" y="166373"/>
            <a:ext cx="8556626" cy="634999"/>
            <a:chOff x="312" y="3342"/>
            <a:chExt cx="5390" cy="400"/>
          </a:xfrm>
        </p:grpSpPr>
        <p:graphicFrame>
          <p:nvGraphicFramePr>
            <p:cNvPr id="88" name="Object 121"/>
            <p:cNvGraphicFramePr>
              <a:graphicFrameLocks noChangeAspect="1"/>
            </p:cNvGraphicFramePr>
            <p:nvPr>
              <p:extLst>
                <p:ext uri="{D42A27DB-BD31-4B8C-83A1-F6EECF244321}">
                  <p14:modId xmlns:p14="http://schemas.microsoft.com/office/powerpoint/2010/main" val="2486000124"/>
                </p:ext>
              </p:extLst>
            </p:nvPr>
          </p:nvGraphicFramePr>
          <p:xfrm>
            <a:off x="312" y="3342"/>
            <a:ext cx="684" cy="400"/>
          </p:xfrm>
          <a:graphic>
            <a:graphicData uri="http://schemas.openxmlformats.org/presentationml/2006/ole">
              <mc:AlternateContent xmlns:mc="http://schemas.openxmlformats.org/markup-compatibility/2006">
                <mc:Choice xmlns:v="urn:schemas-microsoft-com:vml" Requires="v">
                  <p:oleObj spid="_x0000_s12295" name="Equation" r:id="rId8" imgW="457200" imgH="241200" progId="Equation.DSMT4">
                    <p:embed/>
                  </p:oleObj>
                </mc:Choice>
                <mc:Fallback>
                  <p:oleObj name="Equation" r:id="rId8" imgW="457200" imgH="241200" progId="Equation.DSMT4">
                    <p:embed/>
                    <p:pic>
                      <p:nvPicPr>
                        <p:cNvPr id="0" name=""/>
                        <p:cNvPicPr>
                          <a:picLocks noChangeAspect="1" noChangeArrowheads="1"/>
                        </p:cNvPicPr>
                        <p:nvPr/>
                      </p:nvPicPr>
                      <p:blipFill>
                        <a:blip r:embed="rId9"/>
                        <a:srcRect/>
                        <a:stretch>
                          <a:fillRect/>
                        </a:stretch>
                      </p:blipFill>
                      <p:spPr bwMode="auto">
                        <a:xfrm>
                          <a:off x="312" y="3342"/>
                          <a:ext cx="684"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 name="Text Box 122"/>
            <p:cNvSpPr txBox="1">
              <a:spLocks noChangeArrowheads="1"/>
            </p:cNvSpPr>
            <p:nvPr/>
          </p:nvSpPr>
          <p:spPr bwMode="auto">
            <a:xfrm>
              <a:off x="1619" y="3361"/>
              <a:ext cx="40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800" b="1">
                  <a:solidFill>
                    <a:schemeClr val="tx1"/>
                  </a:solidFill>
                </a:rPr>
                <a:t>中有低电平时，</a:t>
              </a:r>
              <a:r>
                <a:rPr lang="en-US" altLang="zh-CN" sz="2800" b="1" i="1">
                  <a:solidFill>
                    <a:schemeClr val="tx1"/>
                  </a:solidFill>
                </a:rPr>
                <a:t>A</a:t>
              </a:r>
              <a:r>
                <a:rPr lang="en-US" altLang="zh-CN" sz="2800" b="1" baseline="-25000">
                  <a:solidFill>
                    <a:schemeClr val="tx1"/>
                  </a:solidFill>
                </a:rPr>
                <a:t>3</a:t>
              </a:r>
              <a:r>
                <a:rPr lang="en-US" altLang="zh-CN" sz="2800" b="1" i="1">
                  <a:solidFill>
                    <a:schemeClr val="tx1"/>
                  </a:solidFill>
                </a:rPr>
                <a:t>A</a:t>
              </a:r>
              <a:r>
                <a:rPr lang="en-US" altLang="zh-CN" sz="2800" b="1" baseline="-25000">
                  <a:solidFill>
                    <a:schemeClr val="tx1"/>
                  </a:solidFill>
                </a:rPr>
                <a:t>2</a:t>
              </a:r>
              <a:r>
                <a:rPr lang="en-US" altLang="zh-CN" sz="2800" b="1" i="1">
                  <a:solidFill>
                    <a:schemeClr val="tx1"/>
                  </a:solidFill>
                </a:rPr>
                <a:t>A</a:t>
              </a:r>
              <a:r>
                <a:rPr lang="en-US" altLang="zh-CN" sz="2800" b="1" baseline="-25000">
                  <a:solidFill>
                    <a:schemeClr val="tx1"/>
                  </a:solidFill>
                </a:rPr>
                <a:t>1</a:t>
              </a:r>
              <a:r>
                <a:rPr lang="en-US" altLang="zh-CN" sz="2800" b="1" i="1">
                  <a:solidFill>
                    <a:schemeClr val="tx1"/>
                  </a:solidFill>
                </a:rPr>
                <a:t>A</a:t>
              </a:r>
              <a:r>
                <a:rPr lang="en-US" altLang="zh-CN" sz="2800" b="1" baseline="-25000">
                  <a:solidFill>
                    <a:schemeClr val="tx1"/>
                  </a:solidFill>
                </a:rPr>
                <a:t>0</a:t>
              </a:r>
              <a:r>
                <a:rPr lang="zh-CN" altLang="en-US" sz="2800" b="1">
                  <a:solidFill>
                    <a:schemeClr val="tx1"/>
                  </a:solidFill>
                </a:rPr>
                <a:t>为</a:t>
              </a:r>
              <a:r>
                <a:rPr lang="en-US" altLang="zh-CN" sz="2800" b="1">
                  <a:solidFill>
                    <a:schemeClr val="tx1"/>
                  </a:solidFill>
                </a:rPr>
                <a:t>1111-1000</a:t>
              </a:r>
              <a:r>
                <a:rPr lang="zh-CN" altLang="en-US" sz="2800" b="1">
                  <a:solidFill>
                    <a:schemeClr val="tx1"/>
                  </a:solidFill>
                </a:rPr>
                <a:t>。</a:t>
              </a:r>
            </a:p>
          </p:txBody>
        </p:sp>
      </p:grpSp>
      <p:sp>
        <p:nvSpPr>
          <p:cNvPr id="90" name="Rectangle 126"/>
          <p:cNvSpPr>
            <a:spLocks noChangeArrowheads="1"/>
          </p:cNvSpPr>
          <p:nvPr/>
        </p:nvSpPr>
        <p:spPr bwMode="auto">
          <a:xfrm>
            <a:off x="7729193" y="2053909"/>
            <a:ext cx="647700" cy="288925"/>
          </a:xfrm>
          <a:prstGeom prst="rect">
            <a:avLst/>
          </a:prstGeom>
          <a:noFill/>
          <a:ln w="38100">
            <a:solidFill>
              <a:srgbClr val="FF0000"/>
            </a:solidFill>
            <a:prstDash val="sysDot"/>
            <a:miter lim="800000"/>
            <a:headEnd/>
            <a:tailEnd/>
          </a:ln>
        </p:spPr>
        <p:txBody>
          <a:bodyPr wrap="none" anchor="ct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
        <p:nvSpPr>
          <p:cNvPr id="91" name="Rectangle 127"/>
          <p:cNvSpPr>
            <a:spLocks noChangeArrowheads="1"/>
          </p:cNvSpPr>
          <p:nvPr/>
        </p:nvSpPr>
        <p:spPr bwMode="auto">
          <a:xfrm>
            <a:off x="7729193" y="2342834"/>
            <a:ext cx="647700" cy="4392613"/>
          </a:xfrm>
          <a:prstGeom prst="rect">
            <a:avLst/>
          </a:prstGeom>
          <a:noFill/>
          <a:ln w="28575">
            <a:solidFill>
              <a:srgbClr val="0000FF"/>
            </a:solidFill>
            <a:prstDash val="sysDot"/>
            <a:miter lim="800000"/>
            <a:headEnd/>
            <a:tailEnd/>
          </a:ln>
        </p:spPr>
        <p:txBody>
          <a:bodyPr wrap="none" anchor="ct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
        <p:nvSpPr>
          <p:cNvPr id="92" name="Rectangle 128"/>
          <p:cNvSpPr>
            <a:spLocks noChangeArrowheads="1"/>
          </p:cNvSpPr>
          <p:nvPr/>
        </p:nvSpPr>
        <p:spPr bwMode="auto">
          <a:xfrm>
            <a:off x="531813" y="4543911"/>
            <a:ext cx="2663825" cy="2233613"/>
          </a:xfrm>
          <a:prstGeom prst="rect">
            <a:avLst/>
          </a:prstGeom>
          <a:noFill/>
          <a:ln w="28575">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
        <p:nvSpPr>
          <p:cNvPr id="93" name="Rectangle 129"/>
          <p:cNvSpPr>
            <a:spLocks noChangeArrowheads="1"/>
          </p:cNvSpPr>
          <p:nvPr/>
        </p:nvSpPr>
        <p:spPr bwMode="auto">
          <a:xfrm>
            <a:off x="3203575" y="2349500"/>
            <a:ext cx="3024188" cy="2232025"/>
          </a:xfrm>
          <a:prstGeom prst="rect">
            <a:avLst/>
          </a:prstGeom>
          <a:noFill/>
          <a:ln w="38100">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
        <p:nvSpPr>
          <p:cNvPr id="94" name="Rectangle 130"/>
          <p:cNvSpPr>
            <a:spLocks noChangeArrowheads="1"/>
          </p:cNvSpPr>
          <p:nvPr/>
        </p:nvSpPr>
        <p:spPr bwMode="auto">
          <a:xfrm>
            <a:off x="6516688" y="2349500"/>
            <a:ext cx="1079500" cy="2232025"/>
          </a:xfrm>
          <a:prstGeom prst="rect">
            <a:avLst/>
          </a:prstGeom>
          <a:noFill/>
          <a:ln w="38100">
            <a:solidFill>
              <a:srgbClr val="0000FF"/>
            </a:solidFill>
            <a:prstDash val="sysDot"/>
            <a:miter lim="800000"/>
            <a:headEnd/>
            <a:tailEnd/>
          </a:ln>
        </p:spPr>
        <p:txBody>
          <a:bodyPr wrap="none" anchor="ct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
        <p:nvSpPr>
          <p:cNvPr id="95" name="Rectangle 131"/>
          <p:cNvSpPr>
            <a:spLocks noChangeArrowheads="1"/>
          </p:cNvSpPr>
          <p:nvPr/>
        </p:nvSpPr>
        <p:spPr bwMode="auto">
          <a:xfrm>
            <a:off x="6443663" y="4581525"/>
            <a:ext cx="1223962" cy="2160588"/>
          </a:xfrm>
          <a:prstGeom prst="rect">
            <a:avLst/>
          </a:prstGeom>
          <a:noFill/>
          <a:ln w="38100">
            <a:solidFill>
              <a:srgbClr val="FF0000"/>
            </a:solidFill>
            <a:prstDash val="sysDot"/>
            <a:miter lim="800000"/>
            <a:headEnd/>
            <a:tailEnd/>
          </a:ln>
        </p:spPr>
        <p:txBody>
          <a:bodyPr wrap="none" anchor="ct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Tree>
    <p:extLst>
      <p:ext uri="{BB962C8B-B14F-4D97-AF65-F5344CB8AC3E}">
        <p14:creationId xmlns:p14="http://schemas.microsoft.com/office/powerpoint/2010/main" val="197378786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2000"/>
                                        <p:tgtEl>
                                          <p:spTgt spid="87"/>
                                        </p:tgtEl>
                                      </p:cBhvr>
                                    </p:animEffect>
                                  </p:childTnLst>
                                  <p:subTnLst>
                                    <p:set>
                                      <p:cBhvr override="childStyle">
                                        <p:cTn dur="1" fill="hold" display="0" masterRel="nextClick" afterEffect="1"/>
                                        <p:tgtEl>
                                          <p:spTgt spid="87"/>
                                        </p:tgtEl>
                                        <p:attrNameLst>
                                          <p:attrName>style.visibility</p:attrName>
                                        </p:attrNameLst>
                                      </p:cBhvr>
                                      <p:to>
                                        <p:strVal val="hidden"/>
                                      </p:to>
                                    </p:set>
                                  </p:subTnLst>
                                </p:cTn>
                              </p:par>
                              <p:par>
                                <p:cTn id="8" presetID="22" presetClass="entr" presetSubtype="8"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left)">
                                      <p:cBhvr>
                                        <p:cTn id="10" dur="2000"/>
                                        <p:tgtEl>
                                          <p:spTgt spid="93"/>
                                        </p:tgtEl>
                                      </p:cBhvr>
                                    </p:animEffect>
                                  </p:childTnLst>
                                  <p:subTnLst>
                                    <p:set>
                                      <p:cBhvr override="childStyle">
                                        <p:cTn dur="1" fill="hold" display="0" masterRel="nextClick" afterEffect="1"/>
                                        <p:tgtEl>
                                          <p:spTgt spid="93"/>
                                        </p:tgtEl>
                                        <p:attrNameLst>
                                          <p:attrName>style.visibility</p:attrName>
                                        </p:attrNameLst>
                                      </p:cBhvr>
                                      <p:to>
                                        <p:strVal val="hidden"/>
                                      </p:to>
                                    </p:set>
                                  </p:subTnLst>
                                </p:cTn>
                              </p:par>
                              <p:par>
                                <p:cTn id="11" presetID="22" presetClass="entr" presetSubtype="8"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wipe(left)">
                                      <p:cBhvr>
                                        <p:cTn id="13" dur="2000"/>
                                        <p:tgtEl>
                                          <p:spTgt spid="94"/>
                                        </p:tgtEl>
                                      </p:cBhvr>
                                    </p:animEffec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left)">
                                      <p:cBhvr>
                                        <p:cTn id="18" dur="20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19" presetID="22" presetClass="entr" presetSubtype="8"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wipe(left)">
                                      <p:cBhvr>
                                        <p:cTn id="21" dur="2000"/>
                                        <p:tgtEl>
                                          <p:spTgt spid="92"/>
                                        </p:tgtEl>
                                      </p:cBhvr>
                                    </p:animEffect>
                                  </p:childTnLst>
                                  <p:subTnLst>
                                    <p:set>
                                      <p:cBhvr override="childStyle">
                                        <p:cTn dur="1" fill="hold" display="0" masterRel="nextClick" afterEffect="1"/>
                                        <p:tgtEl>
                                          <p:spTgt spid="92"/>
                                        </p:tgtEl>
                                        <p:attrNameLst>
                                          <p:attrName>style.visibility</p:attrName>
                                        </p:attrNameLst>
                                      </p:cBhvr>
                                      <p:to>
                                        <p:strVal val="hidden"/>
                                      </p:to>
                                    </p:set>
                                  </p:subTnLst>
                                </p:cTn>
                              </p:par>
                              <p:par>
                                <p:cTn id="22" presetID="22" presetClass="entr" presetSubtype="8" fill="hold" grpId="0"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wipe(left)">
                                      <p:cBhvr>
                                        <p:cTn id="24" dur="2000"/>
                                        <p:tgtEl>
                                          <p:spTgt spid="95"/>
                                        </p:tgtEl>
                                      </p:cBhvr>
                                    </p:animEffect>
                                  </p:childTnLst>
                                  <p:subTnLst>
                                    <p:set>
                                      <p:cBhvr override="childStyle">
                                        <p:cTn dur="1" fill="hold" display="0" masterRel="nextClick" afterEffect="1"/>
                                        <p:tgtEl>
                                          <p:spTgt spid="9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wipe(left)">
                                      <p:cBhvr>
                                        <p:cTn id="29" dur="2000"/>
                                        <p:tgtEl>
                                          <p:spTgt spid="86"/>
                                        </p:tgtEl>
                                      </p:cBhvr>
                                    </p:animEffect>
                                  </p:childTnLst>
                                  <p:subTnLst>
                                    <p:set>
                                      <p:cBhvr override="childStyle">
                                        <p:cTn dur="1" fill="hold" display="0" masterRel="nextClick" afterEffect="1"/>
                                        <p:tgtEl>
                                          <p:spTgt spid="8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wipe(left)">
                                      <p:cBhvr>
                                        <p:cTn id="34" dur="2000"/>
                                        <p:tgtEl>
                                          <p:spTgt spid="90"/>
                                        </p:tgtEl>
                                      </p:cBhvr>
                                    </p:animEffect>
                                  </p:childTnLst>
                                  <p:subTnLst>
                                    <p:set>
                                      <p:cBhvr override="childStyle">
                                        <p:cTn dur="1" fill="hold" display="0" masterRel="nextClick" afterEffect="1"/>
                                        <p:tgtEl>
                                          <p:spTgt spid="90"/>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wipe(up)">
                                      <p:cBhvr>
                                        <p:cTn id="39" dur="2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animBg="1"/>
      <p:bldP spid="9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bwMode="auto">
          <a:xfrm>
            <a:off x="0" y="0"/>
            <a:ext cx="9144000" cy="14325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nvGrpSpPr>
          <p:cNvPr id="2" name="组合 1"/>
          <p:cNvGrpSpPr/>
          <p:nvPr/>
        </p:nvGrpSpPr>
        <p:grpSpPr>
          <a:xfrm>
            <a:off x="556786" y="267906"/>
            <a:ext cx="8096251" cy="6298055"/>
            <a:chOff x="488950" y="547066"/>
            <a:chExt cx="8096251" cy="6247435"/>
          </a:xfrm>
        </p:grpSpPr>
        <p:sp>
          <p:nvSpPr>
            <p:cNvPr id="57351" name="Text Box 54"/>
            <p:cNvSpPr txBox="1">
              <a:spLocks noChangeArrowheads="1"/>
            </p:cNvSpPr>
            <p:nvPr/>
          </p:nvSpPr>
          <p:spPr bwMode="auto">
            <a:xfrm>
              <a:off x="6470650" y="2033588"/>
              <a:ext cx="1035050" cy="4760913"/>
            </a:xfrm>
            <a:prstGeom prst="rect">
              <a:avLst/>
            </a:prstGeom>
            <a:noFill/>
            <a:ln>
              <a:noFill/>
            </a:ln>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0   0   0</a:t>
              </a:r>
            </a:p>
            <a:p>
              <a:pPr eaLnBrk="1" hangingPunct="1">
                <a:spcBef>
                  <a:spcPct val="0"/>
                </a:spcBef>
                <a:buClrTx/>
                <a:buFontTx/>
                <a:buNone/>
                <a:defRPr/>
              </a:pPr>
              <a:r>
                <a:rPr lang="en-US" altLang="zh-CN" sz="1800" i="0">
                  <a:solidFill>
                    <a:schemeClr val="tx1"/>
                  </a:solidFill>
                </a:rPr>
                <a:t>0   0   1</a:t>
              </a:r>
            </a:p>
            <a:p>
              <a:pPr eaLnBrk="1" hangingPunct="1">
                <a:spcBef>
                  <a:spcPct val="0"/>
                </a:spcBef>
                <a:buClrTx/>
                <a:buFontTx/>
                <a:buNone/>
                <a:defRPr/>
              </a:pPr>
              <a:r>
                <a:rPr lang="en-US" altLang="zh-CN" sz="1800" i="0">
                  <a:solidFill>
                    <a:schemeClr val="tx1"/>
                  </a:solidFill>
                </a:rPr>
                <a:t>0   1   0</a:t>
              </a:r>
            </a:p>
            <a:p>
              <a:pPr eaLnBrk="1" hangingPunct="1">
                <a:spcBef>
                  <a:spcPct val="0"/>
                </a:spcBef>
                <a:buClrTx/>
                <a:buFontTx/>
                <a:buNone/>
                <a:defRPr/>
              </a:pPr>
              <a:r>
                <a:rPr lang="en-US" altLang="zh-CN" sz="1800" i="0">
                  <a:solidFill>
                    <a:schemeClr val="tx1"/>
                  </a:solidFill>
                </a:rPr>
                <a:t>0   1   1</a:t>
              </a:r>
            </a:p>
            <a:p>
              <a:pPr eaLnBrk="1" hangingPunct="1">
                <a:spcBef>
                  <a:spcPct val="0"/>
                </a:spcBef>
                <a:buClrTx/>
                <a:buFontTx/>
                <a:buNone/>
                <a:defRPr/>
              </a:pPr>
              <a:r>
                <a:rPr lang="en-US" altLang="zh-CN" sz="1800" i="0">
                  <a:solidFill>
                    <a:schemeClr val="tx1"/>
                  </a:solidFill>
                </a:rPr>
                <a:t>1   0   0</a:t>
              </a:r>
            </a:p>
            <a:p>
              <a:pPr eaLnBrk="1" hangingPunct="1">
                <a:spcBef>
                  <a:spcPct val="0"/>
                </a:spcBef>
                <a:buClrTx/>
                <a:buFontTx/>
                <a:buNone/>
                <a:defRPr/>
              </a:pPr>
              <a:r>
                <a:rPr lang="en-US" altLang="zh-CN" sz="1800" i="0">
                  <a:solidFill>
                    <a:schemeClr val="tx1"/>
                  </a:solidFill>
                </a:rPr>
                <a:t>1   0   1</a:t>
              </a:r>
            </a:p>
            <a:p>
              <a:pPr eaLnBrk="1" hangingPunct="1">
                <a:spcBef>
                  <a:spcPct val="0"/>
                </a:spcBef>
                <a:buClrTx/>
                <a:buFontTx/>
                <a:buNone/>
                <a:defRPr/>
              </a:pPr>
              <a:r>
                <a:rPr lang="en-US" altLang="zh-CN" sz="1800" i="0">
                  <a:solidFill>
                    <a:schemeClr val="tx1"/>
                  </a:solidFill>
                </a:rPr>
                <a:t>1   1   0</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p:txBody>
        </p:sp>
        <p:sp>
          <p:nvSpPr>
            <p:cNvPr id="57352" name="Line 6"/>
            <p:cNvSpPr>
              <a:spLocks noChangeShapeType="1"/>
            </p:cNvSpPr>
            <p:nvPr/>
          </p:nvSpPr>
          <p:spPr bwMode="auto">
            <a:xfrm>
              <a:off x="2246503" y="1654175"/>
              <a:ext cx="144463" cy="1588"/>
            </a:xfrm>
            <a:prstGeom prst="line">
              <a:avLst/>
            </a:prstGeom>
            <a:noFill/>
            <a:ln w="28575">
              <a:solidFill>
                <a:schemeClr val="tx1"/>
              </a:solidFill>
              <a:round/>
              <a:headEnd/>
              <a:tailEnd/>
            </a:ln>
          </p:spPr>
          <p:txBody>
            <a:bodyPr/>
            <a:lstStyle/>
            <a:p>
              <a:pPr>
                <a:defRPr/>
              </a:pPr>
              <a:endParaRPr lang="zh-CN" altLang="en-US" i="0"/>
            </a:p>
          </p:txBody>
        </p:sp>
        <p:sp>
          <p:nvSpPr>
            <p:cNvPr id="57353" name="Line 7"/>
            <p:cNvSpPr>
              <a:spLocks noChangeShapeType="1"/>
            </p:cNvSpPr>
            <p:nvPr/>
          </p:nvSpPr>
          <p:spPr bwMode="auto">
            <a:xfrm>
              <a:off x="519303" y="1654175"/>
              <a:ext cx="161925" cy="1588"/>
            </a:xfrm>
            <a:prstGeom prst="line">
              <a:avLst/>
            </a:prstGeom>
            <a:noFill/>
            <a:ln w="28575">
              <a:solidFill>
                <a:schemeClr val="tx1"/>
              </a:solidFill>
              <a:round/>
              <a:headEnd/>
              <a:tailEnd/>
            </a:ln>
          </p:spPr>
          <p:txBody>
            <a:bodyPr/>
            <a:lstStyle/>
            <a:p>
              <a:pPr>
                <a:defRPr/>
              </a:pPr>
              <a:endParaRPr lang="zh-CN" altLang="en-US" i="0"/>
            </a:p>
          </p:txBody>
        </p:sp>
        <p:sp>
          <p:nvSpPr>
            <p:cNvPr id="57354" name="Line 8"/>
            <p:cNvSpPr>
              <a:spLocks noChangeShapeType="1"/>
            </p:cNvSpPr>
            <p:nvPr/>
          </p:nvSpPr>
          <p:spPr bwMode="auto">
            <a:xfrm>
              <a:off x="932053" y="1652588"/>
              <a:ext cx="161925" cy="1588"/>
            </a:xfrm>
            <a:prstGeom prst="line">
              <a:avLst/>
            </a:prstGeom>
            <a:noFill/>
            <a:ln w="28575">
              <a:solidFill>
                <a:schemeClr val="tx1"/>
              </a:solidFill>
              <a:round/>
              <a:headEnd/>
              <a:tailEnd/>
            </a:ln>
          </p:spPr>
          <p:txBody>
            <a:bodyPr/>
            <a:lstStyle/>
            <a:p>
              <a:pPr>
                <a:defRPr/>
              </a:pPr>
              <a:endParaRPr lang="zh-CN" altLang="en-US" i="0"/>
            </a:p>
          </p:txBody>
        </p:sp>
        <p:sp>
          <p:nvSpPr>
            <p:cNvPr id="57355" name="Line 9"/>
            <p:cNvSpPr>
              <a:spLocks noChangeShapeType="1"/>
            </p:cNvSpPr>
            <p:nvPr/>
          </p:nvSpPr>
          <p:spPr bwMode="auto">
            <a:xfrm>
              <a:off x="1238441" y="1654175"/>
              <a:ext cx="161925" cy="1588"/>
            </a:xfrm>
            <a:prstGeom prst="line">
              <a:avLst/>
            </a:prstGeom>
            <a:noFill/>
            <a:ln w="28575">
              <a:solidFill>
                <a:schemeClr val="tx1"/>
              </a:solidFill>
              <a:round/>
              <a:headEnd/>
              <a:tailEnd/>
            </a:ln>
          </p:spPr>
          <p:txBody>
            <a:bodyPr/>
            <a:lstStyle/>
            <a:p>
              <a:pPr>
                <a:defRPr/>
              </a:pPr>
              <a:endParaRPr lang="zh-CN" altLang="en-US" i="0"/>
            </a:p>
          </p:txBody>
        </p:sp>
        <p:sp>
          <p:nvSpPr>
            <p:cNvPr id="57356" name="Line 10"/>
            <p:cNvSpPr>
              <a:spLocks noChangeShapeType="1"/>
            </p:cNvSpPr>
            <p:nvPr/>
          </p:nvSpPr>
          <p:spPr bwMode="auto">
            <a:xfrm>
              <a:off x="1598803" y="1654175"/>
              <a:ext cx="107950" cy="1588"/>
            </a:xfrm>
            <a:prstGeom prst="line">
              <a:avLst/>
            </a:prstGeom>
            <a:noFill/>
            <a:ln w="28575">
              <a:solidFill>
                <a:schemeClr val="tx1"/>
              </a:solidFill>
              <a:round/>
              <a:headEnd/>
              <a:tailEnd/>
            </a:ln>
          </p:spPr>
          <p:txBody>
            <a:bodyPr/>
            <a:lstStyle/>
            <a:p>
              <a:pPr>
                <a:defRPr/>
              </a:pPr>
              <a:endParaRPr lang="zh-CN" altLang="en-US" i="0"/>
            </a:p>
          </p:txBody>
        </p:sp>
        <p:sp>
          <p:nvSpPr>
            <p:cNvPr id="57357" name="Line 11"/>
            <p:cNvSpPr>
              <a:spLocks noChangeShapeType="1"/>
            </p:cNvSpPr>
            <p:nvPr/>
          </p:nvSpPr>
          <p:spPr bwMode="auto">
            <a:xfrm>
              <a:off x="1886141" y="1654175"/>
              <a:ext cx="161925" cy="1588"/>
            </a:xfrm>
            <a:prstGeom prst="line">
              <a:avLst/>
            </a:prstGeom>
            <a:noFill/>
            <a:ln w="28575">
              <a:solidFill>
                <a:schemeClr val="tx1"/>
              </a:solidFill>
              <a:round/>
              <a:headEnd/>
              <a:tailEnd/>
            </a:ln>
          </p:spPr>
          <p:txBody>
            <a:bodyPr/>
            <a:lstStyle/>
            <a:p>
              <a:pPr>
                <a:defRPr/>
              </a:pPr>
              <a:endParaRPr lang="zh-CN" altLang="en-US" i="0"/>
            </a:p>
          </p:txBody>
        </p:sp>
        <p:sp>
          <p:nvSpPr>
            <p:cNvPr id="57358" name="Line 12"/>
            <p:cNvSpPr>
              <a:spLocks noChangeShapeType="1"/>
            </p:cNvSpPr>
            <p:nvPr/>
          </p:nvSpPr>
          <p:spPr bwMode="auto">
            <a:xfrm>
              <a:off x="2606866" y="1654175"/>
              <a:ext cx="127000" cy="1588"/>
            </a:xfrm>
            <a:prstGeom prst="line">
              <a:avLst/>
            </a:prstGeom>
            <a:noFill/>
            <a:ln w="28575">
              <a:solidFill>
                <a:schemeClr val="tx1"/>
              </a:solidFill>
              <a:round/>
              <a:headEnd/>
              <a:tailEnd/>
            </a:ln>
          </p:spPr>
          <p:txBody>
            <a:bodyPr/>
            <a:lstStyle/>
            <a:p>
              <a:pPr>
                <a:defRPr/>
              </a:pPr>
              <a:endParaRPr lang="zh-CN" altLang="en-US" i="0"/>
            </a:p>
          </p:txBody>
        </p:sp>
        <p:sp>
          <p:nvSpPr>
            <p:cNvPr id="57359" name="Line 13"/>
            <p:cNvSpPr>
              <a:spLocks noChangeShapeType="1"/>
            </p:cNvSpPr>
            <p:nvPr/>
          </p:nvSpPr>
          <p:spPr bwMode="auto">
            <a:xfrm>
              <a:off x="2894203" y="1654175"/>
              <a:ext cx="161925" cy="1588"/>
            </a:xfrm>
            <a:prstGeom prst="line">
              <a:avLst/>
            </a:prstGeom>
            <a:noFill/>
            <a:ln w="28575">
              <a:solidFill>
                <a:schemeClr val="tx1"/>
              </a:solidFill>
              <a:round/>
              <a:headEnd/>
              <a:tailEnd/>
            </a:ln>
          </p:spPr>
          <p:txBody>
            <a:bodyPr/>
            <a:lstStyle/>
            <a:p>
              <a:pPr>
                <a:defRPr/>
              </a:pPr>
              <a:endParaRPr lang="zh-CN" altLang="en-US" i="0"/>
            </a:p>
          </p:txBody>
        </p:sp>
        <p:sp>
          <p:nvSpPr>
            <p:cNvPr id="57360" name="Line 14"/>
            <p:cNvSpPr>
              <a:spLocks noChangeShapeType="1"/>
            </p:cNvSpPr>
            <p:nvPr/>
          </p:nvSpPr>
          <p:spPr bwMode="auto">
            <a:xfrm>
              <a:off x="3272028" y="1652588"/>
              <a:ext cx="127000" cy="1588"/>
            </a:xfrm>
            <a:prstGeom prst="line">
              <a:avLst/>
            </a:prstGeom>
            <a:noFill/>
            <a:ln w="28575">
              <a:solidFill>
                <a:schemeClr val="tx1"/>
              </a:solidFill>
              <a:round/>
              <a:headEnd/>
              <a:tailEnd/>
            </a:ln>
          </p:spPr>
          <p:txBody>
            <a:bodyPr/>
            <a:lstStyle/>
            <a:p>
              <a:pPr>
                <a:defRPr/>
              </a:pPr>
              <a:endParaRPr lang="zh-CN" altLang="en-US" i="0"/>
            </a:p>
          </p:txBody>
        </p:sp>
        <p:sp>
          <p:nvSpPr>
            <p:cNvPr id="57361" name="Line 15"/>
            <p:cNvSpPr>
              <a:spLocks noChangeShapeType="1"/>
            </p:cNvSpPr>
            <p:nvPr/>
          </p:nvSpPr>
          <p:spPr bwMode="auto">
            <a:xfrm>
              <a:off x="3578416" y="1652588"/>
              <a:ext cx="180975" cy="1588"/>
            </a:xfrm>
            <a:prstGeom prst="line">
              <a:avLst/>
            </a:prstGeom>
            <a:noFill/>
            <a:ln w="28575">
              <a:solidFill>
                <a:schemeClr val="tx1"/>
              </a:solidFill>
              <a:round/>
              <a:headEnd/>
              <a:tailEnd/>
            </a:ln>
          </p:spPr>
          <p:txBody>
            <a:bodyPr/>
            <a:lstStyle/>
            <a:p>
              <a:pPr>
                <a:defRPr/>
              </a:pPr>
              <a:endParaRPr lang="zh-CN" altLang="en-US" i="0"/>
            </a:p>
          </p:txBody>
        </p:sp>
        <p:sp>
          <p:nvSpPr>
            <p:cNvPr id="57362" name="Line 16"/>
            <p:cNvSpPr>
              <a:spLocks noChangeShapeType="1"/>
            </p:cNvSpPr>
            <p:nvPr/>
          </p:nvSpPr>
          <p:spPr bwMode="auto">
            <a:xfrm>
              <a:off x="3902266" y="1654175"/>
              <a:ext cx="161925" cy="1588"/>
            </a:xfrm>
            <a:prstGeom prst="line">
              <a:avLst/>
            </a:prstGeom>
            <a:noFill/>
            <a:ln w="28575">
              <a:solidFill>
                <a:schemeClr val="tx1"/>
              </a:solidFill>
              <a:round/>
              <a:headEnd/>
              <a:tailEnd/>
            </a:ln>
          </p:spPr>
          <p:txBody>
            <a:bodyPr/>
            <a:lstStyle/>
            <a:p>
              <a:pPr>
                <a:defRPr/>
              </a:pPr>
              <a:endParaRPr lang="zh-CN" altLang="en-US" i="0"/>
            </a:p>
          </p:txBody>
        </p:sp>
        <p:sp>
          <p:nvSpPr>
            <p:cNvPr id="57363" name="Line 17"/>
            <p:cNvSpPr>
              <a:spLocks noChangeShapeType="1"/>
            </p:cNvSpPr>
            <p:nvPr/>
          </p:nvSpPr>
          <p:spPr bwMode="auto">
            <a:xfrm>
              <a:off x="4335653" y="1652588"/>
              <a:ext cx="161925" cy="1588"/>
            </a:xfrm>
            <a:prstGeom prst="line">
              <a:avLst/>
            </a:prstGeom>
            <a:noFill/>
            <a:ln w="28575">
              <a:solidFill>
                <a:schemeClr val="tx1"/>
              </a:solidFill>
              <a:round/>
              <a:headEnd/>
              <a:tailEnd/>
            </a:ln>
          </p:spPr>
          <p:txBody>
            <a:bodyPr/>
            <a:lstStyle/>
            <a:p>
              <a:pPr>
                <a:defRPr/>
              </a:pPr>
              <a:endParaRPr lang="zh-CN" altLang="en-US" i="0"/>
            </a:p>
          </p:txBody>
        </p:sp>
        <p:sp>
          <p:nvSpPr>
            <p:cNvPr id="57364" name="Line 18"/>
            <p:cNvSpPr>
              <a:spLocks noChangeShapeType="1"/>
            </p:cNvSpPr>
            <p:nvPr/>
          </p:nvSpPr>
          <p:spPr bwMode="auto">
            <a:xfrm>
              <a:off x="4749991" y="1652588"/>
              <a:ext cx="161925" cy="1588"/>
            </a:xfrm>
            <a:prstGeom prst="line">
              <a:avLst/>
            </a:prstGeom>
            <a:noFill/>
            <a:ln w="28575">
              <a:solidFill>
                <a:schemeClr val="tx1"/>
              </a:solidFill>
              <a:round/>
              <a:headEnd/>
              <a:tailEnd/>
            </a:ln>
          </p:spPr>
          <p:txBody>
            <a:bodyPr/>
            <a:lstStyle/>
            <a:p>
              <a:pPr>
                <a:defRPr/>
              </a:pPr>
              <a:endParaRPr lang="zh-CN" altLang="en-US" i="0"/>
            </a:p>
          </p:txBody>
        </p:sp>
        <p:sp>
          <p:nvSpPr>
            <p:cNvPr id="57365" name="Line 19"/>
            <p:cNvSpPr>
              <a:spLocks noChangeShapeType="1"/>
            </p:cNvSpPr>
            <p:nvPr/>
          </p:nvSpPr>
          <p:spPr bwMode="auto">
            <a:xfrm>
              <a:off x="5089716" y="1652588"/>
              <a:ext cx="180975" cy="1588"/>
            </a:xfrm>
            <a:prstGeom prst="line">
              <a:avLst/>
            </a:prstGeom>
            <a:noFill/>
            <a:ln w="28575">
              <a:solidFill>
                <a:schemeClr val="tx1"/>
              </a:solidFill>
              <a:round/>
              <a:headEnd/>
              <a:tailEnd/>
            </a:ln>
          </p:spPr>
          <p:txBody>
            <a:bodyPr/>
            <a:lstStyle/>
            <a:p>
              <a:pPr>
                <a:defRPr/>
              </a:pPr>
              <a:endParaRPr lang="zh-CN" altLang="en-US" i="0"/>
            </a:p>
          </p:txBody>
        </p:sp>
        <p:sp>
          <p:nvSpPr>
            <p:cNvPr id="57366" name="Line 20"/>
            <p:cNvSpPr>
              <a:spLocks noChangeShapeType="1"/>
            </p:cNvSpPr>
            <p:nvPr/>
          </p:nvSpPr>
          <p:spPr bwMode="auto">
            <a:xfrm>
              <a:off x="5559616" y="1652588"/>
              <a:ext cx="161925" cy="1588"/>
            </a:xfrm>
            <a:prstGeom prst="line">
              <a:avLst/>
            </a:prstGeom>
            <a:noFill/>
            <a:ln w="28575">
              <a:solidFill>
                <a:schemeClr val="tx1"/>
              </a:solidFill>
              <a:round/>
              <a:headEnd/>
              <a:tailEnd/>
            </a:ln>
          </p:spPr>
          <p:txBody>
            <a:bodyPr/>
            <a:lstStyle/>
            <a:p>
              <a:pPr>
                <a:defRPr/>
              </a:pPr>
              <a:endParaRPr lang="zh-CN" altLang="en-US" i="0"/>
            </a:p>
          </p:txBody>
        </p:sp>
        <p:sp>
          <p:nvSpPr>
            <p:cNvPr id="57367" name="Line 21"/>
            <p:cNvSpPr>
              <a:spLocks noChangeShapeType="1"/>
            </p:cNvSpPr>
            <p:nvPr/>
          </p:nvSpPr>
          <p:spPr bwMode="auto">
            <a:xfrm>
              <a:off x="5918391" y="1652588"/>
              <a:ext cx="217488" cy="1588"/>
            </a:xfrm>
            <a:prstGeom prst="line">
              <a:avLst/>
            </a:prstGeom>
            <a:noFill/>
            <a:ln w="28575">
              <a:solidFill>
                <a:schemeClr val="tx1"/>
              </a:solidFill>
              <a:round/>
              <a:headEnd/>
              <a:tailEnd/>
            </a:ln>
          </p:spPr>
          <p:txBody>
            <a:bodyPr/>
            <a:lstStyle/>
            <a:p>
              <a:pPr>
                <a:defRPr/>
              </a:pPr>
              <a:endParaRPr lang="zh-CN" altLang="en-US" i="0"/>
            </a:p>
          </p:txBody>
        </p:sp>
        <p:sp>
          <p:nvSpPr>
            <p:cNvPr id="57368" name="Rectangle 24"/>
            <p:cNvSpPr>
              <a:spLocks noChangeArrowheads="1"/>
            </p:cNvSpPr>
            <p:nvPr/>
          </p:nvSpPr>
          <p:spPr bwMode="auto">
            <a:xfrm>
              <a:off x="1006475" y="2309813"/>
              <a:ext cx="184150" cy="523875"/>
            </a:xfrm>
            <a:prstGeom prst="rect">
              <a:avLst/>
            </a:prstGeom>
            <a:noFill/>
            <a:ln>
              <a:noFill/>
            </a:ln>
          </p:spPr>
          <p:txBody>
            <a:bodyPr wrap="none">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endParaRPr lang="zh-CN" altLang="en-US" sz="2800" i="0">
                <a:solidFill>
                  <a:schemeClr val="tx1"/>
                </a:solidFill>
              </a:endParaRPr>
            </a:p>
          </p:txBody>
        </p:sp>
        <p:sp>
          <p:nvSpPr>
            <p:cNvPr id="57369" name="Rectangle 28"/>
            <p:cNvSpPr>
              <a:spLocks noChangeArrowheads="1"/>
            </p:cNvSpPr>
            <p:nvPr/>
          </p:nvSpPr>
          <p:spPr bwMode="auto">
            <a:xfrm>
              <a:off x="488950" y="2019300"/>
              <a:ext cx="5934075" cy="4752975"/>
            </a:xfrm>
            <a:prstGeom prst="rect">
              <a:avLst/>
            </a:prstGeom>
            <a:noFill/>
            <a:ln w="28575">
              <a:solidFill>
                <a:schemeClr val="accent1">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en-US" altLang="zh-CN" sz="1800" i="0">
                  <a:solidFill>
                    <a:schemeClr val="tx1"/>
                  </a:solidFill>
                </a:rPr>
                <a:t> 1   1    1    1   1    1    1    1    1    1    1    1     1     1      1     1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  ×  ×  ×  ×  ×   ×   ×    ×    0</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  ×  ×  ×  ×  ×   ×   ×     0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  ×  ×  ×  ×  ×   ×    0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  ×  ×  ×  ×  ×    0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  ×  ×  ×  ×   0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  ×  ×  ×   0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  ×  ×   0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  ×   0    1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   0    1    1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   0    1    1    1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   0    1    1    1    1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  0    1    1    1    1    1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   0   1    1    1    1    1    1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   0    1   1    1    1    1    1    1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0    1    1   1    1    1    1    1    1    1    1     1     1      1     1</a:t>
              </a:r>
              <a:endParaRPr lang="en-US" altLang="zh-CN" sz="1800" i="0">
                <a:solidFill>
                  <a:schemeClr val="tx1"/>
                </a:solidFill>
                <a:cs typeface="Times New Roman" panose="02020603050405020304" pitchFamily="18" charset="0"/>
              </a:endParaRPr>
            </a:p>
            <a:p>
              <a:pPr>
                <a:spcBef>
                  <a:spcPct val="0"/>
                </a:spcBef>
                <a:buClrTx/>
                <a:buFontTx/>
                <a:buNone/>
                <a:defRPr/>
              </a:pPr>
              <a:r>
                <a:rPr lang="en-US" altLang="zh-CN" sz="1800" i="0">
                  <a:solidFill>
                    <a:schemeClr val="tx1"/>
                  </a:solidFill>
                </a:rPr>
                <a:t> 0   1    1    1   1    1    1    1    1    1    1    1     1     1      1     1</a:t>
              </a:r>
            </a:p>
          </p:txBody>
        </p:sp>
        <p:sp>
          <p:nvSpPr>
            <p:cNvPr id="57370" name="Rectangle 31"/>
            <p:cNvSpPr>
              <a:spLocks noChangeArrowheads="1"/>
            </p:cNvSpPr>
            <p:nvPr/>
          </p:nvSpPr>
          <p:spPr bwMode="auto">
            <a:xfrm>
              <a:off x="6424613" y="1584325"/>
              <a:ext cx="1079500" cy="415925"/>
            </a:xfrm>
            <a:prstGeom prst="rect">
              <a:avLst/>
            </a:prstGeom>
            <a:noFill/>
            <a:ln w="28575">
              <a:solidFill>
                <a:schemeClr val="accent1">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en-US" altLang="zh-CN" sz="1800" i="0">
                  <a:solidFill>
                    <a:schemeClr val="tx1"/>
                  </a:solidFill>
                </a:rPr>
                <a:t>A</a:t>
              </a:r>
              <a:r>
                <a:rPr lang="en-US" altLang="zh-CN" sz="1800" i="0" baseline="-30000">
                  <a:solidFill>
                    <a:schemeClr val="tx1"/>
                  </a:solidFill>
                </a:rPr>
                <a:t>2</a:t>
              </a:r>
              <a:r>
                <a:rPr lang="en-US" altLang="zh-CN" sz="1800" i="0">
                  <a:solidFill>
                    <a:schemeClr val="tx1"/>
                  </a:solidFill>
                </a:rPr>
                <a:t> A</a:t>
              </a:r>
              <a:r>
                <a:rPr lang="en-US" altLang="zh-CN" sz="1800" i="0" baseline="-30000">
                  <a:solidFill>
                    <a:schemeClr val="tx1"/>
                  </a:solidFill>
                </a:rPr>
                <a:t>1</a:t>
              </a:r>
              <a:r>
                <a:rPr lang="en-US" altLang="zh-CN" sz="1800" i="0">
                  <a:solidFill>
                    <a:schemeClr val="tx1"/>
                  </a:solidFill>
                </a:rPr>
                <a:t> A</a:t>
              </a:r>
              <a:r>
                <a:rPr lang="en-US" altLang="zh-CN" sz="1800" i="0" baseline="-30000">
                  <a:solidFill>
                    <a:schemeClr val="tx1"/>
                  </a:solidFill>
                </a:rPr>
                <a:t>0</a:t>
              </a:r>
              <a:endParaRPr lang="en-US" altLang="zh-CN" sz="1800" i="0">
                <a:solidFill>
                  <a:schemeClr val="tx1"/>
                </a:solidFill>
              </a:endParaRPr>
            </a:p>
          </p:txBody>
        </p:sp>
        <p:sp>
          <p:nvSpPr>
            <p:cNvPr id="57371" name="Rectangle 32"/>
            <p:cNvSpPr>
              <a:spLocks noChangeArrowheads="1"/>
            </p:cNvSpPr>
            <p:nvPr/>
          </p:nvSpPr>
          <p:spPr bwMode="auto">
            <a:xfrm>
              <a:off x="488950" y="1589088"/>
              <a:ext cx="5934075" cy="433388"/>
            </a:xfrm>
            <a:prstGeom prst="rect">
              <a:avLst/>
            </a:prstGeom>
            <a:noFill/>
            <a:ln w="28575">
              <a:solidFill>
                <a:schemeClr val="accent1">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en-US" altLang="zh-CN" sz="1800" i="0">
                  <a:solidFill>
                    <a:schemeClr val="tx1"/>
                  </a:solidFill>
                </a:rPr>
                <a:t>I</a:t>
              </a:r>
              <a:r>
                <a:rPr lang="en-US" altLang="zh-CN" sz="1800" i="0" baseline="-30000">
                  <a:solidFill>
                    <a:schemeClr val="tx1"/>
                  </a:solidFill>
                </a:rPr>
                <a:t>0</a:t>
              </a:r>
              <a:r>
                <a:rPr lang="en-US" altLang="zh-CN" sz="1800" i="0">
                  <a:solidFill>
                    <a:schemeClr val="tx1"/>
                  </a:solidFill>
                </a:rPr>
                <a:t>   I</a:t>
              </a:r>
              <a:r>
                <a:rPr lang="en-US" altLang="zh-CN" sz="1800" i="0" baseline="-30000">
                  <a:solidFill>
                    <a:schemeClr val="tx1"/>
                  </a:solidFill>
                </a:rPr>
                <a:t>1</a:t>
              </a:r>
              <a:r>
                <a:rPr lang="en-US" altLang="zh-CN" sz="1800" i="0">
                  <a:solidFill>
                    <a:schemeClr val="tx1"/>
                  </a:solidFill>
                </a:rPr>
                <a:t>   I</a:t>
              </a:r>
              <a:r>
                <a:rPr lang="en-US" altLang="zh-CN" sz="1800" i="0" baseline="-30000">
                  <a:solidFill>
                    <a:schemeClr val="tx1"/>
                  </a:solidFill>
                </a:rPr>
                <a:t>2</a:t>
              </a:r>
              <a:r>
                <a:rPr lang="en-US" altLang="zh-CN" sz="1800" i="0">
                  <a:solidFill>
                    <a:schemeClr val="tx1"/>
                  </a:solidFill>
                </a:rPr>
                <a:t>   I</a:t>
              </a:r>
              <a:r>
                <a:rPr lang="en-US" altLang="zh-CN" sz="1800" i="0" baseline="-30000">
                  <a:solidFill>
                    <a:schemeClr val="tx1"/>
                  </a:solidFill>
                </a:rPr>
                <a:t>3</a:t>
              </a:r>
              <a:r>
                <a:rPr lang="en-US" altLang="zh-CN" sz="1800" i="0">
                  <a:solidFill>
                    <a:schemeClr val="tx1"/>
                  </a:solidFill>
                </a:rPr>
                <a:t>   I</a:t>
              </a:r>
              <a:r>
                <a:rPr lang="en-US" altLang="zh-CN" sz="1800" i="0" baseline="-30000">
                  <a:solidFill>
                    <a:schemeClr val="tx1"/>
                  </a:solidFill>
                </a:rPr>
                <a:t>4</a:t>
              </a:r>
              <a:r>
                <a:rPr lang="en-US" altLang="zh-CN" sz="1800" i="0">
                  <a:solidFill>
                    <a:schemeClr val="tx1"/>
                  </a:solidFill>
                </a:rPr>
                <a:t>   I</a:t>
              </a:r>
              <a:r>
                <a:rPr lang="en-US" altLang="zh-CN" sz="1800" i="0" baseline="-30000">
                  <a:solidFill>
                    <a:schemeClr val="tx1"/>
                  </a:solidFill>
                </a:rPr>
                <a:t>5</a:t>
              </a:r>
              <a:r>
                <a:rPr lang="en-US" altLang="zh-CN" sz="1800" i="0">
                  <a:solidFill>
                    <a:schemeClr val="tx1"/>
                  </a:solidFill>
                </a:rPr>
                <a:t>   I</a:t>
              </a:r>
              <a:r>
                <a:rPr lang="en-US" altLang="zh-CN" sz="1800" i="0" baseline="-30000">
                  <a:solidFill>
                    <a:schemeClr val="tx1"/>
                  </a:solidFill>
                </a:rPr>
                <a:t>6</a:t>
              </a:r>
              <a:r>
                <a:rPr lang="en-US" altLang="zh-CN" sz="1800" i="0">
                  <a:solidFill>
                    <a:schemeClr val="tx1"/>
                  </a:solidFill>
                </a:rPr>
                <a:t>   I</a:t>
              </a:r>
              <a:r>
                <a:rPr lang="en-US" altLang="zh-CN" sz="1800" i="0" baseline="-30000">
                  <a:solidFill>
                    <a:schemeClr val="tx1"/>
                  </a:solidFill>
                </a:rPr>
                <a:t>7</a:t>
              </a:r>
              <a:r>
                <a:rPr lang="en-US" altLang="zh-CN" sz="1800" i="0">
                  <a:solidFill>
                    <a:schemeClr val="tx1"/>
                  </a:solidFill>
                </a:rPr>
                <a:t>   I</a:t>
              </a:r>
              <a:r>
                <a:rPr lang="en-US" altLang="zh-CN" sz="1800" i="0" baseline="-30000">
                  <a:solidFill>
                    <a:schemeClr val="tx1"/>
                  </a:solidFill>
                </a:rPr>
                <a:t>8</a:t>
              </a:r>
              <a:r>
                <a:rPr lang="en-US" altLang="zh-CN" sz="1800" i="0">
                  <a:solidFill>
                    <a:schemeClr val="tx1"/>
                  </a:solidFill>
                </a:rPr>
                <a:t>   I</a:t>
              </a:r>
              <a:r>
                <a:rPr lang="en-US" altLang="zh-CN" sz="1800" i="0" baseline="-30000">
                  <a:solidFill>
                    <a:schemeClr val="tx1"/>
                  </a:solidFill>
                </a:rPr>
                <a:t>9</a:t>
              </a:r>
              <a:r>
                <a:rPr lang="en-US" altLang="zh-CN" sz="1800" i="0">
                  <a:solidFill>
                    <a:schemeClr val="tx1"/>
                  </a:solidFill>
                </a:rPr>
                <a:t>   I</a:t>
              </a:r>
              <a:r>
                <a:rPr lang="en-US" altLang="zh-CN" sz="1800" i="0" baseline="-30000">
                  <a:solidFill>
                    <a:schemeClr val="tx1"/>
                  </a:solidFill>
                </a:rPr>
                <a:t>10</a:t>
              </a:r>
              <a:r>
                <a:rPr lang="en-US" altLang="zh-CN" sz="1800" i="0">
                  <a:solidFill>
                    <a:schemeClr val="tx1"/>
                  </a:solidFill>
                </a:rPr>
                <a:t>   I</a:t>
              </a:r>
              <a:r>
                <a:rPr lang="en-US" altLang="zh-CN" sz="1800" i="0" baseline="-30000">
                  <a:solidFill>
                    <a:schemeClr val="tx1"/>
                  </a:solidFill>
                </a:rPr>
                <a:t>11</a:t>
              </a:r>
              <a:r>
                <a:rPr lang="en-US" altLang="zh-CN" sz="1800" i="0">
                  <a:solidFill>
                    <a:schemeClr val="tx1"/>
                  </a:solidFill>
                </a:rPr>
                <a:t>   I</a:t>
              </a:r>
              <a:r>
                <a:rPr lang="en-US" altLang="zh-CN" sz="1800" i="0" baseline="-30000">
                  <a:solidFill>
                    <a:schemeClr val="tx1"/>
                  </a:solidFill>
                </a:rPr>
                <a:t>12  </a:t>
              </a:r>
              <a:r>
                <a:rPr lang="en-US" altLang="zh-CN" sz="1800" i="0">
                  <a:solidFill>
                    <a:schemeClr val="tx1"/>
                  </a:solidFill>
                </a:rPr>
                <a:t> I</a:t>
              </a:r>
              <a:r>
                <a:rPr lang="en-US" altLang="zh-CN" sz="1800" i="0" baseline="-30000">
                  <a:solidFill>
                    <a:schemeClr val="tx1"/>
                  </a:solidFill>
                </a:rPr>
                <a:t>13</a:t>
              </a:r>
              <a:r>
                <a:rPr lang="en-US" altLang="zh-CN" sz="1800" i="0">
                  <a:solidFill>
                    <a:schemeClr val="tx1"/>
                  </a:solidFill>
                </a:rPr>
                <a:t>   I</a:t>
              </a:r>
              <a:r>
                <a:rPr lang="en-US" altLang="zh-CN" sz="1800" i="0" baseline="-30000">
                  <a:solidFill>
                    <a:schemeClr val="tx1"/>
                  </a:solidFill>
                </a:rPr>
                <a:t>14    </a:t>
              </a:r>
              <a:r>
                <a:rPr lang="en-US" altLang="zh-CN" sz="1800" i="0">
                  <a:solidFill>
                    <a:schemeClr val="tx1"/>
                  </a:solidFill>
                </a:rPr>
                <a:t>I</a:t>
              </a:r>
              <a:r>
                <a:rPr lang="en-US" altLang="zh-CN" sz="1800" i="0" baseline="-30000">
                  <a:solidFill>
                    <a:schemeClr val="tx1"/>
                  </a:solidFill>
                </a:rPr>
                <a:t>15</a:t>
              </a:r>
              <a:endParaRPr lang="en-US" altLang="zh-CN" sz="1800" i="0">
                <a:solidFill>
                  <a:schemeClr val="tx1"/>
                </a:solidFill>
              </a:endParaRPr>
            </a:p>
          </p:txBody>
        </p:sp>
        <p:sp>
          <p:nvSpPr>
            <p:cNvPr id="57372" name="Rectangle 33"/>
            <p:cNvSpPr>
              <a:spLocks noChangeArrowheads="1"/>
            </p:cNvSpPr>
            <p:nvPr/>
          </p:nvSpPr>
          <p:spPr bwMode="auto">
            <a:xfrm>
              <a:off x="6424613" y="1223963"/>
              <a:ext cx="2160588" cy="352425"/>
            </a:xfrm>
            <a:prstGeom prst="rect">
              <a:avLst/>
            </a:prstGeom>
            <a:noFill/>
            <a:ln w="28575">
              <a:solidFill>
                <a:schemeClr val="accent1">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defRPr/>
              </a:pPr>
              <a:r>
                <a:rPr lang="en-US" altLang="zh-CN" sz="1800">
                  <a:solidFill>
                    <a:schemeClr val="tx1"/>
                  </a:solidFill>
                </a:rPr>
                <a:t>(</a:t>
              </a:r>
              <a:r>
                <a:rPr lang="en-US" altLang="zh-CN" sz="1800" i="0">
                  <a:solidFill>
                    <a:schemeClr val="tx1"/>
                  </a:solidFill>
                </a:rPr>
                <a:t>2)</a:t>
              </a:r>
              <a:r>
                <a:rPr lang="zh-CN" altLang="en-US" sz="1800" i="0">
                  <a:solidFill>
                    <a:schemeClr val="tx1"/>
                  </a:solidFill>
                </a:rPr>
                <a:t>片  </a:t>
              </a:r>
              <a:r>
                <a:rPr lang="zh-CN" altLang="en-US" sz="1800" i="0">
                  <a:solidFill>
                    <a:srgbClr val="800000"/>
                  </a:solidFill>
                  <a:latin typeface="+mn-ea"/>
                  <a:ea typeface="+mn-ea"/>
                </a:rPr>
                <a:t>输    出  </a:t>
              </a:r>
              <a:r>
                <a:rPr lang="en-US" altLang="zh-CN" sz="1800" i="0">
                  <a:solidFill>
                    <a:schemeClr val="tx1"/>
                  </a:solidFill>
                </a:rPr>
                <a:t>(1)</a:t>
              </a:r>
              <a:r>
                <a:rPr lang="zh-CN" altLang="en-US" sz="1800" i="0">
                  <a:solidFill>
                    <a:schemeClr val="tx1"/>
                  </a:solidFill>
                </a:rPr>
                <a:t>片</a:t>
              </a:r>
            </a:p>
          </p:txBody>
        </p:sp>
        <p:sp>
          <p:nvSpPr>
            <p:cNvPr id="57373" name="Rectangle 34"/>
            <p:cNvSpPr>
              <a:spLocks noChangeArrowheads="1"/>
            </p:cNvSpPr>
            <p:nvPr/>
          </p:nvSpPr>
          <p:spPr bwMode="auto">
            <a:xfrm>
              <a:off x="488950" y="1230313"/>
              <a:ext cx="5934075" cy="352425"/>
            </a:xfrm>
            <a:prstGeom prst="rect">
              <a:avLst/>
            </a:prstGeom>
            <a:noFill/>
            <a:ln w="28575">
              <a:solidFill>
                <a:schemeClr val="accent1">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defRPr/>
              </a:pPr>
              <a:r>
                <a:rPr lang="en-US" altLang="zh-CN" sz="1800" i="0">
                  <a:solidFill>
                    <a:srgbClr val="800000"/>
                  </a:solidFill>
                  <a:latin typeface="+mn-ea"/>
                  <a:ea typeface="+mn-ea"/>
                </a:rPr>
                <a:t> </a:t>
              </a:r>
              <a:r>
                <a:rPr lang="zh-CN" altLang="en-US" sz="1800" i="0">
                  <a:solidFill>
                    <a:srgbClr val="800000"/>
                  </a:solidFill>
                  <a:latin typeface="+mn-ea"/>
                  <a:ea typeface="+mn-ea"/>
                </a:rPr>
                <a:t>输                 入</a:t>
              </a:r>
            </a:p>
          </p:txBody>
        </p:sp>
        <p:sp>
          <p:nvSpPr>
            <p:cNvPr id="57374" name="Line 35"/>
            <p:cNvSpPr>
              <a:spLocks noChangeShapeType="1"/>
            </p:cNvSpPr>
            <p:nvPr/>
          </p:nvSpPr>
          <p:spPr bwMode="auto">
            <a:xfrm>
              <a:off x="488950" y="6765925"/>
              <a:ext cx="8064500" cy="0"/>
            </a:xfrm>
            <a:prstGeom prst="line">
              <a:avLst/>
            </a:prstGeom>
            <a:noFill/>
            <a:ln w="28575" cap="rnd">
              <a:solidFill>
                <a:schemeClr val="accent1">
                  <a:lumMod val="25000"/>
                </a:schemeClr>
              </a:solidFill>
              <a:round/>
              <a:headEnd/>
              <a:tailEnd/>
            </a:ln>
          </p:spPr>
          <p:txBody>
            <a:bodyPr/>
            <a:lstStyle/>
            <a:p>
              <a:pPr>
                <a:defRPr/>
              </a:pPr>
              <a:endParaRPr lang="zh-CN" altLang="en-US" i="0"/>
            </a:p>
          </p:txBody>
        </p:sp>
        <p:sp>
          <p:nvSpPr>
            <p:cNvPr id="57375" name="Line 36"/>
            <p:cNvSpPr>
              <a:spLocks noChangeShapeType="1"/>
            </p:cNvSpPr>
            <p:nvPr/>
          </p:nvSpPr>
          <p:spPr bwMode="auto">
            <a:xfrm>
              <a:off x="488950" y="1230313"/>
              <a:ext cx="0" cy="5535613"/>
            </a:xfrm>
            <a:prstGeom prst="line">
              <a:avLst/>
            </a:prstGeom>
            <a:noFill/>
            <a:ln w="28575" cap="rnd">
              <a:solidFill>
                <a:schemeClr val="accent1">
                  <a:lumMod val="25000"/>
                </a:schemeClr>
              </a:solidFill>
              <a:round/>
              <a:headEnd/>
              <a:tailEnd/>
            </a:ln>
          </p:spPr>
          <p:txBody>
            <a:bodyPr/>
            <a:lstStyle/>
            <a:p>
              <a:pPr>
                <a:defRPr/>
              </a:pPr>
              <a:endParaRPr lang="zh-CN" altLang="en-US" i="0"/>
            </a:p>
          </p:txBody>
        </p:sp>
        <p:sp>
          <p:nvSpPr>
            <p:cNvPr id="57376" name="Line 37"/>
            <p:cNvSpPr>
              <a:spLocks noChangeShapeType="1"/>
            </p:cNvSpPr>
            <p:nvPr/>
          </p:nvSpPr>
          <p:spPr bwMode="auto">
            <a:xfrm>
              <a:off x="8585200" y="1322388"/>
              <a:ext cx="0" cy="5436942"/>
            </a:xfrm>
            <a:prstGeom prst="line">
              <a:avLst/>
            </a:prstGeom>
            <a:noFill/>
            <a:ln w="28575" cap="rnd">
              <a:solidFill>
                <a:schemeClr val="accent1">
                  <a:lumMod val="25000"/>
                </a:schemeClr>
              </a:solidFill>
              <a:round/>
              <a:headEnd/>
              <a:tailEnd/>
            </a:ln>
          </p:spPr>
          <p:txBody>
            <a:bodyPr/>
            <a:lstStyle/>
            <a:p>
              <a:pPr>
                <a:defRPr/>
              </a:pPr>
              <a:endParaRPr lang="zh-CN" altLang="en-US" i="0"/>
            </a:p>
          </p:txBody>
        </p:sp>
        <p:sp>
          <p:nvSpPr>
            <p:cNvPr id="57377" name="Line 38"/>
            <p:cNvSpPr>
              <a:spLocks noChangeShapeType="1"/>
            </p:cNvSpPr>
            <p:nvPr/>
          </p:nvSpPr>
          <p:spPr bwMode="auto">
            <a:xfrm>
              <a:off x="6423025" y="1230313"/>
              <a:ext cx="0" cy="5535613"/>
            </a:xfrm>
            <a:prstGeom prst="line">
              <a:avLst/>
            </a:prstGeom>
            <a:noFill/>
            <a:ln w="28575" cap="rnd">
              <a:solidFill>
                <a:schemeClr val="accent1">
                  <a:lumMod val="25000"/>
                </a:schemeClr>
              </a:solidFill>
              <a:round/>
              <a:headEnd/>
              <a:tailEnd/>
            </a:ln>
          </p:spPr>
          <p:txBody>
            <a:bodyPr/>
            <a:lstStyle/>
            <a:p>
              <a:pPr>
                <a:defRPr/>
              </a:pPr>
              <a:endParaRPr lang="zh-CN" altLang="en-US" i="0"/>
            </a:p>
          </p:txBody>
        </p:sp>
        <p:sp>
          <p:nvSpPr>
            <p:cNvPr id="57378" name="Rectangle 42"/>
            <p:cNvSpPr>
              <a:spLocks noChangeArrowheads="1"/>
            </p:cNvSpPr>
            <p:nvPr/>
          </p:nvSpPr>
          <p:spPr bwMode="auto">
            <a:xfrm>
              <a:off x="2833064" y="547066"/>
              <a:ext cx="3085327" cy="519015"/>
            </a:xfrm>
            <a:prstGeom prst="rect">
              <a:avLst/>
            </a:prstGeom>
            <a:solidFill>
              <a:schemeClr val="bg1"/>
            </a:solidFill>
            <a:ln>
              <a:noFill/>
            </a:ln>
          </p:spPr>
          <p:txBody>
            <a:bodyPr wrap="square">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zh-CN" altLang="en-US" sz="2800" i="0">
                  <a:solidFill>
                    <a:srgbClr val="0000FF"/>
                  </a:solidFill>
                  <a:latin typeface="+mn-ea"/>
                  <a:ea typeface="+mn-ea"/>
                </a:rPr>
                <a:t>例</a:t>
              </a:r>
              <a:r>
                <a:rPr lang="en-US" altLang="zh-CN" sz="2800" i="0">
                  <a:solidFill>
                    <a:srgbClr val="0000FF"/>
                  </a:solidFill>
                  <a:latin typeface="+mn-ea"/>
                  <a:ea typeface="+mn-ea"/>
                </a:rPr>
                <a:t>3-6</a:t>
              </a:r>
              <a:r>
                <a:rPr lang="zh-CN" altLang="en-US" sz="2800" i="0">
                  <a:solidFill>
                    <a:srgbClr val="0000FF"/>
                  </a:solidFill>
                  <a:latin typeface="+mn-ea"/>
                  <a:ea typeface="+mn-ea"/>
                </a:rPr>
                <a:t>的真值表</a:t>
              </a:r>
            </a:p>
          </p:txBody>
        </p:sp>
        <p:sp>
          <p:nvSpPr>
            <p:cNvPr id="57379" name="Rectangle 53"/>
            <p:cNvSpPr>
              <a:spLocks noChangeArrowheads="1"/>
            </p:cNvSpPr>
            <p:nvPr/>
          </p:nvSpPr>
          <p:spPr bwMode="auto">
            <a:xfrm>
              <a:off x="7505700" y="1584325"/>
              <a:ext cx="1079500" cy="415925"/>
            </a:xfrm>
            <a:prstGeom prst="rect">
              <a:avLst/>
            </a:prstGeom>
            <a:noFill/>
            <a:ln w="28575">
              <a:solidFill>
                <a:schemeClr val="accent1">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en-US" altLang="zh-CN" sz="1800" i="0">
                  <a:solidFill>
                    <a:schemeClr val="tx1"/>
                  </a:solidFill>
                </a:rPr>
                <a:t>A</a:t>
              </a:r>
              <a:r>
                <a:rPr lang="en-US" altLang="zh-CN" sz="1800" i="0" baseline="-30000">
                  <a:solidFill>
                    <a:schemeClr val="tx1"/>
                  </a:solidFill>
                </a:rPr>
                <a:t>2</a:t>
              </a:r>
              <a:r>
                <a:rPr lang="en-US" altLang="zh-CN" sz="1800" i="0">
                  <a:solidFill>
                    <a:schemeClr val="tx1"/>
                  </a:solidFill>
                </a:rPr>
                <a:t> A</a:t>
              </a:r>
              <a:r>
                <a:rPr lang="en-US" altLang="zh-CN" sz="1800" i="0" baseline="-30000">
                  <a:solidFill>
                    <a:schemeClr val="tx1"/>
                  </a:solidFill>
                </a:rPr>
                <a:t>1</a:t>
              </a:r>
              <a:r>
                <a:rPr lang="en-US" altLang="zh-CN" sz="1800" i="0">
                  <a:solidFill>
                    <a:schemeClr val="tx1"/>
                  </a:solidFill>
                </a:rPr>
                <a:t> A</a:t>
              </a:r>
              <a:r>
                <a:rPr lang="en-US" altLang="zh-CN" sz="1800" i="0" baseline="-30000">
                  <a:solidFill>
                    <a:schemeClr val="tx1"/>
                  </a:solidFill>
                </a:rPr>
                <a:t>0</a:t>
              </a:r>
              <a:endParaRPr lang="en-US" altLang="zh-CN" sz="1800" i="0">
                <a:solidFill>
                  <a:schemeClr val="tx1"/>
                </a:solidFill>
              </a:endParaRPr>
            </a:p>
          </p:txBody>
        </p:sp>
        <p:sp>
          <p:nvSpPr>
            <p:cNvPr id="57380" name="Text Box 55"/>
            <p:cNvSpPr txBox="1">
              <a:spLocks noChangeArrowheads="1"/>
            </p:cNvSpPr>
            <p:nvPr/>
          </p:nvSpPr>
          <p:spPr bwMode="auto">
            <a:xfrm>
              <a:off x="7550150" y="2033588"/>
              <a:ext cx="1035050" cy="4760913"/>
            </a:xfrm>
            <a:prstGeom prst="rect">
              <a:avLst/>
            </a:prstGeom>
            <a:noFill/>
            <a:ln>
              <a:noFill/>
            </a:ln>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1   1   1</a:t>
              </a:r>
            </a:p>
            <a:p>
              <a:pPr eaLnBrk="1" hangingPunct="1">
                <a:spcBef>
                  <a:spcPct val="0"/>
                </a:spcBef>
                <a:buClrTx/>
                <a:buFontTx/>
                <a:buNone/>
                <a:defRPr/>
              </a:pPr>
              <a:r>
                <a:rPr lang="en-US" altLang="zh-CN" sz="1800" i="0">
                  <a:solidFill>
                    <a:schemeClr val="tx1"/>
                  </a:solidFill>
                </a:rPr>
                <a:t>0   0   0</a:t>
              </a:r>
            </a:p>
            <a:p>
              <a:pPr eaLnBrk="1" hangingPunct="1">
                <a:spcBef>
                  <a:spcPct val="0"/>
                </a:spcBef>
                <a:buClrTx/>
                <a:buFontTx/>
                <a:buNone/>
                <a:defRPr/>
              </a:pPr>
              <a:r>
                <a:rPr lang="en-US" altLang="zh-CN" sz="1800" i="0">
                  <a:solidFill>
                    <a:schemeClr val="tx1"/>
                  </a:solidFill>
                </a:rPr>
                <a:t>0   0   1</a:t>
              </a:r>
            </a:p>
            <a:p>
              <a:pPr eaLnBrk="1" hangingPunct="1">
                <a:spcBef>
                  <a:spcPct val="0"/>
                </a:spcBef>
                <a:buClrTx/>
                <a:buFontTx/>
                <a:buNone/>
                <a:defRPr/>
              </a:pPr>
              <a:r>
                <a:rPr lang="en-US" altLang="zh-CN" sz="1800" i="0">
                  <a:solidFill>
                    <a:schemeClr val="tx1"/>
                  </a:solidFill>
                </a:rPr>
                <a:t>0   1   0</a:t>
              </a:r>
            </a:p>
            <a:p>
              <a:pPr eaLnBrk="1" hangingPunct="1">
                <a:spcBef>
                  <a:spcPct val="0"/>
                </a:spcBef>
                <a:buClrTx/>
                <a:buFontTx/>
                <a:buNone/>
                <a:defRPr/>
              </a:pPr>
              <a:r>
                <a:rPr lang="en-US" altLang="zh-CN" sz="1800" i="0">
                  <a:solidFill>
                    <a:schemeClr val="tx1"/>
                  </a:solidFill>
                </a:rPr>
                <a:t>0   1   1</a:t>
              </a:r>
            </a:p>
            <a:p>
              <a:pPr eaLnBrk="1" hangingPunct="1">
                <a:spcBef>
                  <a:spcPct val="0"/>
                </a:spcBef>
                <a:buClrTx/>
                <a:buFontTx/>
                <a:buNone/>
                <a:defRPr/>
              </a:pPr>
              <a:r>
                <a:rPr lang="en-US" altLang="zh-CN" sz="1800" i="0">
                  <a:solidFill>
                    <a:schemeClr val="tx1"/>
                  </a:solidFill>
                </a:rPr>
                <a:t>1   0   0</a:t>
              </a:r>
            </a:p>
            <a:p>
              <a:pPr eaLnBrk="1" hangingPunct="1">
                <a:spcBef>
                  <a:spcPct val="0"/>
                </a:spcBef>
                <a:buClrTx/>
                <a:buFontTx/>
                <a:buNone/>
                <a:defRPr/>
              </a:pPr>
              <a:r>
                <a:rPr lang="en-US" altLang="zh-CN" sz="1800" i="0">
                  <a:solidFill>
                    <a:schemeClr val="tx1"/>
                  </a:solidFill>
                </a:rPr>
                <a:t>1   0   1</a:t>
              </a:r>
            </a:p>
            <a:p>
              <a:pPr eaLnBrk="1" hangingPunct="1">
                <a:spcBef>
                  <a:spcPct val="0"/>
                </a:spcBef>
                <a:buClrTx/>
                <a:buFontTx/>
                <a:buNone/>
                <a:defRPr/>
              </a:pPr>
              <a:r>
                <a:rPr lang="en-US" altLang="zh-CN" sz="1800" i="0">
                  <a:solidFill>
                    <a:schemeClr val="tx1"/>
                  </a:solidFill>
                </a:rPr>
                <a:t>1   1   0</a:t>
              </a:r>
            </a:p>
            <a:p>
              <a:pPr eaLnBrk="1" hangingPunct="1">
                <a:spcBef>
                  <a:spcPct val="0"/>
                </a:spcBef>
                <a:buClrTx/>
                <a:buFontTx/>
                <a:buNone/>
                <a:defRPr/>
              </a:pPr>
              <a:r>
                <a:rPr lang="en-US" altLang="zh-CN" sz="1800" i="0">
                  <a:solidFill>
                    <a:schemeClr val="tx1"/>
                  </a:solidFill>
                </a:rPr>
                <a:t>1   1   1</a:t>
              </a:r>
            </a:p>
          </p:txBody>
        </p:sp>
        <p:sp>
          <p:nvSpPr>
            <p:cNvPr id="57381" name="Line 57"/>
            <p:cNvSpPr>
              <a:spLocks noChangeShapeType="1"/>
            </p:cNvSpPr>
            <p:nvPr/>
          </p:nvSpPr>
          <p:spPr bwMode="auto">
            <a:xfrm>
              <a:off x="7505700" y="1628776"/>
              <a:ext cx="6350" cy="5130556"/>
            </a:xfrm>
            <a:prstGeom prst="line">
              <a:avLst/>
            </a:prstGeom>
            <a:noFill/>
            <a:ln w="28575" cap="rnd">
              <a:solidFill>
                <a:schemeClr val="accent1">
                  <a:lumMod val="25000"/>
                </a:schemeClr>
              </a:solidFill>
              <a:round/>
              <a:headEnd/>
              <a:tailEnd/>
            </a:ln>
          </p:spPr>
          <p:txBody>
            <a:bodyPr/>
            <a:lstStyle/>
            <a:p>
              <a:pPr>
                <a:defRPr/>
              </a:pPr>
              <a:endParaRPr lang="zh-CN" altLang="en-US" i="0"/>
            </a:p>
          </p:txBody>
        </p:sp>
        <p:sp>
          <p:nvSpPr>
            <p:cNvPr id="57382" name="Line 58"/>
            <p:cNvSpPr>
              <a:spLocks noChangeShapeType="1"/>
            </p:cNvSpPr>
            <p:nvPr/>
          </p:nvSpPr>
          <p:spPr bwMode="auto">
            <a:xfrm>
              <a:off x="6516878" y="1673225"/>
              <a:ext cx="134938" cy="0"/>
            </a:xfrm>
            <a:prstGeom prst="line">
              <a:avLst/>
            </a:prstGeom>
            <a:noFill/>
            <a:ln w="9525">
              <a:solidFill>
                <a:schemeClr val="tx1"/>
              </a:solidFill>
              <a:round/>
              <a:headEnd/>
              <a:tailEnd/>
            </a:ln>
          </p:spPr>
          <p:txBody>
            <a:bodyPr/>
            <a:lstStyle/>
            <a:p>
              <a:pPr>
                <a:defRPr/>
              </a:pPr>
              <a:endParaRPr lang="zh-CN" altLang="en-US" i="0"/>
            </a:p>
          </p:txBody>
        </p:sp>
        <p:sp>
          <p:nvSpPr>
            <p:cNvPr id="57383" name="Line 59"/>
            <p:cNvSpPr>
              <a:spLocks noChangeShapeType="1"/>
            </p:cNvSpPr>
            <p:nvPr/>
          </p:nvSpPr>
          <p:spPr bwMode="auto">
            <a:xfrm>
              <a:off x="6786753" y="1673225"/>
              <a:ext cx="134938" cy="0"/>
            </a:xfrm>
            <a:prstGeom prst="line">
              <a:avLst/>
            </a:prstGeom>
            <a:noFill/>
            <a:ln w="9525">
              <a:solidFill>
                <a:schemeClr val="tx1"/>
              </a:solidFill>
              <a:round/>
              <a:headEnd/>
              <a:tailEnd/>
            </a:ln>
          </p:spPr>
          <p:txBody>
            <a:bodyPr/>
            <a:lstStyle/>
            <a:p>
              <a:pPr>
                <a:defRPr/>
              </a:pPr>
              <a:endParaRPr lang="zh-CN" altLang="en-US" i="0"/>
            </a:p>
          </p:txBody>
        </p:sp>
        <p:sp>
          <p:nvSpPr>
            <p:cNvPr id="57384" name="Line 60"/>
            <p:cNvSpPr>
              <a:spLocks noChangeShapeType="1"/>
            </p:cNvSpPr>
            <p:nvPr/>
          </p:nvSpPr>
          <p:spPr bwMode="auto">
            <a:xfrm>
              <a:off x="7102666" y="1673225"/>
              <a:ext cx="134938" cy="0"/>
            </a:xfrm>
            <a:prstGeom prst="line">
              <a:avLst/>
            </a:prstGeom>
            <a:noFill/>
            <a:ln w="9525">
              <a:solidFill>
                <a:schemeClr val="tx1"/>
              </a:solidFill>
              <a:round/>
              <a:headEnd/>
              <a:tailEnd/>
            </a:ln>
          </p:spPr>
          <p:txBody>
            <a:bodyPr/>
            <a:lstStyle/>
            <a:p>
              <a:pPr>
                <a:defRPr/>
              </a:pPr>
              <a:endParaRPr lang="zh-CN" altLang="en-US" i="0"/>
            </a:p>
          </p:txBody>
        </p:sp>
        <p:sp>
          <p:nvSpPr>
            <p:cNvPr id="57385" name="Line 61"/>
            <p:cNvSpPr>
              <a:spLocks noChangeShapeType="1"/>
            </p:cNvSpPr>
            <p:nvPr/>
          </p:nvSpPr>
          <p:spPr bwMode="auto">
            <a:xfrm>
              <a:off x="7551928" y="1673225"/>
              <a:ext cx="134938" cy="0"/>
            </a:xfrm>
            <a:prstGeom prst="line">
              <a:avLst/>
            </a:prstGeom>
            <a:noFill/>
            <a:ln w="9525">
              <a:solidFill>
                <a:schemeClr val="tx1"/>
              </a:solidFill>
              <a:round/>
              <a:headEnd/>
              <a:tailEnd/>
            </a:ln>
          </p:spPr>
          <p:txBody>
            <a:bodyPr/>
            <a:lstStyle/>
            <a:p>
              <a:pPr>
                <a:defRPr/>
              </a:pPr>
              <a:endParaRPr lang="zh-CN" altLang="en-US" i="0"/>
            </a:p>
          </p:txBody>
        </p:sp>
        <p:sp>
          <p:nvSpPr>
            <p:cNvPr id="57386" name="Line 62"/>
            <p:cNvSpPr>
              <a:spLocks noChangeShapeType="1"/>
            </p:cNvSpPr>
            <p:nvPr/>
          </p:nvSpPr>
          <p:spPr bwMode="auto">
            <a:xfrm>
              <a:off x="7912291" y="1673225"/>
              <a:ext cx="134938" cy="0"/>
            </a:xfrm>
            <a:prstGeom prst="line">
              <a:avLst/>
            </a:prstGeom>
            <a:noFill/>
            <a:ln w="9525">
              <a:solidFill>
                <a:schemeClr val="tx1"/>
              </a:solidFill>
              <a:round/>
              <a:headEnd/>
              <a:tailEnd/>
            </a:ln>
          </p:spPr>
          <p:txBody>
            <a:bodyPr/>
            <a:lstStyle/>
            <a:p>
              <a:pPr>
                <a:defRPr/>
              </a:pPr>
              <a:endParaRPr lang="zh-CN" altLang="en-US" i="0"/>
            </a:p>
          </p:txBody>
        </p:sp>
        <p:sp>
          <p:nvSpPr>
            <p:cNvPr id="57387" name="Line 63"/>
            <p:cNvSpPr>
              <a:spLocks noChangeShapeType="1"/>
            </p:cNvSpPr>
            <p:nvPr/>
          </p:nvSpPr>
          <p:spPr bwMode="auto">
            <a:xfrm>
              <a:off x="8182166" y="1673225"/>
              <a:ext cx="134938" cy="0"/>
            </a:xfrm>
            <a:prstGeom prst="line">
              <a:avLst/>
            </a:prstGeom>
            <a:noFill/>
            <a:ln w="9525">
              <a:solidFill>
                <a:schemeClr val="tx1"/>
              </a:solidFill>
              <a:round/>
              <a:headEnd/>
              <a:tailEnd/>
            </a:ln>
          </p:spPr>
          <p:txBody>
            <a:bodyPr/>
            <a:lstStyle/>
            <a:p>
              <a:pPr>
                <a:defRPr/>
              </a:pPr>
              <a:endParaRPr lang="zh-CN" altLang="en-US" i="0"/>
            </a:p>
          </p:txBody>
        </p:sp>
        <p:sp>
          <p:nvSpPr>
            <p:cNvPr id="306225" name="Rectangle 49"/>
            <p:cNvSpPr>
              <a:spLocks noChangeArrowheads="1"/>
            </p:cNvSpPr>
            <p:nvPr/>
          </p:nvSpPr>
          <p:spPr bwMode="auto">
            <a:xfrm>
              <a:off x="522288" y="4525718"/>
              <a:ext cx="2663825" cy="2233612"/>
            </a:xfrm>
            <a:prstGeom prst="rect">
              <a:avLst/>
            </a:prstGeom>
            <a:noFill/>
            <a:ln w="28575">
              <a:solidFill>
                <a:srgbClr val="A5002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2"/>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sp>
          <p:nvSpPr>
            <p:cNvPr id="306226" name="Rectangle 50"/>
            <p:cNvSpPr>
              <a:spLocks noChangeArrowheads="1"/>
            </p:cNvSpPr>
            <p:nvPr/>
          </p:nvSpPr>
          <p:spPr bwMode="auto">
            <a:xfrm>
              <a:off x="3222625" y="2294942"/>
              <a:ext cx="3024188" cy="2232025"/>
            </a:xfrm>
            <a:prstGeom prst="rect">
              <a:avLst/>
            </a:prstGeom>
            <a:noFill/>
            <a:ln w="38100">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2"/>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sp>
          <p:nvSpPr>
            <p:cNvPr id="306227" name="Rectangle 51"/>
            <p:cNvSpPr>
              <a:spLocks noChangeArrowheads="1"/>
            </p:cNvSpPr>
            <p:nvPr/>
          </p:nvSpPr>
          <p:spPr bwMode="auto">
            <a:xfrm>
              <a:off x="6507163" y="2294942"/>
              <a:ext cx="846137" cy="2232025"/>
            </a:xfrm>
            <a:prstGeom prst="rect">
              <a:avLst/>
            </a:prstGeom>
            <a:noFill/>
            <a:ln w="38100">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2"/>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i="0"/>
            </a:p>
          </p:txBody>
        </p:sp>
        <p:sp>
          <p:nvSpPr>
            <p:cNvPr id="306241" name="Rectangle 65"/>
            <p:cNvSpPr>
              <a:spLocks noChangeArrowheads="1"/>
            </p:cNvSpPr>
            <p:nvPr/>
          </p:nvSpPr>
          <p:spPr bwMode="auto">
            <a:xfrm>
              <a:off x="7542213" y="4533883"/>
              <a:ext cx="846137" cy="2232025"/>
            </a:xfrm>
            <a:prstGeom prst="rect">
              <a:avLst/>
            </a:prstGeom>
            <a:noFill/>
            <a:ln w="28575">
              <a:solidFill>
                <a:srgbClr val="A5002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2"/>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zh-CN" sz="2800" i="0"/>
            </a:p>
          </p:txBody>
        </p:sp>
      </p:grpSp>
    </p:spTree>
    <p:extLst>
      <p:ext uri="{BB962C8B-B14F-4D97-AF65-F5344CB8AC3E}">
        <p14:creationId xmlns:p14="http://schemas.microsoft.com/office/powerpoint/2010/main" val="2298095948"/>
      </p:ext>
    </p:extLst>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bwMode="auto">
          <a:xfrm>
            <a:off x="0" y="0"/>
            <a:ext cx="9144000" cy="11668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nvGrpSpPr>
          <p:cNvPr id="45" name="Group 55"/>
          <p:cNvGrpSpPr>
            <a:grpSpLocks/>
          </p:cNvGrpSpPr>
          <p:nvPr/>
        </p:nvGrpSpPr>
        <p:grpSpPr bwMode="auto">
          <a:xfrm>
            <a:off x="746125" y="1223963"/>
            <a:ext cx="4410075" cy="5580062"/>
            <a:chOff x="782" y="686"/>
            <a:chExt cx="2070" cy="3515"/>
          </a:xfrm>
          <a:noFill/>
        </p:grpSpPr>
        <p:sp>
          <p:nvSpPr>
            <p:cNvPr id="46" name="Text Box 32"/>
            <p:cNvSpPr txBox="1">
              <a:spLocks noChangeArrowheads="1"/>
            </p:cNvSpPr>
            <p:nvPr/>
          </p:nvSpPr>
          <p:spPr bwMode="auto">
            <a:xfrm>
              <a:off x="1491" y="1196"/>
              <a:ext cx="652" cy="2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rgbClr val="0000FF"/>
                  </a:solidFill>
                </a:rPr>
                <a:t>0     0      0</a:t>
              </a:r>
            </a:p>
            <a:p>
              <a:pPr eaLnBrk="1" hangingPunct="1">
                <a:spcBef>
                  <a:spcPct val="0"/>
                </a:spcBef>
                <a:buClrTx/>
                <a:buFontTx/>
                <a:buNone/>
              </a:pPr>
              <a:r>
                <a:rPr lang="en-US" altLang="zh-CN" sz="1800" b="1">
                  <a:solidFill>
                    <a:srgbClr val="0000FF"/>
                  </a:solidFill>
                </a:rPr>
                <a:t>0     0      1</a:t>
              </a:r>
            </a:p>
            <a:p>
              <a:pPr eaLnBrk="1" hangingPunct="1">
                <a:spcBef>
                  <a:spcPct val="0"/>
                </a:spcBef>
                <a:buClrTx/>
                <a:buFontTx/>
                <a:buNone/>
              </a:pPr>
              <a:r>
                <a:rPr lang="en-US" altLang="zh-CN" sz="1800" b="1">
                  <a:solidFill>
                    <a:srgbClr val="0000FF"/>
                  </a:solidFill>
                </a:rPr>
                <a:t>0     1      0</a:t>
              </a:r>
            </a:p>
            <a:p>
              <a:pPr eaLnBrk="1" hangingPunct="1">
                <a:spcBef>
                  <a:spcPct val="0"/>
                </a:spcBef>
                <a:buClrTx/>
                <a:buFontTx/>
                <a:buNone/>
              </a:pPr>
              <a:r>
                <a:rPr lang="en-US" altLang="zh-CN" sz="1800" b="1">
                  <a:solidFill>
                    <a:srgbClr val="0000FF"/>
                  </a:solidFill>
                </a:rPr>
                <a:t>0     1      1</a:t>
              </a:r>
            </a:p>
            <a:p>
              <a:pPr eaLnBrk="1" hangingPunct="1">
                <a:spcBef>
                  <a:spcPct val="0"/>
                </a:spcBef>
                <a:buClrTx/>
                <a:buFontTx/>
                <a:buNone/>
              </a:pPr>
              <a:r>
                <a:rPr lang="en-US" altLang="zh-CN" sz="1800" b="1">
                  <a:solidFill>
                    <a:srgbClr val="0000FF"/>
                  </a:solidFill>
                </a:rPr>
                <a:t>1     0      0</a:t>
              </a:r>
            </a:p>
            <a:p>
              <a:pPr eaLnBrk="1" hangingPunct="1">
                <a:spcBef>
                  <a:spcPct val="0"/>
                </a:spcBef>
                <a:buClrTx/>
                <a:buFontTx/>
                <a:buNone/>
              </a:pPr>
              <a:r>
                <a:rPr lang="en-US" altLang="zh-CN" sz="1800" b="1">
                  <a:solidFill>
                    <a:srgbClr val="0000FF"/>
                  </a:solidFill>
                </a:rPr>
                <a:t>1     0      1</a:t>
              </a:r>
            </a:p>
            <a:p>
              <a:pPr eaLnBrk="1" hangingPunct="1">
                <a:spcBef>
                  <a:spcPct val="0"/>
                </a:spcBef>
                <a:buClrTx/>
                <a:buFontTx/>
                <a:buNone/>
              </a:pPr>
              <a:r>
                <a:rPr lang="en-US" altLang="zh-CN" sz="1800" b="1">
                  <a:solidFill>
                    <a:srgbClr val="0000FF"/>
                  </a:solidFill>
                </a:rPr>
                <a:t>1     1      0</a:t>
              </a:r>
            </a:p>
            <a:p>
              <a:pPr eaLnBrk="1" hangingPunct="1">
                <a:spcBef>
                  <a:spcPct val="0"/>
                </a:spcBef>
                <a:buClrTx/>
                <a:buFontTx/>
                <a:buNone/>
              </a:pPr>
              <a:r>
                <a:rPr lang="en-US" altLang="zh-CN" sz="1800" b="1">
                  <a:solidFill>
                    <a:srgbClr val="0000FF"/>
                  </a:solidFill>
                </a:rPr>
                <a:t>1     1      1</a:t>
              </a:r>
            </a:p>
          </p:txBody>
        </p:sp>
        <p:sp>
          <p:nvSpPr>
            <p:cNvPr id="47" name="Text Box 3"/>
            <p:cNvSpPr txBox="1">
              <a:spLocks noChangeArrowheads="1"/>
            </p:cNvSpPr>
            <p:nvPr/>
          </p:nvSpPr>
          <p:spPr bwMode="auto">
            <a:xfrm>
              <a:off x="811" y="1196"/>
              <a:ext cx="652" cy="2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solidFill>
                    <a:srgbClr val="0000FF"/>
                  </a:solidFill>
                </a:rPr>
                <a:t>1     1      1</a:t>
              </a:r>
            </a:p>
            <a:p>
              <a:pPr eaLnBrk="1" hangingPunct="1">
                <a:spcBef>
                  <a:spcPct val="0"/>
                </a:spcBef>
                <a:buClrTx/>
                <a:buFontTx/>
                <a:buNone/>
              </a:pPr>
              <a:r>
                <a:rPr lang="en-US" altLang="zh-CN" sz="1800" b="1">
                  <a:solidFill>
                    <a:srgbClr val="0000FF"/>
                  </a:solidFill>
                </a:rPr>
                <a:t>0     0      0</a:t>
              </a:r>
            </a:p>
            <a:p>
              <a:pPr eaLnBrk="1" hangingPunct="1">
                <a:spcBef>
                  <a:spcPct val="0"/>
                </a:spcBef>
                <a:buClrTx/>
                <a:buFontTx/>
                <a:buNone/>
              </a:pPr>
              <a:r>
                <a:rPr lang="en-US" altLang="zh-CN" sz="1800" b="1">
                  <a:solidFill>
                    <a:srgbClr val="0000FF"/>
                  </a:solidFill>
                </a:rPr>
                <a:t>0     0      1</a:t>
              </a:r>
            </a:p>
            <a:p>
              <a:pPr eaLnBrk="1" hangingPunct="1">
                <a:spcBef>
                  <a:spcPct val="0"/>
                </a:spcBef>
                <a:buClrTx/>
                <a:buFontTx/>
                <a:buNone/>
              </a:pPr>
              <a:r>
                <a:rPr lang="en-US" altLang="zh-CN" sz="1800" b="1">
                  <a:solidFill>
                    <a:srgbClr val="0000FF"/>
                  </a:solidFill>
                </a:rPr>
                <a:t>0     1      0</a:t>
              </a:r>
            </a:p>
            <a:p>
              <a:pPr eaLnBrk="1" hangingPunct="1">
                <a:spcBef>
                  <a:spcPct val="0"/>
                </a:spcBef>
                <a:buClrTx/>
                <a:buFontTx/>
                <a:buNone/>
              </a:pPr>
              <a:r>
                <a:rPr lang="en-US" altLang="zh-CN" sz="1800" b="1">
                  <a:solidFill>
                    <a:srgbClr val="0000FF"/>
                  </a:solidFill>
                </a:rPr>
                <a:t>0     1      1</a:t>
              </a:r>
            </a:p>
            <a:p>
              <a:pPr eaLnBrk="1" hangingPunct="1">
                <a:spcBef>
                  <a:spcPct val="0"/>
                </a:spcBef>
                <a:buClrTx/>
                <a:buFontTx/>
                <a:buNone/>
              </a:pPr>
              <a:r>
                <a:rPr lang="en-US" altLang="zh-CN" sz="1800" b="1">
                  <a:solidFill>
                    <a:srgbClr val="0000FF"/>
                  </a:solidFill>
                </a:rPr>
                <a:t>1     0      0</a:t>
              </a:r>
            </a:p>
            <a:p>
              <a:pPr eaLnBrk="1" hangingPunct="1">
                <a:spcBef>
                  <a:spcPct val="0"/>
                </a:spcBef>
                <a:buClrTx/>
                <a:buFontTx/>
                <a:buNone/>
              </a:pPr>
              <a:r>
                <a:rPr lang="en-US" altLang="zh-CN" sz="1800" b="1">
                  <a:solidFill>
                    <a:srgbClr val="0000FF"/>
                  </a:solidFill>
                </a:rPr>
                <a:t>1     0      1</a:t>
              </a:r>
            </a:p>
            <a:p>
              <a:pPr eaLnBrk="1" hangingPunct="1">
                <a:spcBef>
                  <a:spcPct val="0"/>
                </a:spcBef>
                <a:buClrTx/>
                <a:buFontTx/>
                <a:buNone/>
              </a:pPr>
              <a:r>
                <a:rPr lang="en-US" altLang="zh-CN" sz="1800" b="1">
                  <a:solidFill>
                    <a:srgbClr val="0000FF"/>
                  </a:solidFill>
                </a:rPr>
                <a:t>1     1      0</a:t>
              </a:r>
            </a:p>
            <a:p>
              <a:pPr eaLnBrk="1" hangingPunct="1">
                <a:spcBef>
                  <a:spcPct val="0"/>
                </a:spcBef>
                <a:buClrTx/>
                <a:buFontTx/>
                <a:buNone/>
              </a:pPr>
              <a:r>
                <a:rPr lang="en-US" altLang="zh-CN" sz="1800" b="1">
                  <a:solidFill>
                    <a:srgbClr val="0000FF"/>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a:p>
              <a:pPr eaLnBrk="1" hangingPunct="1">
                <a:spcBef>
                  <a:spcPct val="0"/>
                </a:spcBef>
                <a:buClrTx/>
                <a:buFontTx/>
                <a:buNone/>
              </a:pPr>
              <a:r>
                <a:rPr lang="en-US" altLang="zh-CN" sz="1800" b="1">
                  <a:solidFill>
                    <a:schemeClr val="tx1"/>
                  </a:solidFill>
                </a:rPr>
                <a:t>1     1      1</a:t>
              </a:r>
            </a:p>
          </p:txBody>
        </p:sp>
        <p:sp>
          <p:nvSpPr>
            <p:cNvPr id="48" name="Rectangle 22"/>
            <p:cNvSpPr>
              <a:spLocks noChangeArrowheads="1"/>
            </p:cNvSpPr>
            <p:nvPr/>
          </p:nvSpPr>
          <p:spPr bwMode="auto">
            <a:xfrm>
              <a:off x="782" y="913"/>
              <a:ext cx="680" cy="262"/>
            </a:xfrm>
            <a:prstGeom prst="rect">
              <a:avLst/>
            </a:prstGeom>
            <a:grp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i="1">
                  <a:solidFill>
                    <a:schemeClr val="tx1"/>
                  </a:solidFill>
                </a:rPr>
                <a:t>A</a:t>
              </a:r>
              <a:r>
                <a:rPr lang="en-US" altLang="zh-CN" sz="1800" b="1" baseline="-30000">
                  <a:solidFill>
                    <a:schemeClr val="tx1"/>
                  </a:solidFill>
                </a:rPr>
                <a:t>2</a:t>
              </a:r>
              <a:r>
                <a:rPr lang="en-US" altLang="zh-CN" sz="1800" b="1">
                  <a:solidFill>
                    <a:schemeClr val="tx1"/>
                  </a:solidFill>
                </a:rPr>
                <a:t>   </a:t>
              </a:r>
              <a:r>
                <a:rPr lang="en-US" altLang="zh-CN" sz="1800" b="1" i="1">
                  <a:solidFill>
                    <a:schemeClr val="tx1"/>
                  </a:solidFill>
                </a:rPr>
                <a:t>A</a:t>
              </a:r>
              <a:r>
                <a:rPr lang="en-US" altLang="zh-CN" sz="1800" b="1" baseline="-30000">
                  <a:solidFill>
                    <a:schemeClr val="tx1"/>
                  </a:solidFill>
                </a:rPr>
                <a:t>1   </a:t>
              </a:r>
              <a:r>
                <a:rPr lang="en-US" altLang="zh-CN" sz="1800" b="1">
                  <a:solidFill>
                    <a:schemeClr val="tx1"/>
                  </a:solidFill>
                </a:rPr>
                <a:t> </a:t>
              </a:r>
              <a:r>
                <a:rPr lang="en-US" altLang="zh-CN" sz="1800" b="1" i="1">
                  <a:solidFill>
                    <a:schemeClr val="tx1"/>
                  </a:solidFill>
                </a:rPr>
                <a:t>A</a:t>
              </a:r>
              <a:r>
                <a:rPr lang="en-US" altLang="zh-CN" sz="1800" b="1" baseline="-30000">
                  <a:solidFill>
                    <a:schemeClr val="tx1"/>
                  </a:solidFill>
                </a:rPr>
                <a:t>0</a:t>
              </a:r>
              <a:endParaRPr lang="en-US" altLang="zh-CN" sz="1800" b="1">
                <a:solidFill>
                  <a:schemeClr val="tx1"/>
                </a:solidFill>
              </a:endParaRPr>
            </a:p>
          </p:txBody>
        </p:sp>
        <p:sp>
          <p:nvSpPr>
            <p:cNvPr id="49" name="Rectangle 24"/>
            <p:cNvSpPr>
              <a:spLocks noChangeArrowheads="1"/>
            </p:cNvSpPr>
            <p:nvPr/>
          </p:nvSpPr>
          <p:spPr bwMode="auto">
            <a:xfrm>
              <a:off x="782" y="686"/>
              <a:ext cx="1361" cy="222"/>
            </a:xfrm>
            <a:prstGeom prst="rect">
              <a:avLst/>
            </a:prstGeom>
            <a:grp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a:solidFill>
                    <a:schemeClr val="tx1"/>
                  </a:solidFill>
                </a:rPr>
                <a:t>2</a:t>
              </a:r>
              <a:r>
                <a:rPr lang="zh-CN" altLang="en-US" sz="1800" b="1">
                  <a:solidFill>
                    <a:schemeClr val="tx1"/>
                  </a:solidFill>
                </a:rPr>
                <a:t>片  </a:t>
              </a:r>
              <a:r>
                <a:rPr lang="zh-CN" altLang="en-US" sz="1800" b="1">
                  <a:solidFill>
                    <a:srgbClr val="800000"/>
                  </a:solidFill>
                </a:rPr>
                <a:t>输      入  </a:t>
              </a:r>
              <a:r>
                <a:rPr lang="en-US" altLang="zh-CN" sz="1800" b="1">
                  <a:solidFill>
                    <a:schemeClr val="tx1"/>
                  </a:solidFill>
                </a:rPr>
                <a:t>1</a:t>
              </a:r>
              <a:r>
                <a:rPr lang="zh-CN" altLang="en-US" sz="1800" b="1">
                  <a:solidFill>
                    <a:schemeClr val="tx1"/>
                  </a:solidFill>
                </a:rPr>
                <a:t>片</a:t>
              </a:r>
            </a:p>
          </p:txBody>
        </p:sp>
        <p:sp>
          <p:nvSpPr>
            <p:cNvPr id="50" name="Line 26"/>
            <p:cNvSpPr>
              <a:spLocks noChangeShapeType="1"/>
            </p:cNvSpPr>
            <p:nvPr/>
          </p:nvSpPr>
          <p:spPr bwMode="auto">
            <a:xfrm flipV="1">
              <a:off x="782" y="4176"/>
              <a:ext cx="2070" cy="0"/>
            </a:xfrm>
            <a:prstGeom prst="line">
              <a:avLst/>
            </a:prstGeom>
            <a:grpFill/>
            <a:ln w="19050" cap="rnd">
              <a:solidFill>
                <a:schemeClr val="accent5">
                  <a:lumMod val="25000"/>
                </a:schemeClr>
              </a:solidFill>
              <a:round/>
              <a:headEnd/>
              <a:tailEnd/>
            </a:ln>
          </p:spPr>
          <p:txBody>
            <a:bodyPr/>
            <a:lstStyle/>
            <a:p>
              <a:endParaRPr lang="zh-CN" altLang="en-US"/>
            </a:p>
          </p:txBody>
        </p:sp>
        <p:sp>
          <p:nvSpPr>
            <p:cNvPr id="51" name="Line 28"/>
            <p:cNvSpPr>
              <a:spLocks noChangeShapeType="1"/>
            </p:cNvSpPr>
            <p:nvPr/>
          </p:nvSpPr>
          <p:spPr bwMode="auto">
            <a:xfrm>
              <a:off x="2143" y="748"/>
              <a:ext cx="0" cy="3428"/>
            </a:xfrm>
            <a:prstGeom prst="line">
              <a:avLst/>
            </a:prstGeom>
            <a:grpFill/>
            <a:ln w="19050" cap="rnd">
              <a:solidFill>
                <a:schemeClr val="accent5">
                  <a:lumMod val="25000"/>
                </a:schemeClr>
              </a:solidFill>
              <a:round/>
              <a:headEnd/>
              <a:tailEnd/>
            </a:ln>
          </p:spPr>
          <p:txBody>
            <a:bodyPr/>
            <a:lstStyle/>
            <a:p>
              <a:endParaRPr lang="zh-CN" altLang="en-US"/>
            </a:p>
          </p:txBody>
        </p:sp>
        <p:sp>
          <p:nvSpPr>
            <p:cNvPr id="52" name="Line 33"/>
            <p:cNvSpPr>
              <a:spLocks noChangeShapeType="1"/>
            </p:cNvSpPr>
            <p:nvPr/>
          </p:nvSpPr>
          <p:spPr bwMode="auto">
            <a:xfrm flipH="1">
              <a:off x="1462" y="941"/>
              <a:ext cx="1" cy="3243"/>
            </a:xfrm>
            <a:prstGeom prst="line">
              <a:avLst/>
            </a:prstGeom>
            <a:grpFill/>
            <a:ln w="19050" cap="rnd">
              <a:solidFill>
                <a:schemeClr val="accent5">
                  <a:lumMod val="25000"/>
                </a:schemeClr>
              </a:solidFill>
              <a:round/>
              <a:headEnd/>
              <a:tailEnd/>
            </a:ln>
          </p:spPr>
          <p:txBody>
            <a:bodyPr/>
            <a:lstStyle/>
            <a:p>
              <a:endParaRPr lang="zh-CN" altLang="en-US"/>
            </a:p>
          </p:txBody>
        </p:sp>
        <p:sp>
          <p:nvSpPr>
            <p:cNvPr id="53" name="Line 34"/>
            <p:cNvSpPr>
              <a:spLocks noChangeShapeType="1"/>
            </p:cNvSpPr>
            <p:nvPr/>
          </p:nvSpPr>
          <p:spPr bwMode="auto">
            <a:xfrm>
              <a:off x="867" y="969"/>
              <a:ext cx="85" cy="0"/>
            </a:xfrm>
            <a:prstGeom prst="line">
              <a:avLst/>
            </a:prstGeom>
            <a:grpFill/>
            <a:ln w="9525">
              <a:solidFill>
                <a:schemeClr val="tx1"/>
              </a:solidFill>
              <a:round/>
              <a:headEnd/>
              <a:tailEnd/>
            </a:ln>
          </p:spPr>
          <p:txBody>
            <a:bodyPr/>
            <a:lstStyle/>
            <a:p>
              <a:endParaRPr lang="zh-CN" altLang="en-US"/>
            </a:p>
          </p:txBody>
        </p:sp>
        <p:sp>
          <p:nvSpPr>
            <p:cNvPr id="54" name="Line 35"/>
            <p:cNvSpPr>
              <a:spLocks noChangeShapeType="1"/>
            </p:cNvSpPr>
            <p:nvPr/>
          </p:nvSpPr>
          <p:spPr bwMode="auto">
            <a:xfrm>
              <a:off x="1037" y="969"/>
              <a:ext cx="85" cy="0"/>
            </a:xfrm>
            <a:prstGeom prst="line">
              <a:avLst/>
            </a:prstGeom>
            <a:grpFill/>
            <a:ln w="9525">
              <a:solidFill>
                <a:schemeClr val="tx1"/>
              </a:solidFill>
              <a:round/>
              <a:headEnd/>
              <a:tailEnd/>
            </a:ln>
          </p:spPr>
          <p:txBody>
            <a:bodyPr/>
            <a:lstStyle/>
            <a:p>
              <a:endParaRPr lang="zh-CN" altLang="en-US"/>
            </a:p>
          </p:txBody>
        </p:sp>
        <p:sp>
          <p:nvSpPr>
            <p:cNvPr id="55" name="Line 36"/>
            <p:cNvSpPr>
              <a:spLocks noChangeShapeType="1"/>
            </p:cNvSpPr>
            <p:nvPr/>
          </p:nvSpPr>
          <p:spPr bwMode="auto">
            <a:xfrm>
              <a:off x="1236" y="969"/>
              <a:ext cx="85" cy="0"/>
            </a:xfrm>
            <a:prstGeom prst="line">
              <a:avLst/>
            </a:prstGeom>
            <a:grpFill/>
            <a:ln w="9525">
              <a:solidFill>
                <a:schemeClr val="tx1"/>
              </a:solidFill>
              <a:round/>
              <a:headEnd/>
              <a:tailEnd/>
            </a:ln>
          </p:spPr>
          <p:txBody>
            <a:bodyPr/>
            <a:lstStyle/>
            <a:p>
              <a:endParaRPr lang="zh-CN" altLang="en-US"/>
            </a:p>
          </p:txBody>
        </p:sp>
        <p:grpSp>
          <p:nvGrpSpPr>
            <p:cNvPr id="56" name="Group 47"/>
            <p:cNvGrpSpPr>
              <a:grpSpLocks/>
            </p:cNvGrpSpPr>
            <p:nvPr/>
          </p:nvGrpSpPr>
          <p:grpSpPr bwMode="auto">
            <a:xfrm>
              <a:off x="1463" y="913"/>
              <a:ext cx="680" cy="262"/>
              <a:chOff x="1463" y="913"/>
              <a:chExt cx="680" cy="262"/>
            </a:xfrm>
            <a:grpFill/>
          </p:grpSpPr>
          <p:sp>
            <p:nvSpPr>
              <p:cNvPr id="62" name="Rectangle 31"/>
              <p:cNvSpPr>
                <a:spLocks noChangeArrowheads="1"/>
              </p:cNvSpPr>
              <p:nvPr/>
            </p:nvSpPr>
            <p:spPr bwMode="auto">
              <a:xfrm>
                <a:off x="1463" y="913"/>
                <a:ext cx="680" cy="262"/>
              </a:xfrm>
              <a:prstGeom prst="rect">
                <a:avLst/>
              </a:prstGeom>
              <a:grp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i="1">
                    <a:solidFill>
                      <a:schemeClr val="tx1"/>
                    </a:solidFill>
                  </a:rPr>
                  <a:t>A</a:t>
                </a:r>
                <a:r>
                  <a:rPr lang="en-US" altLang="zh-CN" sz="1800" b="1" baseline="-30000">
                    <a:solidFill>
                      <a:schemeClr val="tx1"/>
                    </a:solidFill>
                  </a:rPr>
                  <a:t>2</a:t>
                </a:r>
                <a:r>
                  <a:rPr lang="en-US" altLang="zh-CN" sz="1800" b="1">
                    <a:solidFill>
                      <a:schemeClr val="tx1"/>
                    </a:solidFill>
                  </a:rPr>
                  <a:t>    </a:t>
                </a:r>
                <a:r>
                  <a:rPr lang="en-US" altLang="zh-CN" sz="1800" b="1" i="1">
                    <a:solidFill>
                      <a:schemeClr val="tx1"/>
                    </a:solidFill>
                  </a:rPr>
                  <a:t>A</a:t>
                </a:r>
                <a:r>
                  <a:rPr lang="en-US" altLang="zh-CN" sz="1800" b="1" baseline="-30000">
                    <a:solidFill>
                      <a:schemeClr val="tx1"/>
                    </a:solidFill>
                  </a:rPr>
                  <a:t>1    </a:t>
                </a:r>
                <a:r>
                  <a:rPr lang="en-US" altLang="zh-CN" sz="1800" b="1">
                    <a:solidFill>
                      <a:schemeClr val="tx1"/>
                    </a:solidFill>
                  </a:rPr>
                  <a:t> </a:t>
                </a:r>
                <a:r>
                  <a:rPr lang="en-US" altLang="zh-CN" sz="1800" b="1" i="1">
                    <a:solidFill>
                      <a:schemeClr val="tx1"/>
                    </a:solidFill>
                  </a:rPr>
                  <a:t>A</a:t>
                </a:r>
                <a:r>
                  <a:rPr lang="en-US" altLang="zh-CN" sz="1800" b="1" baseline="-30000">
                    <a:solidFill>
                      <a:schemeClr val="tx1"/>
                    </a:solidFill>
                  </a:rPr>
                  <a:t>0</a:t>
                </a:r>
                <a:endParaRPr lang="en-US" altLang="zh-CN" sz="1800" b="1">
                  <a:solidFill>
                    <a:schemeClr val="tx1"/>
                  </a:solidFill>
                </a:endParaRPr>
              </a:p>
            </p:txBody>
          </p:sp>
          <p:sp>
            <p:nvSpPr>
              <p:cNvPr id="63" name="Line 37"/>
              <p:cNvSpPr>
                <a:spLocks noChangeShapeType="1"/>
              </p:cNvSpPr>
              <p:nvPr/>
            </p:nvSpPr>
            <p:spPr bwMode="auto">
              <a:xfrm>
                <a:off x="1519" y="969"/>
                <a:ext cx="85" cy="0"/>
              </a:xfrm>
              <a:prstGeom prst="line">
                <a:avLst/>
              </a:prstGeom>
              <a:grpFill/>
              <a:ln w="9525">
                <a:solidFill>
                  <a:schemeClr val="tx1"/>
                </a:solidFill>
                <a:round/>
                <a:headEnd/>
                <a:tailEnd/>
              </a:ln>
            </p:spPr>
            <p:txBody>
              <a:bodyPr/>
              <a:lstStyle/>
              <a:p>
                <a:endParaRPr lang="zh-CN" altLang="en-US"/>
              </a:p>
            </p:txBody>
          </p:sp>
          <p:sp>
            <p:nvSpPr>
              <p:cNvPr id="64" name="Line 38"/>
              <p:cNvSpPr>
                <a:spLocks noChangeShapeType="1"/>
              </p:cNvSpPr>
              <p:nvPr/>
            </p:nvSpPr>
            <p:spPr bwMode="auto">
              <a:xfrm>
                <a:off x="1746" y="969"/>
                <a:ext cx="85" cy="0"/>
              </a:xfrm>
              <a:prstGeom prst="line">
                <a:avLst/>
              </a:prstGeom>
              <a:grpFill/>
              <a:ln w="9525">
                <a:solidFill>
                  <a:schemeClr val="tx1"/>
                </a:solidFill>
                <a:round/>
                <a:headEnd/>
                <a:tailEnd/>
              </a:ln>
            </p:spPr>
            <p:txBody>
              <a:bodyPr/>
              <a:lstStyle/>
              <a:p>
                <a:endParaRPr lang="zh-CN" altLang="en-US"/>
              </a:p>
            </p:txBody>
          </p:sp>
          <p:sp>
            <p:nvSpPr>
              <p:cNvPr id="65" name="Line 39"/>
              <p:cNvSpPr>
                <a:spLocks noChangeShapeType="1"/>
              </p:cNvSpPr>
              <p:nvPr/>
            </p:nvSpPr>
            <p:spPr bwMode="auto">
              <a:xfrm>
                <a:off x="1916" y="969"/>
                <a:ext cx="85" cy="0"/>
              </a:xfrm>
              <a:prstGeom prst="line">
                <a:avLst/>
              </a:prstGeom>
              <a:grpFill/>
              <a:ln w="9525">
                <a:solidFill>
                  <a:schemeClr val="tx1"/>
                </a:solidFill>
                <a:round/>
                <a:headEnd/>
                <a:tailEnd/>
              </a:ln>
            </p:spPr>
            <p:txBody>
              <a:bodyPr/>
              <a:lstStyle/>
              <a:p>
                <a:endParaRPr lang="zh-CN" altLang="en-US"/>
              </a:p>
            </p:txBody>
          </p:sp>
        </p:grpSp>
        <p:sp>
          <p:nvSpPr>
            <p:cNvPr id="57" name="Line 44"/>
            <p:cNvSpPr>
              <a:spLocks noChangeShapeType="1"/>
            </p:cNvSpPr>
            <p:nvPr/>
          </p:nvSpPr>
          <p:spPr bwMode="auto">
            <a:xfrm>
              <a:off x="782" y="890"/>
              <a:ext cx="0" cy="3311"/>
            </a:xfrm>
            <a:prstGeom prst="line">
              <a:avLst/>
            </a:prstGeom>
            <a:grpFill/>
            <a:ln w="19050" cap="rnd">
              <a:solidFill>
                <a:schemeClr val="accent5">
                  <a:lumMod val="25000"/>
                </a:schemeClr>
              </a:solidFill>
              <a:round/>
              <a:headEnd/>
              <a:tailEnd/>
            </a:ln>
          </p:spPr>
          <p:txBody>
            <a:bodyPr/>
            <a:lstStyle/>
            <a:p>
              <a:endParaRPr lang="zh-CN" altLang="en-US"/>
            </a:p>
          </p:txBody>
        </p:sp>
        <p:sp>
          <p:nvSpPr>
            <p:cNvPr id="58" name="Rectangle 45"/>
            <p:cNvSpPr>
              <a:spLocks noChangeArrowheads="1"/>
            </p:cNvSpPr>
            <p:nvPr/>
          </p:nvSpPr>
          <p:spPr bwMode="auto">
            <a:xfrm>
              <a:off x="2143" y="686"/>
              <a:ext cx="680" cy="222"/>
            </a:xfrm>
            <a:prstGeom prst="rect">
              <a:avLst/>
            </a:prstGeom>
            <a:grp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a:solidFill>
                    <a:srgbClr val="800000"/>
                  </a:solidFill>
                </a:rPr>
                <a:t> </a:t>
              </a:r>
              <a:r>
                <a:rPr lang="zh-CN" altLang="en-US" sz="1600" b="1">
                  <a:solidFill>
                    <a:srgbClr val="800000"/>
                  </a:solidFill>
                </a:rPr>
                <a:t>输      出</a:t>
              </a:r>
            </a:p>
          </p:txBody>
        </p:sp>
        <p:sp>
          <p:nvSpPr>
            <p:cNvPr id="59" name="Line 46"/>
            <p:cNvSpPr>
              <a:spLocks noChangeShapeType="1"/>
            </p:cNvSpPr>
            <p:nvPr/>
          </p:nvSpPr>
          <p:spPr bwMode="auto">
            <a:xfrm>
              <a:off x="2823" y="856"/>
              <a:ext cx="0" cy="3311"/>
            </a:xfrm>
            <a:prstGeom prst="line">
              <a:avLst/>
            </a:prstGeom>
            <a:grpFill/>
            <a:ln w="19050" cap="rnd">
              <a:solidFill>
                <a:schemeClr val="accent5">
                  <a:lumMod val="25000"/>
                </a:schemeClr>
              </a:solidFill>
              <a:round/>
              <a:headEnd/>
              <a:tailEnd/>
            </a:ln>
          </p:spPr>
          <p:txBody>
            <a:bodyPr/>
            <a:lstStyle/>
            <a:p>
              <a:endParaRPr lang="zh-CN" altLang="en-US"/>
            </a:p>
          </p:txBody>
        </p:sp>
        <p:sp>
          <p:nvSpPr>
            <p:cNvPr id="60" name="Rectangle 53"/>
            <p:cNvSpPr>
              <a:spLocks noChangeArrowheads="1"/>
            </p:cNvSpPr>
            <p:nvPr/>
          </p:nvSpPr>
          <p:spPr bwMode="auto">
            <a:xfrm>
              <a:off x="2143" y="913"/>
              <a:ext cx="680" cy="262"/>
            </a:xfrm>
            <a:prstGeom prst="rect">
              <a:avLst/>
            </a:prstGeom>
            <a:grp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i="1">
                  <a:solidFill>
                    <a:srgbClr val="800000"/>
                  </a:solidFill>
                </a:rPr>
                <a:t>A</a:t>
              </a:r>
              <a:r>
                <a:rPr lang="en-US" altLang="zh-CN" sz="1800" b="1" baseline="-30000">
                  <a:solidFill>
                    <a:srgbClr val="800000"/>
                  </a:solidFill>
                </a:rPr>
                <a:t>2</a:t>
              </a:r>
              <a:r>
                <a:rPr lang="en-US" altLang="zh-CN" sz="1800" b="1">
                  <a:solidFill>
                    <a:srgbClr val="800000"/>
                  </a:solidFill>
                </a:rPr>
                <a:t>   </a:t>
              </a:r>
              <a:r>
                <a:rPr lang="en-US" altLang="zh-CN" sz="1800" b="1" i="1">
                  <a:solidFill>
                    <a:srgbClr val="800000"/>
                  </a:solidFill>
                </a:rPr>
                <a:t>A</a:t>
              </a:r>
              <a:r>
                <a:rPr lang="en-US" altLang="zh-CN" sz="1800" b="1" baseline="-30000">
                  <a:solidFill>
                    <a:srgbClr val="800000"/>
                  </a:solidFill>
                </a:rPr>
                <a:t>1    </a:t>
              </a:r>
              <a:r>
                <a:rPr lang="en-US" altLang="zh-CN" sz="1800" b="1">
                  <a:solidFill>
                    <a:srgbClr val="800000"/>
                  </a:solidFill>
                </a:rPr>
                <a:t> </a:t>
              </a:r>
              <a:r>
                <a:rPr lang="en-US" altLang="zh-CN" sz="1800" b="1" i="1">
                  <a:solidFill>
                    <a:srgbClr val="800000"/>
                  </a:solidFill>
                </a:rPr>
                <a:t>A</a:t>
              </a:r>
              <a:r>
                <a:rPr lang="en-US" altLang="zh-CN" sz="1800" b="1" baseline="-30000">
                  <a:solidFill>
                    <a:srgbClr val="800000"/>
                  </a:solidFill>
                </a:rPr>
                <a:t>0</a:t>
              </a:r>
              <a:endParaRPr lang="en-US" altLang="zh-CN" sz="1800" b="1">
                <a:solidFill>
                  <a:srgbClr val="800000"/>
                </a:solidFill>
              </a:endParaRPr>
            </a:p>
          </p:txBody>
        </p:sp>
        <p:sp>
          <p:nvSpPr>
            <p:cNvPr id="61" name="Text Box 54"/>
            <p:cNvSpPr txBox="1">
              <a:spLocks noChangeArrowheads="1"/>
            </p:cNvSpPr>
            <p:nvPr/>
          </p:nvSpPr>
          <p:spPr bwMode="auto">
            <a:xfrm>
              <a:off x="2171" y="1196"/>
              <a:ext cx="652" cy="2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solidFill>
                    <a:schemeClr val="tx1"/>
                  </a:solidFill>
                </a:rPr>
                <a:t>0     0     0</a:t>
              </a:r>
            </a:p>
            <a:p>
              <a:pPr eaLnBrk="1" hangingPunct="1">
                <a:spcBef>
                  <a:spcPct val="0"/>
                </a:spcBef>
                <a:buClrTx/>
                <a:buFontTx/>
                <a:buNone/>
              </a:pPr>
              <a:r>
                <a:rPr lang="en-US" altLang="zh-CN" sz="1800" b="1">
                  <a:solidFill>
                    <a:srgbClr val="0000FF"/>
                  </a:solidFill>
                </a:rPr>
                <a:t>1     1     1</a:t>
              </a:r>
            </a:p>
            <a:p>
              <a:pPr eaLnBrk="1" hangingPunct="1">
                <a:spcBef>
                  <a:spcPct val="0"/>
                </a:spcBef>
                <a:buClrTx/>
                <a:buFontTx/>
                <a:buNone/>
              </a:pPr>
              <a:r>
                <a:rPr lang="en-US" altLang="zh-CN" sz="1800" b="1">
                  <a:solidFill>
                    <a:srgbClr val="0000FF"/>
                  </a:solidFill>
                </a:rPr>
                <a:t>1     1     0</a:t>
              </a:r>
            </a:p>
            <a:p>
              <a:pPr eaLnBrk="1" hangingPunct="1">
                <a:spcBef>
                  <a:spcPct val="0"/>
                </a:spcBef>
                <a:buClrTx/>
                <a:buFontTx/>
                <a:buNone/>
              </a:pPr>
              <a:r>
                <a:rPr lang="en-US" altLang="zh-CN" sz="1800" b="1">
                  <a:solidFill>
                    <a:srgbClr val="0000FF"/>
                  </a:solidFill>
                </a:rPr>
                <a:t>1     0     1</a:t>
              </a:r>
            </a:p>
            <a:p>
              <a:pPr eaLnBrk="1" hangingPunct="1">
                <a:spcBef>
                  <a:spcPct val="0"/>
                </a:spcBef>
                <a:buClrTx/>
                <a:buFontTx/>
                <a:buNone/>
              </a:pPr>
              <a:r>
                <a:rPr lang="en-US" altLang="zh-CN" sz="1800" b="1">
                  <a:solidFill>
                    <a:srgbClr val="0000FF"/>
                  </a:solidFill>
                </a:rPr>
                <a:t>1     0     0</a:t>
              </a:r>
            </a:p>
            <a:p>
              <a:pPr eaLnBrk="1" hangingPunct="1">
                <a:spcBef>
                  <a:spcPct val="0"/>
                </a:spcBef>
                <a:buClrTx/>
                <a:buFontTx/>
                <a:buNone/>
              </a:pPr>
              <a:r>
                <a:rPr lang="en-US" altLang="zh-CN" sz="1800" b="1">
                  <a:solidFill>
                    <a:srgbClr val="0000FF"/>
                  </a:solidFill>
                </a:rPr>
                <a:t>0     1     1</a:t>
              </a:r>
            </a:p>
            <a:p>
              <a:pPr eaLnBrk="1" hangingPunct="1">
                <a:spcBef>
                  <a:spcPct val="0"/>
                </a:spcBef>
                <a:buClrTx/>
                <a:buFontTx/>
                <a:buNone/>
              </a:pPr>
              <a:r>
                <a:rPr lang="en-US" altLang="zh-CN" sz="1800" b="1">
                  <a:solidFill>
                    <a:srgbClr val="0000FF"/>
                  </a:solidFill>
                </a:rPr>
                <a:t>0     1     0</a:t>
              </a:r>
            </a:p>
            <a:p>
              <a:pPr eaLnBrk="1" hangingPunct="1">
                <a:spcBef>
                  <a:spcPct val="0"/>
                </a:spcBef>
                <a:buClrTx/>
                <a:buFontTx/>
                <a:buNone/>
              </a:pPr>
              <a:r>
                <a:rPr lang="en-US" altLang="zh-CN" sz="1800" b="1">
                  <a:solidFill>
                    <a:srgbClr val="0000FF"/>
                  </a:solidFill>
                </a:rPr>
                <a:t>0     0     1</a:t>
              </a:r>
            </a:p>
            <a:p>
              <a:pPr eaLnBrk="1" hangingPunct="1">
                <a:spcBef>
                  <a:spcPct val="0"/>
                </a:spcBef>
                <a:buClrTx/>
                <a:buFontTx/>
                <a:buNone/>
              </a:pPr>
              <a:r>
                <a:rPr lang="en-US" altLang="zh-CN" sz="1800" b="1">
                  <a:solidFill>
                    <a:srgbClr val="0000FF"/>
                  </a:solidFill>
                </a:rPr>
                <a:t>0     0     0</a:t>
              </a:r>
            </a:p>
            <a:p>
              <a:pPr eaLnBrk="1" hangingPunct="1">
                <a:spcBef>
                  <a:spcPct val="0"/>
                </a:spcBef>
                <a:buClrTx/>
                <a:buFontTx/>
                <a:buNone/>
              </a:pPr>
              <a:r>
                <a:rPr lang="en-US" altLang="zh-CN" sz="1800" b="1">
                  <a:solidFill>
                    <a:srgbClr val="800000"/>
                  </a:solidFill>
                </a:rPr>
                <a:t>1     1     1</a:t>
              </a:r>
            </a:p>
            <a:p>
              <a:pPr eaLnBrk="1" hangingPunct="1">
                <a:spcBef>
                  <a:spcPct val="0"/>
                </a:spcBef>
                <a:buClrTx/>
                <a:buFontTx/>
                <a:buNone/>
              </a:pPr>
              <a:r>
                <a:rPr lang="en-US" altLang="zh-CN" sz="1800" b="1">
                  <a:solidFill>
                    <a:srgbClr val="800000"/>
                  </a:solidFill>
                </a:rPr>
                <a:t>1     1     0</a:t>
              </a:r>
            </a:p>
            <a:p>
              <a:pPr eaLnBrk="1" hangingPunct="1">
                <a:spcBef>
                  <a:spcPct val="0"/>
                </a:spcBef>
                <a:buClrTx/>
                <a:buFontTx/>
                <a:buNone/>
              </a:pPr>
              <a:r>
                <a:rPr lang="en-US" altLang="zh-CN" sz="1800" b="1">
                  <a:solidFill>
                    <a:srgbClr val="800000"/>
                  </a:solidFill>
                </a:rPr>
                <a:t>1     0     1</a:t>
              </a:r>
            </a:p>
            <a:p>
              <a:pPr eaLnBrk="1" hangingPunct="1">
                <a:spcBef>
                  <a:spcPct val="0"/>
                </a:spcBef>
                <a:buClrTx/>
                <a:buFontTx/>
                <a:buNone/>
              </a:pPr>
              <a:r>
                <a:rPr lang="en-US" altLang="zh-CN" sz="1800" b="1">
                  <a:solidFill>
                    <a:srgbClr val="800000"/>
                  </a:solidFill>
                </a:rPr>
                <a:t>1     0     0</a:t>
              </a:r>
            </a:p>
            <a:p>
              <a:pPr eaLnBrk="1" hangingPunct="1">
                <a:spcBef>
                  <a:spcPct val="0"/>
                </a:spcBef>
                <a:buClrTx/>
                <a:buFontTx/>
                <a:buNone/>
              </a:pPr>
              <a:r>
                <a:rPr lang="en-US" altLang="zh-CN" sz="1800" b="1">
                  <a:solidFill>
                    <a:srgbClr val="800000"/>
                  </a:solidFill>
                </a:rPr>
                <a:t>0     1     1</a:t>
              </a:r>
            </a:p>
            <a:p>
              <a:pPr eaLnBrk="1" hangingPunct="1">
                <a:spcBef>
                  <a:spcPct val="0"/>
                </a:spcBef>
                <a:buClrTx/>
                <a:buFontTx/>
                <a:buNone/>
              </a:pPr>
              <a:r>
                <a:rPr lang="en-US" altLang="zh-CN" sz="1800" b="1">
                  <a:solidFill>
                    <a:srgbClr val="800000"/>
                  </a:solidFill>
                </a:rPr>
                <a:t>0     1     0</a:t>
              </a:r>
            </a:p>
            <a:p>
              <a:pPr eaLnBrk="1" hangingPunct="1">
                <a:spcBef>
                  <a:spcPct val="0"/>
                </a:spcBef>
                <a:buClrTx/>
                <a:buFontTx/>
                <a:buNone/>
              </a:pPr>
              <a:r>
                <a:rPr lang="en-US" altLang="zh-CN" sz="1800" b="1">
                  <a:solidFill>
                    <a:srgbClr val="800000"/>
                  </a:solidFill>
                </a:rPr>
                <a:t>0     0     1</a:t>
              </a:r>
            </a:p>
            <a:p>
              <a:pPr eaLnBrk="1" hangingPunct="1">
                <a:spcBef>
                  <a:spcPct val="0"/>
                </a:spcBef>
                <a:buClrTx/>
                <a:buFontTx/>
                <a:buNone/>
              </a:pPr>
              <a:r>
                <a:rPr lang="en-US" altLang="zh-CN" sz="1800" b="1">
                  <a:solidFill>
                    <a:srgbClr val="800000"/>
                  </a:solidFill>
                </a:rPr>
                <a:t>0     0     0</a:t>
              </a:r>
            </a:p>
          </p:txBody>
        </p:sp>
      </p:grpSp>
      <p:grpSp>
        <p:nvGrpSpPr>
          <p:cNvPr id="66" name="Group 79"/>
          <p:cNvGrpSpPr>
            <a:grpSpLocks/>
          </p:cNvGrpSpPr>
          <p:nvPr/>
        </p:nvGrpSpPr>
        <p:grpSpPr bwMode="auto">
          <a:xfrm>
            <a:off x="5458727" y="1197103"/>
            <a:ext cx="3149600" cy="5580062"/>
            <a:chOff x="3447" y="771"/>
            <a:chExt cx="1984" cy="3515"/>
          </a:xfrm>
        </p:grpSpPr>
        <p:sp>
          <p:nvSpPr>
            <p:cNvPr id="67" name="Text Box 57"/>
            <p:cNvSpPr txBox="1">
              <a:spLocks noChangeArrowheads="1"/>
            </p:cNvSpPr>
            <p:nvPr/>
          </p:nvSpPr>
          <p:spPr bwMode="auto">
            <a:xfrm>
              <a:off x="4127" y="1281"/>
              <a:ext cx="624" cy="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solidFill>
                    <a:srgbClr val="0000FF"/>
                  </a:solidFill>
                </a:rPr>
                <a:t>1     0       1     1</a:t>
              </a:r>
            </a:p>
            <a:p>
              <a:pPr eaLnBrk="1" hangingPunct="1">
                <a:spcBef>
                  <a:spcPct val="0"/>
                </a:spcBef>
                <a:buClrTx/>
                <a:buFontTx/>
                <a:buNone/>
              </a:pPr>
              <a:r>
                <a:rPr lang="en-US" altLang="zh-CN" sz="1800" b="1">
                  <a:solidFill>
                    <a:srgbClr val="0000FF"/>
                  </a:solidFill>
                </a:rPr>
                <a:t>1     1      1     1</a:t>
              </a:r>
            </a:p>
            <a:p>
              <a:pPr eaLnBrk="1" hangingPunct="1">
                <a:spcBef>
                  <a:spcPct val="0"/>
                </a:spcBef>
                <a:buClrTx/>
                <a:buFontTx/>
                <a:buNone/>
              </a:pPr>
              <a:r>
                <a:rPr lang="en-US" altLang="zh-CN" sz="1800" b="1">
                  <a:solidFill>
                    <a:srgbClr val="0000FF"/>
                  </a:solidFill>
                </a:rPr>
                <a:t>1     1      1     1</a:t>
              </a:r>
            </a:p>
            <a:p>
              <a:pPr eaLnBrk="1" hangingPunct="1">
                <a:spcBef>
                  <a:spcPct val="0"/>
                </a:spcBef>
                <a:buClrTx/>
                <a:buFontTx/>
                <a:buNone/>
              </a:pPr>
              <a:r>
                <a:rPr lang="en-US" altLang="zh-CN" sz="1800" b="1">
                  <a:solidFill>
                    <a:srgbClr val="0000FF"/>
                  </a:solidFill>
                </a:rPr>
                <a:t>1     1      1     1</a:t>
              </a:r>
            </a:p>
            <a:p>
              <a:pPr eaLnBrk="1" hangingPunct="1">
                <a:spcBef>
                  <a:spcPct val="0"/>
                </a:spcBef>
                <a:buClrTx/>
                <a:buFontTx/>
                <a:buNone/>
              </a:pPr>
              <a:r>
                <a:rPr lang="en-US" altLang="zh-CN" sz="1800" b="1">
                  <a:solidFill>
                    <a:srgbClr val="0000FF"/>
                  </a:solidFill>
                </a:rPr>
                <a:t>1     1      0     1</a:t>
              </a:r>
            </a:p>
            <a:p>
              <a:pPr eaLnBrk="1" hangingPunct="1">
                <a:spcBef>
                  <a:spcPct val="0"/>
                </a:spcBef>
                <a:buClrTx/>
                <a:buFontTx/>
                <a:buNone/>
              </a:pPr>
              <a:r>
                <a:rPr lang="en-US" altLang="zh-CN" sz="1800" b="1">
                  <a:solidFill>
                    <a:srgbClr val="0000FF"/>
                  </a:solidFill>
                </a:rPr>
                <a:t>0     1</a:t>
              </a:r>
            </a:p>
            <a:p>
              <a:pPr eaLnBrk="1" hangingPunct="1">
                <a:spcBef>
                  <a:spcPct val="0"/>
                </a:spcBef>
                <a:buClrTx/>
                <a:buFontTx/>
                <a:buNone/>
              </a:pPr>
              <a:r>
                <a:rPr lang="en-US" altLang="zh-CN" sz="1800" b="1">
                  <a:solidFill>
                    <a:srgbClr val="0000FF"/>
                  </a:solidFill>
                </a:rPr>
                <a:t>0     1</a:t>
              </a:r>
            </a:p>
            <a:p>
              <a:pPr eaLnBrk="1" hangingPunct="1">
                <a:spcBef>
                  <a:spcPct val="0"/>
                </a:spcBef>
                <a:buClrTx/>
                <a:buFontTx/>
                <a:buNone/>
              </a:pPr>
              <a:r>
                <a:rPr lang="en-US" altLang="zh-CN" sz="1800" b="1">
                  <a:solidFill>
                    <a:srgbClr val="0000FF"/>
                  </a:solidFill>
                </a:rPr>
                <a:t>0     1</a:t>
              </a:r>
            </a:p>
            <a:p>
              <a:pPr eaLnBrk="1" hangingPunct="1">
                <a:spcBef>
                  <a:spcPct val="0"/>
                </a:spcBef>
                <a:buClrTx/>
                <a:buFontTx/>
                <a:buNone/>
              </a:pPr>
              <a:r>
                <a:rPr lang="en-US" altLang="zh-CN" sz="1800" b="1">
                  <a:solidFill>
                    <a:srgbClr val="0000FF"/>
                  </a:solidFill>
                </a:rPr>
                <a:t>0     1</a:t>
              </a:r>
            </a:p>
            <a:p>
              <a:pPr eaLnBrk="1" hangingPunct="1">
                <a:spcBef>
                  <a:spcPct val="0"/>
                </a:spcBef>
                <a:buClrTx/>
                <a:buFontTx/>
                <a:buNone/>
              </a:pPr>
              <a:r>
                <a:rPr lang="en-US" altLang="zh-CN" sz="1800" b="1">
                  <a:solidFill>
                    <a:srgbClr val="0000FF"/>
                  </a:solidFill>
                </a:rPr>
                <a:t>0     1</a:t>
              </a:r>
            </a:p>
            <a:p>
              <a:pPr eaLnBrk="1" hangingPunct="1">
                <a:spcBef>
                  <a:spcPct val="0"/>
                </a:spcBef>
                <a:buClrTx/>
                <a:buFontTx/>
                <a:buNone/>
              </a:pPr>
              <a:r>
                <a:rPr lang="en-US" altLang="zh-CN" sz="1800" b="1">
                  <a:solidFill>
                    <a:srgbClr val="0000FF"/>
                  </a:solidFill>
                </a:rPr>
                <a:t>0     1</a:t>
              </a:r>
            </a:p>
            <a:p>
              <a:pPr eaLnBrk="1" hangingPunct="1">
                <a:spcBef>
                  <a:spcPct val="0"/>
                </a:spcBef>
                <a:buClrTx/>
                <a:buFontTx/>
                <a:buNone/>
              </a:pPr>
              <a:r>
                <a:rPr lang="en-US" altLang="zh-CN" sz="1800" b="1">
                  <a:solidFill>
                    <a:srgbClr val="0000FF"/>
                  </a:solidFill>
                </a:rPr>
                <a:t>0     1</a:t>
              </a:r>
            </a:p>
          </p:txBody>
        </p:sp>
        <p:sp>
          <p:nvSpPr>
            <p:cNvPr id="68" name="Text Box 58"/>
            <p:cNvSpPr txBox="1">
              <a:spLocks noChangeArrowheads="1"/>
            </p:cNvSpPr>
            <p:nvPr/>
          </p:nvSpPr>
          <p:spPr bwMode="auto">
            <a:xfrm>
              <a:off x="3475" y="1281"/>
              <a:ext cx="625" cy="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solidFill>
                    <a:srgbClr val="0000FF"/>
                  </a:solidFill>
                </a:rPr>
                <a:t>1     0     0     1</a:t>
              </a:r>
            </a:p>
            <a:p>
              <a:pPr eaLnBrk="1" hangingPunct="1">
                <a:spcBef>
                  <a:spcPct val="0"/>
                </a:spcBef>
                <a:buClrTx/>
                <a:buFontTx/>
                <a:buNone/>
              </a:pPr>
              <a:r>
                <a:rPr lang="en-US" altLang="zh-CN" sz="1800" b="1">
                  <a:solidFill>
                    <a:srgbClr val="0000FF"/>
                  </a:solidFill>
                </a:rPr>
                <a:t>0     1      0     1</a:t>
              </a:r>
            </a:p>
            <a:p>
              <a:pPr eaLnBrk="1" hangingPunct="1">
                <a:spcBef>
                  <a:spcPct val="0"/>
                </a:spcBef>
                <a:buClrTx/>
                <a:buFontTx/>
                <a:buNone/>
              </a:pPr>
              <a:r>
                <a:rPr lang="en-US" altLang="zh-CN" sz="1800" b="1">
                  <a:solidFill>
                    <a:srgbClr val="0000FF"/>
                  </a:solidFill>
                </a:rPr>
                <a:t>0     1      0     1</a:t>
              </a:r>
            </a:p>
            <a:p>
              <a:pPr eaLnBrk="1" hangingPunct="1">
                <a:spcBef>
                  <a:spcPct val="0"/>
                </a:spcBef>
                <a:buClrTx/>
                <a:buFontTx/>
                <a:buNone/>
              </a:pPr>
              <a:r>
                <a:rPr lang="en-US" altLang="zh-CN" sz="1800" b="1">
                  <a:solidFill>
                    <a:srgbClr val="0000FF"/>
                  </a:solidFill>
                </a:rPr>
                <a:t>0     1      0     1</a:t>
              </a:r>
            </a:p>
            <a:p>
              <a:pPr eaLnBrk="1" hangingPunct="1">
                <a:spcBef>
                  <a:spcPct val="0"/>
                </a:spcBef>
                <a:buClrTx/>
                <a:buFontTx/>
                <a:buNone/>
              </a:pPr>
              <a:r>
                <a:rPr lang="en-US" altLang="zh-CN" sz="1800" b="1">
                  <a:solidFill>
                    <a:srgbClr val="0000FF"/>
                  </a:solidFill>
                </a:rPr>
                <a:t>0     1      1     0</a:t>
              </a:r>
            </a:p>
            <a:p>
              <a:pPr eaLnBrk="1" hangingPunct="1">
                <a:spcBef>
                  <a:spcPct val="0"/>
                </a:spcBef>
                <a:buClrTx/>
                <a:buFontTx/>
                <a:buNone/>
              </a:pPr>
              <a:r>
                <a:rPr lang="en-US" altLang="zh-CN" sz="1800" b="1">
                  <a:solidFill>
                    <a:srgbClr val="0000FF"/>
                  </a:solidFill>
                </a:rPr>
                <a:t>1     0      1     0</a:t>
              </a:r>
            </a:p>
            <a:p>
              <a:pPr eaLnBrk="1" hangingPunct="1">
                <a:spcBef>
                  <a:spcPct val="0"/>
                </a:spcBef>
                <a:buClrTx/>
                <a:buFontTx/>
                <a:buNone/>
              </a:pPr>
              <a:r>
                <a:rPr lang="en-US" altLang="zh-CN" sz="1800" b="1">
                  <a:solidFill>
                    <a:srgbClr val="0000FF"/>
                  </a:solidFill>
                </a:rPr>
                <a:t>1     0      1     0</a:t>
              </a:r>
            </a:p>
            <a:p>
              <a:pPr eaLnBrk="1" hangingPunct="1">
                <a:spcBef>
                  <a:spcPct val="0"/>
                </a:spcBef>
                <a:buClrTx/>
                <a:buFontTx/>
                <a:buNone/>
              </a:pPr>
              <a:r>
                <a:rPr lang="en-US" altLang="zh-CN" sz="1800" b="1">
                  <a:solidFill>
                    <a:srgbClr val="0000FF"/>
                  </a:solidFill>
                </a:rPr>
                <a:t>1     0</a:t>
              </a:r>
            </a:p>
            <a:p>
              <a:pPr eaLnBrk="1" hangingPunct="1">
                <a:spcBef>
                  <a:spcPct val="0"/>
                </a:spcBef>
                <a:buClrTx/>
                <a:buFontTx/>
                <a:buNone/>
              </a:pPr>
              <a:r>
                <a:rPr lang="en-US" altLang="zh-CN" sz="1800" b="1">
                  <a:solidFill>
                    <a:srgbClr val="0000FF"/>
                  </a:solidFill>
                </a:rPr>
                <a:t>1     0</a:t>
              </a:r>
            </a:p>
            <a:p>
              <a:pPr eaLnBrk="1" hangingPunct="1">
                <a:spcBef>
                  <a:spcPct val="0"/>
                </a:spcBef>
                <a:buClrTx/>
                <a:buFontTx/>
                <a:buNone/>
              </a:pPr>
              <a:r>
                <a:rPr lang="en-US" altLang="zh-CN" sz="1800" b="1">
                  <a:solidFill>
                    <a:srgbClr val="0000FF"/>
                  </a:solidFill>
                </a:rPr>
                <a:t>1     0</a:t>
              </a:r>
            </a:p>
          </p:txBody>
        </p:sp>
        <p:sp>
          <p:nvSpPr>
            <p:cNvPr id="69" name="Rectangle 59"/>
            <p:cNvSpPr>
              <a:spLocks noChangeArrowheads="1"/>
            </p:cNvSpPr>
            <p:nvPr/>
          </p:nvSpPr>
          <p:spPr bwMode="auto">
            <a:xfrm>
              <a:off x="3447" y="998"/>
              <a:ext cx="652" cy="262"/>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i="1">
                  <a:solidFill>
                    <a:schemeClr val="tx1"/>
                  </a:solidFill>
                </a:rPr>
                <a:t>E</a:t>
              </a:r>
              <a:r>
                <a:rPr lang="en-US" altLang="zh-CN" sz="1800" b="1" baseline="-30000">
                  <a:solidFill>
                    <a:schemeClr val="tx1"/>
                  </a:solidFill>
                </a:rPr>
                <a:t>2       </a:t>
              </a:r>
              <a:r>
                <a:rPr lang="en-US" altLang="zh-CN" sz="1800" b="1">
                  <a:solidFill>
                    <a:schemeClr val="tx1"/>
                  </a:solidFill>
                </a:rPr>
                <a:t>S</a:t>
              </a:r>
              <a:r>
                <a:rPr lang="en-US" altLang="zh-CN" sz="1800" b="1" baseline="-30000">
                  <a:solidFill>
                    <a:schemeClr val="tx1"/>
                  </a:solidFill>
                </a:rPr>
                <a:t>2</a:t>
              </a:r>
              <a:endParaRPr lang="en-US" altLang="zh-CN" sz="1800" b="1">
                <a:solidFill>
                  <a:schemeClr val="tx1"/>
                </a:solidFill>
              </a:endParaRPr>
            </a:p>
          </p:txBody>
        </p:sp>
        <p:sp>
          <p:nvSpPr>
            <p:cNvPr id="70" name="Rectangle 60"/>
            <p:cNvSpPr>
              <a:spLocks noChangeArrowheads="1"/>
            </p:cNvSpPr>
            <p:nvPr/>
          </p:nvSpPr>
          <p:spPr bwMode="auto">
            <a:xfrm>
              <a:off x="3447" y="771"/>
              <a:ext cx="1304" cy="222"/>
            </a:xfrm>
            <a:prstGeom prst="rect">
              <a:avLst/>
            </a:prstGeom>
            <a:no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a:solidFill>
                    <a:schemeClr val="tx1"/>
                  </a:solidFill>
                </a:rPr>
                <a:t>2</a:t>
              </a:r>
              <a:r>
                <a:rPr lang="zh-CN" altLang="en-US" sz="1800" b="1">
                  <a:solidFill>
                    <a:schemeClr val="tx1"/>
                  </a:solidFill>
                </a:rPr>
                <a:t>片  </a:t>
              </a:r>
              <a:r>
                <a:rPr lang="zh-CN" altLang="en-US" sz="1800" b="1">
                  <a:solidFill>
                    <a:srgbClr val="800000"/>
                  </a:solidFill>
                </a:rPr>
                <a:t>输      入  </a:t>
              </a:r>
              <a:r>
                <a:rPr lang="en-US" altLang="zh-CN" sz="1800" b="1">
                  <a:solidFill>
                    <a:schemeClr val="tx1"/>
                  </a:solidFill>
                </a:rPr>
                <a:t>1</a:t>
              </a:r>
              <a:r>
                <a:rPr lang="zh-CN" altLang="en-US" sz="1800" b="1">
                  <a:solidFill>
                    <a:schemeClr val="tx1"/>
                  </a:solidFill>
                </a:rPr>
                <a:t>片</a:t>
              </a:r>
            </a:p>
          </p:txBody>
        </p:sp>
        <p:sp>
          <p:nvSpPr>
            <p:cNvPr id="71" name="Line 61"/>
            <p:cNvSpPr>
              <a:spLocks noChangeShapeType="1"/>
            </p:cNvSpPr>
            <p:nvPr/>
          </p:nvSpPr>
          <p:spPr bwMode="auto">
            <a:xfrm flipV="1">
              <a:off x="3447" y="4261"/>
              <a:ext cx="1984" cy="0"/>
            </a:xfrm>
            <a:prstGeom prst="line">
              <a:avLst/>
            </a:prstGeom>
            <a:noFill/>
            <a:ln w="1905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2"/>
            <p:cNvSpPr>
              <a:spLocks noChangeShapeType="1"/>
            </p:cNvSpPr>
            <p:nvPr/>
          </p:nvSpPr>
          <p:spPr bwMode="auto">
            <a:xfrm>
              <a:off x="4751" y="833"/>
              <a:ext cx="0" cy="3436"/>
            </a:xfrm>
            <a:prstGeom prst="line">
              <a:avLst/>
            </a:prstGeom>
            <a:noFill/>
            <a:ln w="1905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63"/>
            <p:cNvSpPr>
              <a:spLocks noChangeShapeType="1"/>
            </p:cNvSpPr>
            <p:nvPr/>
          </p:nvSpPr>
          <p:spPr bwMode="auto">
            <a:xfrm flipH="1">
              <a:off x="4093" y="1026"/>
              <a:ext cx="7" cy="3234"/>
            </a:xfrm>
            <a:prstGeom prst="line">
              <a:avLst/>
            </a:prstGeom>
            <a:noFill/>
            <a:ln w="1905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64"/>
            <p:cNvSpPr>
              <a:spLocks noChangeShapeType="1"/>
            </p:cNvSpPr>
            <p:nvPr/>
          </p:nvSpPr>
          <p:spPr bwMode="auto">
            <a:xfrm>
              <a:off x="3528" y="1054"/>
              <a:ext cx="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66"/>
            <p:cNvSpPr>
              <a:spLocks noChangeShapeType="1"/>
            </p:cNvSpPr>
            <p:nvPr/>
          </p:nvSpPr>
          <p:spPr bwMode="auto">
            <a:xfrm>
              <a:off x="3844" y="1054"/>
              <a:ext cx="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Rectangle 68"/>
            <p:cNvSpPr>
              <a:spLocks noChangeArrowheads="1"/>
            </p:cNvSpPr>
            <p:nvPr/>
          </p:nvSpPr>
          <p:spPr bwMode="auto">
            <a:xfrm>
              <a:off x="4100" y="998"/>
              <a:ext cx="651" cy="262"/>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i="1">
                  <a:solidFill>
                    <a:schemeClr val="tx1"/>
                  </a:solidFill>
                </a:rPr>
                <a:t>E</a:t>
              </a:r>
              <a:r>
                <a:rPr lang="en-US" altLang="zh-CN" sz="1800" b="1" baseline="-30000">
                  <a:solidFill>
                    <a:schemeClr val="tx1"/>
                  </a:solidFill>
                </a:rPr>
                <a:t>1</a:t>
              </a:r>
              <a:r>
                <a:rPr lang="en-US" altLang="zh-CN" sz="1800" b="1">
                  <a:solidFill>
                    <a:schemeClr val="tx1"/>
                  </a:solidFill>
                </a:rPr>
                <a:t>    </a:t>
              </a:r>
              <a:r>
                <a:rPr lang="en-US" altLang="zh-CN" sz="1800" b="1" i="1">
                  <a:solidFill>
                    <a:schemeClr val="tx1"/>
                  </a:solidFill>
                </a:rPr>
                <a:t>S</a:t>
              </a:r>
              <a:r>
                <a:rPr lang="en-US" altLang="zh-CN" sz="1800" b="1" baseline="-30000">
                  <a:solidFill>
                    <a:schemeClr val="tx1"/>
                  </a:solidFill>
                </a:rPr>
                <a:t>1</a:t>
              </a:r>
              <a:endParaRPr lang="en-US" altLang="zh-CN" sz="1800" b="1">
                <a:solidFill>
                  <a:schemeClr val="tx1"/>
                </a:solidFill>
              </a:endParaRPr>
            </a:p>
          </p:txBody>
        </p:sp>
        <p:sp>
          <p:nvSpPr>
            <p:cNvPr id="77" name="Line 69"/>
            <p:cNvSpPr>
              <a:spLocks noChangeShapeType="1"/>
            </p:cNvSpPr>
            <p:nvPr/>
          </p:nvSpPr>
          <p:spPr bwMode="auto">
            <a:xfrm>
              <a:off x="4184" y="1054"/>
              <a:ext cx="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71"/>
            <p:cNvSpPr>
              <a:spLocks noChangeShapeType="1"/>
            </p:cNvSpPr>
            <p:nvPr/>
          </p:nvSpPr>
          <p:spPr bwMode="auto">
            <a:xfrm>
              <a:off x="4468" y="1054"/>
              <a:ext cx="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72"/>
            <p:cNvSpPr>
              <a:spLocks noChangeShapeType="1"/>
            </p:cNvSpPr>
            <p:nvPr/>
          </p:nvSpPr>
          <p:spPr bwMode="auto">
            <a:xfrm>
              <a:off x="3447" y="975"/>
              <a:ext cx="0" cy="3311"/>
            </a:xfrm>
            <a:prstGeom prst="line">
              <a:avLst/>
            </a:prstGeom>
            <a:noFill/>
            <a:ln w="1905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Rectangle 73"/>
            <p:cNvSpPr>
              <a:spLocks noChangeArrowheads="1"/>
            </p:cNvSpPr>
            <p:nvPr/>
          </p:nvSpPr>
          <p:spPr bwMode="auto">
            <a:xfrm>
              <a:off x="4751" y="771"/>
              <a:ext cx="652" cy="222"/>
            </a:xfrm>
            <a:prstGeom prst="rect">
              <a:avLst/>
            </a:prstGeom>
            <a:noFill/>
            <a:ln w="19050">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a:solidFill>
                    <a:srgbClr val="800000"/>
                  </a:solidFill>
                </a:rPr>
                <a:t> </a:t>
              </a:r>
              <a:r>
                <a:rPr lang="zh-CN" altLang="en-US" sz="1600" b="1">
                  <a:solidFill>
                    <a:srgbClr val="800000"/>
                  </a:solidFill>
                </a:rPr>
                <a:t>输      出</a:t>
              </a:r>
            </a:p>
          </p:txBody>
        </p:sp>
        <p:sp>
          <p:nvSpPr>
            <p:cNvPr id="82" name="Rectangle 75"/>
            <p:cNvSpPr>
              <a:spLocks noChangeArrowheads="1"/>
            </p:cNvSpPr>
            <p:nvPr/>
          </p:nvSpPr>
          <p:spPr bwMode="auto">
            <a:xfrm>
              <a:off x="4751" y="998"/>
              <a:ext cx="652" cy="262"/>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i="1">
                  <a:solidFill>
                    <a:srgbClr val="800000"/>
                  </a:solidFill>
                </a:rPr>
                <a:t>E</a:t>
              </a:r>
              <a:r>
                <a:rPr lang="en-US" altLang="zh-CN" sz="1800" b="1">
                  <a:solidFill>
                    <a:srgbClr val="800000"/>
                  </a:solidFill>
                </a:rPr>
                <a:t>     </a:t>
              </a:r>
              <a:r>
                <a:rPr lang="en-US" altLang="zh-CN" sz="1800" b="1" i="1">
                  <a:solidFill>
                    <a:srgbClr val="800000"/>
                  </a:solidFill>
                </a:rPr>
                <a:t>S</a:t>
              </a:r>
              <a:endParaRPr lang="en-US" altLang="zh-CN" sz="1800" b="1">
                <a:solidFill>
                  <a:srgbClr val="800000"/>
                </a:solidFill>
              </a:endParaRPr>
            </a:p>
          </p:txBody>
        </p:sp>
        <p:sp>
          <p:nvSpPr>
            <p:cNvPr id="83" name="Text Box 76"/>
            <p:cNvSpPr txBox="1">
              <a:spLocks noChangeArrowheads="1"/>
            </p:cNvSpPr>
            <p:nvPr/>
          </p:nvSpPr>
          <p:spPr bwMode="auto">
            <a:xfrm>
              <a:off x="4752" y="1261"/>
              <a:ext cx="650" cy="299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solidFill>
                    <a:srgbClr val="800000"/>
                  </a:solidFill>
                </a:rPr>
                <a:t>1     0</a:t>
              </a:r>
            </a:p>
            <a:p>
              <a:pPr eaLnBrk="1" hangingPunct="1">
                <a:spcBef>
                  <a:spcPct val="0"/>
                </a:spcBef>
                <a:buClrTx/>
                <a:buFontTx/>
                <a:buNone/>
              </a:pPr>
              <a:r>
                <a:rPr lang="en-US" altLang="zh-CN" sz="1800" b="1">
                  <a:solidFill>
                    <a:srgbClr val="800000"/>
                  </a:solidFill>
                </a:rPr>
                <a:t>0     1     0     1 </a:t>
              </a:r>
            </a:p>
            <a:p>
              <a:pPr eaLnBrk="1" hangingPunct="1">
                <a:spcBef>
                  <a:spcPct val="0"/>
                </a:spcBef>
                <a:buClrTx/>
                <a:buFontTx/>
                <a:buNone/>
              </a:pPr>
              <a:r>
                <a:rPr lang="en-US" altLang="zh-CN" sz="1800" b="1">
                  <a:solidFill>
                    <a:srgbClr val="800000"/>
                  </a:solidFill>
                </a:rPr>
                <a:t>0     1     0     1</a:t>
              </a:r>
            </a:p>
            <a:p>
              <a:pPr eaLnBrk="1" hangingPunct="1">
                <a:spcBef>
                  <a:spcPct val="0"/>
                </a:spcBef>
                <a:buClrTx/>
                <a:buFontTx/>
                <a:buNone/>
              </a:pPr>
              <a:r>
                <a:rPr lang="en-US" altLang="zh-CN" sz="1800" b="1">
                  <a:solidFill>
                    <a:srgbClr val="800000"/>
                  </a:solidFill>
                </a:rPr>
                <a:t>0     1     0     1</a:t>
              </a:r>
            </a:p>
            <a:p>
              <a:pPr eaLnBrk="1" hangingPunct="1">
                <a:spcBef>
                  <a:spcPct val="0"/>
                </a:spcBef>
                <a:buClrTx/>
                <a:buFontTx/>
                <a:buNone/>
              </a:pPr>
              <a:r>
                <a:rPr lang="en-US" altLang="zh-CN" sz="1800" b="1">
                  <a:solidFill>
                    <a:srgbClr val="800000"/>
                  </a:solidFill>
                </a:rPr>
                <a:t>0     1     0     1</a:t>
              </a:r>
            </a:p>
            <a:p>
              <a:pPr eaLnBrk="1" hangingPunct="1">
                <a:spcBef>
                  <a:spcPct val="0"/>
                </a:spcBef>
                <a:buClrTx/>
                <a:buFontTx/>
                <a:buNone/>
              </a:pPr>
              <a:r>
                <a:rPr lang="en-US" altLang="zh-CN" sz="1800" b="1">
                  <a:solidFill>
                    <a:srgbClr val="800000"/>
                  </a:solidFill>
                </a:rPr>
                <a:t>0     1     0     1</a:t>
              </a:r>
            </a:p>
            <a:p>
              <a:pPr eaLnBrk="1" hangingPunct="1">
                <a:spcBef>
                  <a:spcPct val="0"/>
                </a:spcBef>
                <a:buClrTx/>
                <a:buFontTx/>
                <a:buNone/>
              </a:pPr>
              <a:r>
                <a:rPr lang="en-US" altLang="zh-CN" sz="1800" b="1">
                  <a:solidFill>
                    <a:srgbClr val="800000"/>
                  </a:solidFill>
                </a:rPr>
                <a:t>0     1</a:t>
              </a:r>
            </a:p>
            <a:p>
              <a:pPr eaLnBrk="1" hangingPunct="1">
                <a:spcBef>
                  <a:spcPct val="0"/>
                </a:spcBef>
                <a:buClrTx/>
                <a:buFontTx/>
                <a:buNone/>
              </a:pPr>
              <a:r>
                <a:rPr lang="en-US" altLang="zh-CN" sz="1800" b="1">
                  <a:solidFill>
                    <a:srgbClr val="800000"/>
                  </a:solidFill>
                </a:rPr>
                <a:t>0     1</a:t>
              </a:r>
            </a:p>
            <a:p>
              <a:pPr eaLnBrk="1" hangingPunct="1">
                <a:spcBef>
                  <a:spcPct val="0"/>
                </a:spcBef>
                <a:buClrTx/>
                <a:buFontTx/>
                <a:buNone/>
              </a:pPr>
              <a:r>
                <a:rPr lang="en-US" altLang="zh-CN" sz="1800" b="1">
                  <a:solidFill>
                    <a:srgbClr val="800000"/>
                  </a:solidFill>
                </a:rPr>
                <a:t>0     1</a:t>
              </a:r>
            </a:p>
            <a:p>
              <a:pPr eaLnBrk="1" hangingPunct="1">
                <a:spcBef>
                  <a:spcPct val="0"/>
                </a:spcBef>
                <a:buClrTx/>
                <a:buFontTx/>
                <a:buNone/>
              </a:pPr>
              <a:r>
                <a:rPr lang="en-US" altLang="zh-CN" sz="1800" b="1">
                  <a:solidFill>
                    <a:srgbClr val="800000"/>
                  </a:solidFill>
                </a:rPr>
                <a:t>0     1</a:t>
              </a:r>
            </a:p>
            <a:p>
              <a:pPr eaLnBrk="1" hangingPunct="1">
                <a:spcBef>
                  <a:spcPct val="0"/>
                </a:spcBef>
                <a:buClrTx/>
                <a:buFontTx/>
                <a:buNone/>
              </a:pPr>
              <a:r>
                <a:rPr lang="en-US" altLang="zh-CN" sz="1800" b="1">
                  <a:solidFill>
                    <a:srgbClr val="800000"/>
                  </a:solidFill>
                </a:rPr>
                <a:t>0     1</a:t>
              </a:r>
            </a:p>
            <a:p>
              <a:pPr eaLnBrk="1" hangingPunct="1">
                <a:spcBef>
                  <a:spcPct val="0"/>
                </a:spcBef>
                <a:buClrTx/>
                <a:buFontTx/>
                <a:buNone/>
              </a:pPr>
              <a:r>
                <a:rPr lang="en-US" altLang="zh-CN" sz="1800" b="1">
                  <a:solidFill>
                    <a:srgbClr val="800000"/>
                  </a:solidFill>
                </a:rPr>
                <a:t>0     1</a:t>
              </a:r>
            </a:p>
          </p:txBody>
        </p:sp>
        <p:sp>
          <p:nvSpPr>
            <p:cNvPr id="84" name="Line 77"/>
            <p:cNvSpPr>
              <a:spLocks noChangeShapeType="1"/>
            </p:cNvSpPr>
            <p:nvPr/>
          </p:nvSpPr>
          <p:spPr bwMode="auto">
            <a:xfrm>
              <a:off x="4824" y="1042"/>
              <a:ext cx="81" cy="0"/>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78"/>
            <p:cNvSpPr>
              <a:spLocks noChangeShapeType="1"/>
            </p:cNvSpPr>
            <p:nvPr/>
          </p:nvSpPr>
          <p:spPr bwMode="auto">
            <a:xfrm>
              <a:off x="5108" y="1042"/>
              <a:ext cx="81" cy="0"/>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 name="Rectangle 97"/>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graphicFrame>
        <p:nvGraphicFramePr>
          <p:cNvPr id="87" name="Object 96"/>
          <p:cNvGraphicFramePr>
            <a:graphicFrameLocks noChangeAspect="1"/>
          </p:cNvGraphicFramePr>
          <p:nvPr>
            <p:extLst>
              <p:ext uri="{D42A27DB-BD31-4B8C-83A1-F6EECF244321}">
                <p14:modId xmlns:p14="http://schemas.microsoft.com/office/powerpoint/2010/main" val="1556250342"/>
              </p:ext>
            </p:extLst>
          </p:nvPr>
        </p:nvGraphicFramePr>
        <p:xfrm>
          <a:off x="5847219" y="445854"/>
          <a:ext cx="1267838" cy="501331"/>
        </p:xfrm>
        <a:graphic>
          <a:graphicData uri="http://schemas.openxmlformats.org/presentationml/2006/ole">
            <mc:AlternateContent xmlns:mc="http://schemas.openxmlformats.org/markup-compatibility/2006">
              <mc:Choice xmlns:v="urn:schemas-microsoft-com:vml" Requires="v">
                <p:oleObj spid="_x0000_s13316" name="Equation" r:id="rId4" imgW="698400" imgH="253800" progId="Equation.DSMT4">
                  <p:embed/>
                </p:oleObj>
              </mc:Choice>
              <mc:Fallback>
                <p:oleObj name="Equation" r:id="rId4" imgW="698400" imgH="253800" progId="Equation.DSMT4">
                  <p:embed/>
                  <p:pic>
                    <p:nvPicPr>
                      <p:cNvPr id="0" name=""/>
                      <p:cNvPicPr>
                        <a:picLocks noChangeAspect="1" noChangeArrowheads="1"/>
                      </p:cNvPicPr>
                      <p:nvPr/>
                    </p:nvPicPr>
                    <p:blipFill>
                      <a:blip r:embed="rId5"/>
                      <a:srcRect/>
                      <a:stretch>
                        <a:fillRect/>
                      </a:stretch>
                    </p:blipFill>
                    <p:spPr bwMode="auto">
                      <a:xfrm>
                        <a:off x="5847219" y="445854"/>
                        <a:ext cx="1267838" cy="501331"/>
                      </a:xfrm>
                      <a:prstGeom prst="rect">
                        <a:avLst/>
                      </a:prstGeom>
                      <a:noFill/>
                      <a:ln>
                        <a:noFill/>
                      </a:ln>
                    </p:spPr>
                  </p:pic>
                </p:oleObj>
              </mc:Fallback>
            </mc:AlternateContent>
          </a:graphicData>
        </a:graphic>
      </p:graphicFrame>
      <p:sp>
        <p:nvSpPr>
          <p:cNvPr id="88" name="Rectangle 99"/>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graphicFrame>
        <p:nvGraphicFramePr>
          <p:cNvPr id="89" name="Object 98"/>
          <p:cNvGraphicFramePr>
            <a:graphicFrameLocks noChangeAspect="1"/>
          </p:cNvGraphicFramePr>
          <p:nvPr>
            <p:extLst>
              <p:ext uri="{D42A27DB-BD31-4B8C-83A1-F6EECF244321}">
                <p14:modId xmlns:p14="http://schemas.microsoft.com/office/powerpoint/2010/main" val="2888036516"/>
              </p:ext>
            </p:extLst>
          </p:nvPr>
        </p:nvGraphicFramePr>
        <p:xfrm>
          <a:off x="7322453" y="445855"/>
          <a:ext cx="1158607" cy="454680"/>
        </p:xfrm>
        <a:graphic>
          <a:graphicData uri="http://schemas.openxmlformats.org/presentationml/2006/ole">
            <mc:AlternateContent xmlns:mc="http://schemas.openxmlformats.org/markup-compatibility/2006">
              <mc:Choice xmlns:v="urn:schemas-microsoft-com:vml" Requires="v">
                <p:oleObj spid="_x0000_s13317" name="Equation" r:id="rId6" imgW="698400" imgH="253800" progId="Equation.DSMT4">
                  <p:embed/>
                </p:oleObj>
              </mc:Choice>
              <mc:Fallback>
                <p:oleObj name="Equation" r:id="rId6" imgW="698400" imgH="253800" progId="Equation.DSMT4">
                  <p:embed/>
                  <p:pic>
                    <p:nvPicPr>
                      <p:cNvPr id="0" name=""/>
                      <p:cNvPicPr>
                        <a:picLocks noChangeAspect="1" noChangeArrowheads="1"/>
                      </p:cNvPicPr>
                      <p:nvPr/>
                    </p:nvPicPr>
                    <p:blipFill>
                      <a:blip r:embed="rId7"/>
                      <a:srcRect/>
                      <a:stretch>
                        <a:fillRect/>
                      </a:stretch>
                    </p:blipFill>
                    <p:spPr bwMode="auto">
                      <a:xfrm>
                        <a:off x="7322453" y="445855"/>
                        <a:ext cx="1158607" cy="454680"/>
                      </a:xfrm>
                      <a:prstGeom prst="rect">
                        <a:avLst/>
                      </a:prstGeom>
                      <a:noFill/>
                      <a:ln>
                        <a:noFill/>
                      </a:ln>
                    </p:spPr>
                  </p:pic>
                </p:oleObj>
              </mc:Fallback>
            </mc:AlternateContent>
          </a:graphicData>
        </a:graphic>
      </p:graphicFrame>
      <p:sp>
        <p:nvSpPr>
          <p:cNvPr id="3" name="文本框 2"/>
          <p:cNvSpPr txBox="1"/>
          <p:nvPr/>
        </p:nvSpPr>
        <p:spPr>
          <a:xfrm>
            <a:off x="228487" y="425567"/>
            <a:ext cx="5489003" cy="461665"/>
          </a:xfrm>
          <a:prstGeom prst="rect">
            <a:avLst/>
          </a:prstGeom>
          <a:noFill/>
        </p:spPr>
        <p:txBody>
          <a:bodyPr wrap="none" rtlCol="0">
            <a:spAutoFit/>
          </a:bodyPr>
          <a:lstStyle/>
          <a:p>
            <a:r>
              <a:rPr lang="zh-CN" altLang="en-US"/>
              <a:t>两片</a:t>
            </a:r>
            <a:r>
              <a:rPr lang="en-US" altLang="zh-CN"/>
              <a:t>148</a:t>
            </a:r>
            <a:r>
              <a:rPr lang="zh-CN" altLang="en-US"/>
              <a:t>的</a:t>
            </a:r>
            <a:r>
              <a:rPr lang="en-US" altLang="zh-CN"/>
              <a:t>A2，A1，A0</a:t>
            </a:r>
            <a:r>
              <a:rPr lang="zh-CN" altLang="en-US"/>
              <a:t>分别做与非运算</a:t>
            </a:r>
          </a:p>
        </p:txBody>
      </p:sp>
    </p:spTree>
    <p:extLst>
      <p:ext uri="{BB962C8B-B14F-4D97-AF65-F5344CB8AC3E}">
        <p14:creationId xmlns:p14="http://schemas.microsoft.com/office/powerpoint/2010/main" val="245515111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0"/>
            <a:ext cx="9144000" cy="11668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pic>
        <p:nvPicPr>
          <p:cNvPr id="532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84" y="5338"/>
            <a:ext cx="6365720" cy="684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9876416"/>
      </p:ext>
    </p:extLst>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04685" y="1800106"/>
            <a:ext cx="7978255" cy="4452882"/>
          </a:xfrm>
        </p:spPr>
        <p:txBody>
          <a:bodyPr/>
          <a:lstStyle/>
          <a:p>
            <a:pPr marL="720000" indent="-457200" eaLnBrk="1" hangingPunct="1">
              <a:lnSpc>
                <a:spcPct val="120000"/>
              </a:lnSpc>
              <a:spcAft>
                <a:spcPts val="0"/>
              </a:spcAft>
            </a:pPr>
            <a:r>
              <a:rPr lang="zh-CN" altLang="en-US" sz="2600" kern="1200" dirty="0">
                <a:latin typeface="+mn-ea"/>
              </a:rPr>
              <a:t>译码是编码的逆过程。</a:t>
            </a:r>
          </a:p>
          <a:p>
            <a:pPr marL="720000" indent="-457200" eaLnBrk="1" hangingPunct="1">
              <a:lnSpc>
                <a:spcPct val="120000"/>
              </a:lnSpc>
              <a:spcAft>
                <a:spcPts val="0"/>
              </a:spcAft>
            </a:pPr>
            <a:r>
              <a:rPr lang="zh-CN" altLang="en-US" sz="2600" kern="1200" dirty="0">
                <a:latin typeface="+mn-ea"/>
              </a:rPr>
              <a:t>实现译码操作的电路称做</a:t>
            </a:r>
            <a:r>
              <a:rPr lang="zh-CN" altLang="en-US" sz="2600" b="1" kern="1200" dirty="0">
                <a:solidFill>
                  <a:srgbClr val="800000"/>
                </a:solidFill>
                <a:latin typeface="+mn-ea"/>
              </a:rPr>
              <a:t>译码器</a:t>
            </a:r>
            <a:r>
              <a:rPr lang="zh-CN" altLang="en-US" sz="2600" kern="1200" dirty="0">
                <a:latin typeface="+mn-ea"/>
              </a:rPr>
              <a:t>。</a:t>
            </a:r>
            <a:endParaRPr lang="en-US" altLang="zh-CN" sz="2600" kern="1200" dirty="0">
              <a:latin typeface="+mn-ea"/>
            </a:endParaRPr>
          </a:p>
          <a:p>
            <a:pPr marL="720000" indent="-457200" eaLnBrk="1" hangingPunct="1">
              <a:lnSpc>
                <a:spcPct val="120000"/>
              </a:lnSpc>
              <a:spcAft>
                <a:spcPts val="0"/>
              </a:spcAft>
            </a:pPr>
            <a:r>
              <a:rPr lang="zh-CN" altLang="en-US" sz="2600" dirty="0">
                <a:latin typeface="+mn-ea"/>
              </a:rPr>
              <a:t>译码器可以将输入代码的状态转换成相应的输出信号，以表示其原意。根据需要，输出信号可以是脉冲，也可以是电位。</a:t>
            </a:r>
            <a:endParaRPr lang="en-US" altLang="zh-CN" sz="2600" dirty="0">
              <a:latin typeface="+mn-ea"/>
            </a:endParaRPr>
          </a:p>
          <a:p>
            <a:pPr marL="720000" indent="-457200" eaLnBrk="1" hangingPunct="1">
              <a:lnSpc>
                <a:spcPct val="120000"/>
              </a:lnSpc>
              <a:spcAft>
                <a:spcPts val="0"/>
              </a:spcAft>
            </a:pPr>
            <a:r>
              <a:rPr lang="zh-CN" altLang="en-US" sz="2600" b="1" dirty="0">
                <a:solidFill>
                  <a:srgbClr val="0000FF"/>
                </a:solidFill>
                <a:latin typeface="+mn-ea"/>
              </a:rPr>
              <a:t>译码器种类：</a:t>
            </a:r>
            <a:endParaRPr lang="en-US" altLang="zh-CN" sz="2600" b="1" dirty="0">
              <a:solidFill>
                <a:srgbClr val="0000FF"/>
              </a:solidFill>
              <a:latin typeface="+mn-ea"/>
            </a:endParaRPr>
          </a:p>
          <a:p>
            <a:pPr marL="662850" lvl="1" indent="0" eaLnBrk="1" hangingPunct="1">
              <a:lnSpc>
                <a:spcPct val="120000"/>
              </a:lnSpc>
              <a:spcAft>
                <a:spcPts val="0"/>
              </a:spcAft>
              <a:buNone/>
            </a:pPr>
            <a:r>
              <a:rPr lang="en-US" altLang="zh-CN" sz="2400" b="1" dirty="0">
                <a:latin typeface="+mn-ea"/>
                <a:cs typeface="+mn-cs"/>
              </a:rPr>
              <a:t>⒈ </a:t>
            </a:r>
            <a:r>
              <a:rPr lang="zh-CN" altLang="en-US" sz="2400" b="1" dirty="0">
                <a:solidFill>
                  <a:srgbClr val="800000"/>
                </a:solidFill>
                <a:latin typeface="+mn-ea"/>
                <a:cs typeface="+mn-cs"/>
              </a:rPr>
              <a:t>二进制译码器</a:t>
            </a:r>
            <a:r>
              <a:rPr lang="en-US" altLang="zh-CN" sz="2400" b="1" dirty="0">
                <a:solidFill>
                  <a:srgbClr val="800000"/>
                </a:solidFill>
                <a:latin typeface="+mn-ea"/>
                <a:cs typeface="+mn-cs"/>
              </a:rPr>
              <a:t>74138</a:t>
            </a:r>
          </a:p>
          <a:p>
            <a:pPr marL="662850" lvl="1" indent="0" eaLnBrk="1" hangingPunct="1">
              <a:lnSpc>
                <a:spcPct val="120000"/>
              </a:lnSpc>
              <a:spcAft>
                <a:spcPts val="0"/>
              </a:spcAft>
              <a:buNone/>
            </a:pPr>
            <a:r>
              <a:rPr lang="en-US" altLang="zh-CN" sz="2400" b="1" dirty="0">
                <a:latin typeface="+mn-ea"/>
                <a:cs typeface="+mn-cs"/>
              </a:rPr>
              <a:t>⒉ </a:t>
            </a:r>
            <a:r>
              <a:rPr lang="zh-CN" altLang="en-US" sz="2400" b="1" dirty="0">
                <a:latin typeface="+mn-ea"/>
                <a:cs typeface="+mn-cs"/>
              </a:rPr>
              <a:t>二</a:t>
            </a:r>
            <a:r>
              <a:rPr lang="en-US" altLang="zh-CN" sz="2400" b="1" dirty="0">
                <a:latin typeface="+mn-ea"/>
                <a:cs typeface="+mn-cs"/>
              </a:rPr>
              <a:t>-</a:t>
            </a:r>
            <a:r>
              <a:rPr lang="zh-CN" altLang="en-US" sz="2400" b="1" dirty="0">
                <a:latin typeface="+mn-ea"/>
                <a:cs typeface="+mn-cs"/>
              </a:rPr>
              <a:t>十进制译码器</a:t>
            </a:r>
            <a:endParaRPr lang="en-US" altLang="zh-CN" sz="2400" b="1" dirty="0">
              <a:latin typeface="+mn-ea"/>
              <a:cs typeface="+mn-cs"/>
            </a:endParaRPr>
          </a:p>
          <a:p>
            <a:pPr marL="662850" lvl="1" indent="0" eaLnBrk="1" hangingPunct="1">
              <a:lnSpc>
                <a:spcPct val="120000"/>
              </a:lnSpc>
              <a:spcAft>
                <a:spcPts val="0"/>
              </a:spcAft>
              <a:buNone/>
            </a:pPr>
            <a:r>
              <a:rPr lang="zh-CN" altLang="en-US" sz="2400" b="1" dirty="0">
                <a:latin typeface="+mn-ea"/>
                <a:cs typeface="+mn-cs"/>
              </a:rPr>
              <a:t>⒊ 半导体数码管和七段字型译码器</a:t>
            </a:r>
          </a:p>
          <a:p>
            <a:pPr marL="0" indent="-457200" eaLnBrk="1" hangingPunct="1"/>
            <a:endParaRPr lang="zh-CN" altLang="en-US" sz="2600" kern="1200" dirty="0">
              <a:latin typeface="+mn-ea"/>
            </a:endParaRPr>
          </a:p>
          <a:p>
            <a:pPr marL="0" indent="-457200" eaLnBrk="1" hangingPunct="1"/>
            <a:endParaRPr lang="en-US" altLang="zh-CN" sz="2600" kern="1200" dirty="0">
              <a:latin typeface="+mn-ea"/>
            </a:endParaRPr>
          </a:p>
          <a:p>
            <a:pPr marL="0" indent="-457200" eaLnBrk="1" hangingPunct="1"/>
            <a:endParaRPr lang="zh-CN" altLang="en-US" sz="2600" kern="1200" dirty="0">
              <a:latin typeface="+mn-ea"/>
            </a:endParaRPr>
          </a:p>
          <a:p>
            <a:pPr eaLnBrk="1" hangingPunct="1">
              <a:lnSpc>
                <a:spcPct val="120000"/>
              </a:lnSpc>
              <a:buClr>
                <a:srgbClr val="0000FF"/>
              </a:buClr>
            </a:pPr>
            <a:endParaRPr lang="en-US" altLang="zh-CN" sz="2800" dirty="0">
              <a:latin typeface="+mn-ea"/>
            </a:endParaRPr>
          </a:p>
        </p:txBody>
      </p:sp>
      <p:sp>
        <p:nvSpPr>
          <p:cNvPr id="4" name="Rectangle 2"/>
          <p:cNvSpPr txBox="1">
            <a:spLocks noChangeArrowheads="1"/>
          </p:cNvSpPr>
          <p:nvPr/>
        </p:nvSpPr>
        <p:spPr>
          <a:xfrm>
            <a:off x="304685" y="1092714"/>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a:solidFill>
                  <a:srgbClr val="0000FF"/>
                </a:solidFill>
                <a:latin typeface="+mn-ea"/>
                <a:ea typeface="+mn-ea"/>
              </a:rPr>
              <a:t>译码器</a:t>
            </a:r>
            <a:endParaRPr lang="zh-CN" altLang="en-US" sz="3200" kern="0" dirty="0">
              <a:solidFill>
                <a:srgbClr val="0000FF"/>
              </a:solidFill>
              <a:latin typeface="+mn-ea"/>
              <a:ea typeface="+mn-ea"/>
            </a:endParaRPr>
          </a:p>
        </p:txBody>
      </p:sp>
    </p:spTree>
    <p:extLst>
      <p:ext uri="{BB962C8B-B14F-4D97-AF65-F5344CB8AC3E}">
        <p14:creationId xmlns:p14="http://schemas.microsoft.com/office/powerpoint/2010/main" val="148257106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75805" y="137674"/>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a:solidFill>
                  <a:srgbClr val="0000FF"/>
                </a:solidFill>
                <a:latin typeface="+mn-ea"/>
                <a:ea typeface="+mn-ea"/>
              </a:rPr>
              <a:t>二进制译码器</a:t>
            </a:r>
            <a:endParaRPr lang="zh-CN" altLang="en-US" sz="3200" kern="0" dirty="0">
              <a:solidFill>
                <a:srgbClr val="0000FF"/>
              </a:solidFill>
              <a:latin typeface="+mn-ea"/>
              <a:ea typeface="+mn-ea"/>
            </a:endParaRPr>
          </a:p>
        </p:txBody>
      </p:sp>
      <p:grpSp>
        <p:nvGrpSpPr>
          <p:cNvPr id="5" name="Group 5"/>
          <p:cNvGrpSpPr>
            <a:grpSpLocks/>
          </p:cNvGrpSpPr>
          <p:nvPr/>
        </p:nvGrpSpPr>
        <p:grpSpPr bwMode="auto">
          <a:xfrm>
            <a:off x="5006975" y="757873"/>
            <a:ext cx="3276600" cy="2752725"/>
            <a:chOff x="3072" y="119"/>
            <a:chExt cx="2064" cy="1734"/>
          </a:xfrm>
        </p:grpSpPr>
        <p:sp>
          <p:nvSpPr>
            <p:cNvPr id="6" name="Text Box 6"/>
            <p:cNvSpPr txBox="1">
              <a:spLocks noChangeArrowheads="1"/>
            </p:cNvSpPr>
            <p:nvPr/>
          </p:nvSpPr>
          <p:spPr bwMode="auto">
            <a:xfrm>
              <a:off x="3072" y="469"/>
              <a:ext cx="2011" cy="1384"/>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0"/>
                </a:spcBef>
                <a:buFontTx/>
                <a:buNone/>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译码输入     译码输出</a:t>
              </a:r>
            </a:p>
            <a:p>
              <a:pPr eaLnBrk="1" hangingPunct="1">
                <a:lnSpc>
                  <a:spcPct val="90000"/>
                </a:lnSpc>
                <a:spcBef>
                  <a:spcPct val="0"/>
                </a:spcBef>
                <a:buFontTx/>
                <a:buNone/>
              </a:pPr>
              <a:r>
                <a:rPr kumimoji="1" lang="zh-CN" altLang="en-US" sz="2400" b="1" dirty="0">
                  <a:solidFill>
                    <a:srgbClr val="000000"/>
                  </a:solidFill>
                  <a:latin typeface="Times New Roman" panose="02020603050405020304" pitchFamily="18" charset="0"/>
                  <a:cs typeface="Times New Roman" panose="02020603050405020304" pitchFamily="18" charset="0"/>
                </a:rPr>
                <a:t>    </a:t>
              </a:r>
              <a:r>
                <a:rPr kumimoji="1" lang="en-US" altLang="zh-CN" sz="2400" b="1" i="1" dirty="0">
                  <a:solidFill>
                    <a:srgbClr val="000000"/>
                  </a:solidFill>
                  <a:latin typeface="Times New Roman" panose="02020603050405020304" pitchFamily="18" charset="0"/>
                  <a:cs typeface="Times New Roman" panose="02020603050405020304" pitchFamily="18" charset="0"/>
                </a:rPr>
                <a:t>a</a:t>
              </a:r>
              <a:r>
                <a:rPr kumimoji="1" lang="en-US" altLang="zh-CN" sz="2400" b="1"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en-US" altLang="zh-CN" sz="2400" b="1" i="1" dirty="0">
                  <a:solidFill>
                    <a:srgbClr val="000000"/>
                  </a:solidFill>
                  <a:latin typeface="Times New Roman" panose="02020603050405020304" pitchFamily="18" charset="0"/>
                  <a:cs typeface="Times New Roman" panose="02020603050405020304" pitchFamily="18" charset="0"/>
                </a:rPr>
                <a:t>a</a:t>
              </a:r>
              <a:r>
                <a:rPr kumimoji="1" lang="en-US" altLang="zh-CN" sz="2400" b="1" baseline="-25000" dirty="0">
                  <a:solidFill>
                    <a:srgbClr val="000000"/>
                  </a:solidFill>
                  <a:latin typeface="Times New Roman" panose="02020603050405020304" pitchFamily="18" charset="0"/>
                  <a:cs typeface="Times New Roman" panose="02020603050405020304" pitchFamily="18" charset="0"/>
                </a:rPr>
                <a:t>0</a:t>
              </a: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en-US" altLang="zh-CN" sz="2400" b="1" i="1" dirty="0">
                  <a:solidFill>
                    <a:srgbClr val="000000"/>
                  </a:solidFill>
                  <a:latin typeface="Times New Roman" panose="02020603050405020304" pitchFamily="18" charset="0"/>
                  <a:cs typeface="Times New Roman" panose="02020603050405020304" pitchFamily="18" charset="0"/>
                </a:rPr>
                <a:t>y</a:t>
              </a:r>
              <a:r>
                <a:rPr kumimoji="1" lang="en-US" altLang="zh-CN" sz="2400" b="1" baseline="-25000" dirty="0">
                  <a:solidFill>
                    <a:srgbClr val="000000"/>
                  </a:solidFill>
                  <a:latin typeface="Times New Roman" panose="02020603050405020304" pitchFamily="18" charset="0"/>
                  <a:cs typeface="Times New Roman" panose="02020603050405020304" pitchFamily="18" charset="0"/>
                </a:rPr>
                <a:t>0</a:t>
              </a: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en-US" altLang="zh-CN" sz="2400" b="1" i="1" dirty="0">
                  <a:solidFill>
                    <a:srgbClr val="000000"/>
                  </a:solidFill>
                  <a:latin typeface="Times New Roman" panose="02020603050405020304" pitchFamily="18" charset="0"/>
                  <a:cs typeface="Times New Roman" panose="02020603050405020304" pitchFamily="18" charset="0"/>
                </a:rPr>
                <a:t>y</a:t>
              </a:r>
              <a:r>
                <a:rPr kumimoji="1" lang="en-US" altLang="zh-CN" sz="2400" b="1" baseline="-25000" dirty="0">
                  <a:solidFill>
                    <a:srgbClr val="000000"/>
                  </a:solidFill>
                  <a:latin typeface="Times New Roman" panose="02020603050405020304" pitchFamily="18" charset="0"/>
                  <a:cs typeface="Times New Roman" panose="02020603050405020304" pitchFamily="18" charset="0"/>
                </a:rPr>
                <a:t>1</a:t>
              </a: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en-US" altLang="zh-CN" sz="2400" b="1" i="1" dirty="0">
                  <a:solidFill>
                    <a:srgbClr val="000000"/>
                  </a:solidFill>
                  <a:latin typeface="Times New Roman" panose="02020603050405020304" pitchFamily="18" charset="0"/>
                  <a:cs typeface="Times New Roman" panose="02020603050405020304" pitchFamily="18" charset="0"/>
                </a:rPr>
                <a:t>y</a:t>
              </a:r>
              <a:r>
                <a:rPr kumimoji="1" lang="en-US" altLang="zh-CN" sz="2400" b="1" baseline="-25000" dirty="0">
                  <a:solidFill>
                    <a:srgbClr val="000000"/>
                  </a:solidFill>
                  <a:latin typeface="Times New Roman" panose="02020603050405020304" pitchFamily="18" charset="0"/>
                  <a:cs typeface="Times New Roman" panose="02020603050405020304" pitchFamily="18" charset="0"/>
                </a:rPr>
                <a:t>2</a:t>
              </a: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en-US" altLang="zh-CN" sz="2400" b="1" i="1" dirty="0">
                  <a:solidFill>
                    <a:srgbClr val="000000"/>
                  </a:solidFill>
                  <a:latin typeface="Times New Roman" panose="02020603050405020304" pitchFamily="18" charset="0"/>
                  <a:cs typeface="Times New Roman" panose="02020603050405020304" pitchFamily="18" charset="0"/>
                </a:rPr>
                <a:t>y</a:t>
              </a:r>
              <a:r>
                <a:rPr kumimoji="1" lang="en-US" altLang="zh-CN" sz="2400" b="1" baseline="-25000" dirty="0">
                  <a:solidFill>
                    <a:srgbClr val="000000"/>
                  </a:solidFill>
                  <a:latin typeface="Times New Roman" panose="02020603050405020304" pitchFamily="18" charset="0"/>
                  <a:cs typeface="Times New Roman" panose="02020603050405020304" pitchFamily="18" charset="0"/>
                </a:rPr>
                <a:t>3</a:t>
              </a:r>
            </a:p>
            <a:p>
              <a:pPr eaLnBrk="1" hangingPunct="1">
                <a:spcBef>
                  <a:spcPct val="0"/>
                </a:spcBef>
                <a:buFontTx/>
                <a:buNone/>
              </a:pPr>
              <a:r>
                <a:rPr kumimoji="1" lang="en-US" altLang="zh-CN" sz="2400" b="1" dirty="0">
                  <a:solidFill>
                    <a:srgbClr val="000000"/>
                  </a:solidFill>
                  <a:latin typeface="Times New Roman" panose="02020603050405020304" pitchFamily="18" charset="0"/>
                  <a:cs typeface="Times New Roman" panose="02020603050405020304" pitchFamily="18" charset="0"/>
                </a:rPr>
                <a:t>     0    0        </a:t>
              </a:r>
              <a:r>
                <a:rPr kumimoji="1" lang="en-US" altLang="zh-CN" sz="2400" b="1" dirty="0">
                  <a:solidFill>
                    <a:srgbClr val="FF3300"/>
                  </a:solidFill>
                  <a:latin typeface="Times New Roman" panose="02020603050405020304" pitchFamily="18" charset="0"/>
                  <a:cs typeface="Times New Roman" panose="02020603050405020304" pitchFamily="18" charset="0"/>
                </a:rPr>
                <a:t>1</a:t>
              </a:r>
              <a:r>
                <a:rPr kumimoji="1" lang="en-US" altLang="zh-CN" sz="2400" b="1" dirty="0">
                  <a:solidFill>
                    <a:srgbClr val="000000"/>
                  </a:solidFill>
                  <a:latin typeface="Times New Roman" panose="02020603050405020304" pitchFamily="18" charset="0"/>
                  <a:cs typeface="Times New Roman" panose="02020603050405020304" pitchFamily="18" charset="0"/>
                </a:rPr>
                <a:t>   0   0   0</a:t>
              </a:r>
            </a:p>
            <a:p>
              <a:pPr eaLnBrk="1" hangingPunct="1">
                <a:spcBef>
                  <a:spcPct val="0"/>
                </a:spcBef>
                <a:buFontTx/>
                <a:buNone/>
              </a:pPr>
              <a:r>
                <a:rPr kumimoji="1" lang="en-US" altLang="zh-CN" sz="2400" b="1" dirty="0">
                  <a:solidFill>
                    <a:srgbClr val="000000"/>
                  </a:solidFill>
                  <a:latin typeface="Times New Roman" panose="02020603050405020304" pitchFamily="18" charset="0"/>
                  <a:cs typeface="Times New Roman" panose="02020603050405020304" pitchFamily="18" charset="0"/>
                </a:rPr>
                <a:t>     0    1        0   </a:t>
              </a:r>
              <a:r>
                <a:rPr kumimoji="1" lang="en-US" altLang="zh-CN" sz="2400" b="1" dirty="0">
                  <a:solidFill>
                    <a:srgbClr val="FF3300"/>
                  </a:solidFill>
                  <a:latin typeface="Times New Roman" panose="02020603050405020304" pitchFamily="18" charset="0"/>
                  <a:cs typeface="Times New Roman" panose="02020603050405020304" pitchFamily="18" charset="0"/>
                </a:rPr>
                <a:t>1 </a:t>
              </a:r>
              <a:r>
                <a:rPr kumimoji="1" lang="en-US" altLang="zh-CN" sz="2400" b="1" dirty="0">
                  <a:solidFill>
                    <a:srgbClr val="000000"/>
                  </a:solidFill>
                  <a:latin typeface="Times New Roman" panose="02020603050405020304" pitchFamily="18" charset="0"/>
                  <a:cs typeface="Times New Roman" panose="02020603050405020304" pitchFamily="18" charset="0"/>
                </a:rPr>
                <a:t>  0   0</a:t>
              </a:r>
            </a:p>
            <a:p>
              <a:pPr eaLnBrk="1" hangingPunct="1">
                <a:spcBef>
                  <a:spcPct val="0"/>
                </a:spcBef>
                <a:buFontTx/>
                <a:buNone/>
              </a:pPr>
              <a:r>
                <a:rPr kumimoji="1" lang="en-US" altLang="zh-CN" sz="2400" b="1" dirty="0">
                  <a:solidFill>
                    <a:srgbClr val="000000"/>
                  </a:solidFill>
                  <a:latin typeface="Times New Roman" panose="02020603050405020304" pitchFamily="18" charset="0"/>
                  <a:cs typeface="Times New Roman" panose="02020603050405020304" pitchFamily="18" charset="0"/>
                </a:rPr>
                <a:t>     1    0        0   0   </a:t>
              </a:r>
              <a:r>
                <a:rPr kumimoji="1" lang="en-US" altLang="zh-CN" sz="2400" b="1" dirty="0">
                  <a:solidFill>
                    <a:srgbClr val="FF3300"/>
                  </a:solidFill>
                  <a:latin typeface="Times New Roman" panose="02020603050405020304" pitchFamily="18" charset="0"/>
                  <a:cs typeface="Times New Roman" panose="02020603050405020304" pitchFamily="18" charset="0"/>
                </a:rPr>
                <a:t>1</a:t>
              </a:r>
              <a:r>
                <a:rPr kumimoji="1" lang="en-US" altLang="zh-CN" sz="2400" b="1" dirty="0">
                  <a:solidFill>
                    <a:srgbClr val="000000"/>
                  </a:solidFill>
                  <a:latin typeface="Times New Roman" panose="02020603050405020304" pitchFamily="18" charset="0"/>
                  <a:cs typeface="Times New Roman" panose="02020603050405020304" pitchFamily="18" charset="0"/>
                </a:rPr>
                <a:t>   0</a:t>
              </a:r>
            </a:p>
            <a:p>
              <a:pPr eaLnBrk="1" hangingPunct="1">
                <a:spcBef>
                  <a:spcPct val="0"/>
                </a:spcBef>
                <a:buFontTx/>
                <a:buNone/>
              </a:pPr>
              <a:r>
                <a:rPr kumimoji="1" lang="en-US" altLang="zh-CN" sz="2400" b="1" dirty="0">
                  <a:solidFill>
                    <a:srgbClr val="000000"/>
                  </a:solidFill>
                  <a:latin typeface="Times New Roman" panose="02020603050405020304" pitchFamily="18" charset="0"/>
                  <a:cs typeface="Times New Roman" panose="02020603050405020304" pitchFamily="18" charset="0"/>
                </a:rPr>
                <a:t>     1    1        0   0   0   </a:t>
              </a:r>
              <a:r>
                <a:rPr kumimoji="1" lang="en-US" altLang="zh-CN" sz="2400" b="1" dirty="0">
                  <a:solidFill>
                    <a:srgbClr val="FF3300"/>
                  </a:solidFill>
                  <a:latin typeface="Times New Roman" panose="02020603050405020304" pitchFamily="18" charset="0"/>
                  <a:cs typeface="Times New Roman" panose="02020603050405020304" pitchFamily="18" charset="0"/>
                </a:rPr>
                <a:t>1</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p:sp>
          <p:nvSpPr>
            <p:cNvPr id="7" name="Line 7"/>
            <p:cNvSpPr>
              <a:spLocks noChangeShapeType="1"/>
            </p:cNvSpPr>
            <p:nvPr/>
          </p:nvSpPr>
          <p:spPr bwMode="auto">
            <a:xfrm>
              <a:off x="3120" y="912"/>
              <a:ext cx="1968" cy="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400" b="1">
                <a:solidFill>
                  <a:srgbClr val="3333CC"/>
                </a:solidFill>
                <a:latin typeface="Times New Roman" pitchFamily="18" charset="0"/>
                <a:ea typeface="+mn-ea"/>
                <a:cs typeface="Times New Roman" pitchFamily="18" charset="0"/>
              </a:endParaRPr>
            </a:p>
          </p:txBody>
        </p:sp>
        <p:sp>
          <p:nvSpPr>
            <p:cNvPr id="8" name="Line 8"/>
            <p:cNvSpPr>
              <a:spLocks noChangeShapeType="1"/>
            </p:cNvSpPr>
            <p:nvPr/>
          </p:nvSpPr>
          <p:spPr bwMode="auto">
            <a:xfrm>
              <a:off x="3984" y="480"/>
              <a:ext cx="0" cy="1344"/>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400" b="1">
                <a:solidFill>
                  <a:srgbClr val="3333CC"/>
                </a:solidFill>
                <a:latin typeface="Times New Roman" pitchFamily="18" charset="0"/>
                <a:ea typeface="+mn-ea"/>
                <a:cs typeface="Times New Roman" pitchFamily="18" charset="0"/>
              </a:endParaRPr>
            </a:p>
          </p:txBody>
        </p:sp>
        <p:sp>
          <p:nvSpPr>
            <p:cNvPr id="9" name="Line 9"/>
            <p:cNvSpPr>
              <a:spLocks noChangeShapeType="1"/>
            </p:cNvSpPr>
            <p:nvPr/>
          </p:nvSpPr>
          <p:spPr bwMode="auto">
            <a:xfrm>
              <a:off x="3168" y="432"/>
              <a:ext cx="1920" cy="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400" b="1">
                <a:solidFill>
                  <a:srgbClr val="3333CC"/>
                </a:solidFill>
                <a:latin typeface="Times New Roman" pitchFamily="18" charset="0"/>
                <a:ea typeface="+mn-ea"/>
                <a:cs typeface="Times New Roman" pitchFamily="18" charset="0"/>
              </a:endParaRPr>
            </a:p>
          </p:txBody>
        </p:sp>
        <p:sp>
          <p:nvSpPr>
            <p:cNvPr id="10" name="Line 10"/>
            <p:cNvSpPr>
              <a:spLocks noChangeShapeType="1"/>
            </p:cNvSpPr>
            <p:nvPr/>
          </p:nvSpPr>
          <p:spPr bwMode="auto">
            <a:xfrm>
              <a:off x="3168" y="1824"/>
              <a:ext cx="1968" cy="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400" b="1">
                <a:solidFill>
                  <a:srgbClr val="3333CC"/>
                </a:solidFill>
                <a:latin typeface="Times New Roman" pitchFamily="18" charset="0"/>
                <a:ea typeface="+mn-ea"/>
                <a:cs typeface="Times New Roman" pitchFamily="18" charset="0"/>
              </a:endParaRPr>
            </a:p>
          </p:txBody>
        </p:sp>
        <p:sp>
          <p:nvSpPr>
            <p:cNvPr id="11" name="Text Box 11"/>
            <p:cNvSpPr txBox="1">
              <a:spLocks noChangeArrowheads="1"/>
            </p:cNvSpPr>
            <p:nvPr/>
          </p:nvSpPr>
          <p:spPr bwMode="auto">
            <a:xfrm>
              <a:off x="3360" y="119"/>
              <a:ext cx="1563" cy="288"/>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000000"/>
                  </a:solidFill>
                  <a:latin typeface="Times New Roman" panose="02020603050405020304" pitchFamily="18" charset="0"/>
                  <a:cs typeface="Times New Roman" panose="02020603050405020304" pitchFamily="18" charset="0"/>
                </a:rPr>
                <a:t>2</a:t>
              </a:r>
              <a:r>
                <a:rPr kumimoji="1" lang="zh-CN" altLang="en-US" sz="2400" b="1">
                  <a:solidFill>
                    <a:srgbClr val="000000"/>
                  </a:solidFill>
                  <a:latin typeface="Times New Roman" panose="02020603050405020304" pitchFamily="18" charset="0"/>
                  <a:cs typeface="Times New Roman" panose="02020603050405020304" pitchFamily="18" charset="0"/>
                </a:rPr>
                <a:t>位二进制译码器</a:t>
              </a:r>
            </a:p>
          </p:txBody>
        </p:sp>
      </p:grpSp>
      <p:grpSp>
        <p:nvGrpSpPr>
          <p:cNvPr id="12" name="Group 13"/>
          <p:cNvGrpSpPr>
            <a:grpSpLocks/>
          </p:cNvGrpSpPr>
          <p:nvPr/>
        </p:nvGrpSpPr>
        <p:grpSpPr bwMode="auto">
          <a:xfrm>
            <a:off x="5083175" y="3926523"/>
            <a:ext cx="3276600" cy="2754312"/>
            <a:chOff x="3120" y="2115"/>
            <a:chExt cx="2064" cy="1735"/>
          </a:xfrm>
        </p:grpSpPr>
        <p:sp>
          <p:nvSpPr>
            <p:cNvPr id="13" name="Text Box 14"/>
            <p:cNvSpPr txBox="1">
              <a:spLocks noChangeArrowheads="1"/>
            </p:cNvSpPr>
            <p:nvPr/>
          </p:nvSpPr>
          <p:spPr bwMode="auto">
            <a:xfrm>
              <a:off x="3120" y="2466"/>
              <a:ext cx="2015" cy="1384"/>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0"/>
                </a:spcBef>
                <a:buFontTx/>
                <a:buNone/>
              </a:pPr>
              <a:r>
                <a:rPr kumimoji="1" lang="en-US" altLang="zh-CN" sz="2400" b="1">
                  <a:solidFill>
                    <a:srgbClr val="000000"/>
                  </a:solidFill>
                  <a:latin typeface="Times New Roman" panose="02020603050405020304" pitchFamily="18" charset="0"/>
                  <a:cs typeface="Times New Roman" panose="02020603050405020304" pitchFamily="18" charset="0"/>
                </a:rPr>
                <a:t> </a:t>
              </a:r>
              <a:r>
                <a:rPr kumimoji="1" lang="zh-CN" altLang="en-US" sz="2400" b="1">
                  <a:solidFill>
                    <a:srgbClr val="000000"/>
                  </a:solidFill>
                  <a:latin typeface="Times New Roman" panose="02020603050405020304" pitchFamily="18" charset="0"/>
                  <a:cs typeface="Times New Roman" panose="02020603050405020304" pitchFamily="18" charset="0"/>
                </a:rPr>
                <a:t>译码输入      译码输出</a:t>
              </a:r>
            </a:p>
            <a:p>
              <a:pPr eaLnBrk="1" hangingPunct="1">
                <a:lnSpc>
                  <a:spcPct val="80000"/>
                </a:lnSpc>
                <a:spcBef>
                  <a:spcPct val="0"/>
                </a:spcBef>
                <a:buFontTx/>
                <a:buNone/>
              </a:pPr>
              <a:r>
                <a:rPr kumimoji="1" lang="zh-CN" altLang="en-US" sz="2400" b="1">
                  <a:solidFill>
                    <a:srgbClr val="000000"/>
                  </a:solidFill>
                  <a:latin typeface="Times New Roman" panose="02020603050405020304" pitchFamily="18" charset="0"/>
                  <a:cs typeface="Times New Roman" panose="02020603050405020304" pitchFamily="18" charset="0"/>
                </a:rPr>
                <a:t>   </a:t>
              </a:r>
              <a:r>
                <a:rPr kumimoji="1" lang="en-US" altLang="zh-CN" sz="2400" b="1" i="1">
                  <a:solidFill>
                    <a:srgbClr val="000000"/>
                  </a:solidFill>
                  <a:latin typeface="Times New Roman" panose="02020603050405020304" pitchFamily="18" charset="0"/>
                  <a:cs typeface="Times New Roman" panose="02020603050405020304" pitchFamily="18" charset="0"/>
                </a:rPr>
                <a:t>a</a:t>
              </a:r>
              <a:r>
                <a:rPr kumimoji="1" lang="en-US" altLang="zh-CN" sz="2400" b="1" baseline="-25000">
                  <a:solidFill>
                    <a:srgbClr val="000000"/>
                  </a:solidFill>
                  <a:latin typeface="Times New Roman" panose="02020603050405020304" pitchFamily="18" charset="0"/>
                  <a:cs typeface="Times New Roman" panose="02020603050405020304" pitchFamily="18" charset="0"/>
                </a:rPr>
                <a:t>1</a:t>
              </a:r>
              <a:r>
                <a:rPr kumimoji="1" lang="en-US" altLang="zh-CN" sz="2400" b="1">
                  <a:solidFill>
                    <a:srgbClr val="000000"/>
                  </a:solidFill>
                  <a:latin typeface="Times New Roman" panose="02020603050405020304" pitchFamily="18" charset="0"/>
                  <a:cs typeface="Times New Roman" panose="02020603050405020304" pitchFamily="18" charset="0"/>
                </a:rPr>
                <a:t>   </a:t>
              </a:r>
              <a:r>
                <a:rPr kumimoji="1" lang="en-US" altLang="zh-CN" sz="2400" b="1" i="1">
                  <a:solidFill>
                    <a:srgbClr val="000000"/>
                  </a:solidFill>
                  <a:latin typeface="Times New Roman" panose="02020603050405020304" pitchFamily="18" charset="0"/>
                  <a:cs typeface="Times New Roman" panose="02020603050405020304" pitchFamily="18" charset="0"/>
                </a:rPr>
                <a:t>a</a:t>
              </a:r>
              <a:r>
                <a:rPr kumimoji="1" lang="en-US" altLang="zh-CN" sz="2400" b="1" baseline="-25000">
                  <a:solidFill>
                    <a:srgbClr val="000000"/>
                  </a:solidFill>
                  <a:latin typeface="Times New Roman" panose="02020603050405020304" pitchFamily="18" charset="0"/>
                  <a:cs typeface="Times New Roman" panose="02020603050405020304" pitchFamily="18" charset="0"/>
                </a:rPr>
                <a:t>0</a:t>
              </a:r>
              <a:r>
                <a:rPr kumimoji="1" lang="en-US" altLang="zh-CN" sz="2400" b="1">
                  <a:solidFill>
                    <a:srgbClr val="000000"/>
                  </a:solidFill>
                  <a:latin typeface="Times New Roman" panose="02020603050405020304" pitchFamily="18" charset="0"/>
                  <a:cs typeface="Times New Roman" panose="02020603050405020304" pitchFamily="18" charset="0"/>
                </a:rPr>
                <a:t>       </a:t>
              </a:r>
              <a:r>
                <a:rPr kumimoji="1" lang="en-US" altLang="zh-CN" sz="2400" b="1" i="1">
                  <a:solidFill>
                    <a:srgbClr val="000000"/>
                  </a:solidFill>
                  <a:latin typeface="Times New Roman" panose="02020603050405020304" pitchFamily="18" charset="0"/>
                  <a:cs typeface="Times New Roman" panose="02020603050405020304" pitchFamily="18" charset="0"/>
                </a:rPr>
                <a:t>y</a:t>
              </a:r>
              <a:r>
                <a:rPr kumimoji="1" lang="en-US" altLang="zh-CN" sz="2400" b="1" baseline="-25000">
                  <a:solidFill>
                    <a:srgbClr val="000000"/>
                  </a:solidFill>
                  <a:latin typeface="Times New Roman" panose="02020603050405020304" pitchFamily="18" charset="0"/>
                  <a:cs typeface="Times New Roman" panose="02020603050405020304" pitchFamily="18" charset="0"/>
                </a:rPr>
                <a:t>0</a:t>
              </a:r>
              <a:r>
                <a:rPr kumimoji="1" lang="en-US" altLang="zh-CN" sz="2400" b="1">
                  <a:solidFill>
                    <a:srgbClr val="000000"/>
                  </a:solidFill>
                  <a:latin typeface="Times New Roman" panose="02020603050405020304" pitchFamily="18" charset="0"/>
                  <a:cs typeface="Times New Roman" panose="02020603050405020304" pitchFamily="18" charset="0"/>
                </a:rPr>
                <a:t>  </a:t>
              </a:r>
              <a:r>
                <a:rPr kumimoji="1" lang="en-US" altLang="zh-CN" sz="2400" b="1" i="1">
                  <a:solidFill>
                    <a:srgbClr val="000000"/>
                  </a:solidFill>
                  <a:latin typeface="Times New Roman" panose="02020603050405020304" pitchFamily="18" charset="0"/>
                  <a:cs typeface="Times New Roman" panose="02020603050405020304" pitchFamily="18" charset="0"/>
                </a:rPr>
                <a:t>y</a:t>
              </a:r>
              <a:r>
                <a:rPr kumimoji="1" lang="en-US" altLang="zh-CN" sz="2400" b="1" baseline="-25000">
                  <a:solidFill>
                    <a:srgbClr val="000000"/>
                  </a:solidFill>
                  <a:latin typeface="Times New Roman" panose="02020603050405020304" pitchFamily="18" charset="0"/>
                  <a:cs typeface="Times New Roman" panose="02020603050405020304" pitchFamily="18" charset="0"/>
                </a:rPr>
                <a:t>1</a:t>
              </a:r>
              <a:r>
                <a:rPr kumimoji="1" lang="en-US" altLang="zh-CN" sz="2400" b="1">
                  <a:solidFill>
                    <a:srgbClr val="000000"/>
                  </a:solidFill>
                  <a:latin typeface="Times New Roman" panose="02020603050405020304" pitchFamily="18" charset="0"/>
                  <a:cs typeface="Times New Roman" panose="02020603050405020304" pitchFamily="18" charset="0"/>
                </a:rPr>
                <a:t>  </a:t>
              </a:r>
              <a:r>
                <a:rPr kumimoji="1" lang="en-US" altLang="zh-CN" sz="2400" b="1" i="1">
                  <a:solidFill>
                    <a:srgbClr val="000000"/>
                  </a:solidFill>
                  <a:latin typeface="Times New Roman" panose="02020603050405020304" pitchFamily="18" charset="0"/>
                  <a:cs typeface="Times New Roman" panose="02020603050405020304" pitchFamily="18" charset="0"/>
                </a:rPr>
                <a:t>y</a:t>
              </a:r>
              <a:r>
                <a:rPr kumimoji="1" lang="en-US" altLang="zh-CN" sz="2400" b="1" baseline="-25000">
                  <a:solidFill>
                    <a:srgbClr val="000000"/>
                  </a:solidFill>
                  <a:latin typeface="Times New Roman" panose="02020603050405020304" pitchFamily="18" charset="0"/>
                  <a:cs typeface="Times New Roman" panose="02020603050405020304" pitchFamily="18" charset="0"/>
                </a:rPr>
                <a:t>2</a:t>
              </a:r>
              <a:r>
                <a:rPr kumimoji="1" lang="en-US" altLang="zh-CN" sz="2400" b="1">
                  <a:solidFill>
                    <a:srgbClr val="000000"/>
                  </a:solidFill>
                  <a:latin typeface="Times New Roman" panose="02020603050405020304" pitchFamily="18" charset="0"/>
                  <a:cs typeface="Times New Roman" panose="02020603050405020304" pitchFamily="18" charset="0"/>
                </a:rPr>
                <a:t>  </a:t>
              </a:r>
              <a:r>
                <a:rPr kumimoji="1" lang="en-US" altLang="zh-CN" sz="2400" b="1" i="1">
                  <a:solidFill>
                    <a:srgbClr val="000000"/>
                  </a:solidFill>
                  <a:latin typeface="Times New Roman" panose="02020603050405020304" pitchFamily="18" charset="0"/>
                  <a:cs typeface="Times New Roman" panose="02020603050405020304" pitchFamily="18" charset="0"/>
                </a:rPr>
                <a:t>y</a:t>
              </a:r>
              <a:r>
                <a:rPr kumimoji="1" lang="en-US" altLang="zh-CN" sz="2400" b="1" baseline="-25000">
                  <a:solidFill>
                    <a:srgbClr val="000000"/>
                  </a:solidFill>
                  <a:latin typeface="Times New Roman" panose="02020603050405020304" pitchFamily="18" charset="0"/>
                  <a:cs typeface="Times New Roman" panose="02020603050405020304" pitchFamily="18" charset="0"/>
                </a:rPr>
                <a:t>3</a:t>
              </a:r>
              <a:endParaRPr kumimoji="1" lang="en-US" altLang="zh-CN" sz="2400" b="1">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None/>
              </a:pPr>
              <a:r>
                <a:rPr kumimoji="1" lang="en-US" altLang="zh-CN" sz="2400" b="1">
                  <a:solidFill>
                    <a:srgbClr val="000000"/>
                  </a:solidFill>
                  <a:latin typeface="Times New Roman" panose="02020603050405020304" pitchFamily="18" charset="0"/>
                  <a:cs typeface="Times New Roman" panose="02020603050405020304" pitchFamily="18" charset="0"/>
                </a:rPr>
                <a:t>     0    0        </a:t>
              </a:r>
              <a:r>
                <a:rPr kumimoji="1" lang="en-US" altLang="zh-CN" sz="2400" b="1">
                  <a:solidFill>
                    <a:srgbClr val="FF3300"/>
                  </a:solidFill>
                  <a:latin typeface="Times New Roman" panose="02020603050405020304" pitchFamily="18" charset="0"/>
                  <a:cs typeface="Times New Roman" panose="02020603050405020304" pitchFamily="18" charset="0"/>
                </a:rPr>
                <a:t>0</a:t>
              </a:r>
              <a:r>
                <a:rPr kumimoji="1" lang="en-US" altLang="zh-CN" sz="2400" b="1">
                  <a:solidFill>
                    <a:srgbClr val="000000"/>
                  </a:solidFill>
                  <a:latin typeface="Times New Roman" panose="02020603050405020304" pitchFamily="18" charset="0"/>
                  <a:cs typeface="Times New Roman" panose="02020603050405020304" pitchFamily="18" charset="0"/>
                </a:rPr>
                <a:t>   1   1   1</a:t>
              </a:r>
            </a:p>
            <a:p>
              <a:pPr eaLnBrk="1" hangingPunct="1">
                <a:spcBef>
                  <a:spcPct val="0"/>
                </a:spcBef>
                <a:buFontTx/>
                <a:buNone/>
              </a:pPr>
              <a:r>
                <a:rPr kumimoji="1" lang="en-US" altLang="zh-CN" sz="2400" b="1">
                  <a:solidFill>
                    <a:srgbClr val="000000"/>
                  </a:solidFill>
                  <a:latin typeface="Times New Roman" panose="02020603050405020304" pitchFamily="18" charset="0"/>
                  <a:cs typeface="Times New Roman" panose="02020603050405020304" pitchFamily="18" charset="0"/>
                </a:rPr>
                <a:t>     0    1        1  </a:t>
              </a:r>
              <a:r>
                <a:rPr kumimoji="1" lang="en-US" altLang="zh-CN" sz="2400" b="1">
                  <a:solidFill>
                    <a:srgbClr val="FF3300"/>
                  </a:solidFill>
                  <a:latin typeface="Times New Roman" panose="02020603050405020304" pitchFamily="18" charset="0"/>
                  <a:cs typeface="Times New Roman" panose="02020603050405020304" pitchFamily="18" charset="0"/>
                </a:rPr>
                <a:t> 0 </a:t>
              </a:r>
              <a:r>
                <a:rPr kumimoji="1" lang="en-US" altLang="zh-CN" sz="2400" b="1">
                  <a:solidFill>
                    <a:srgbClr val="000000"/>
                  </a:solidFill>
                  <a:latin typeface="Times New Roman" panose="02020603050405020304" pitchFamily="18" charset="0"/>
                  <a:cs typeface="Times New Roman" panose="02020603050405020304" pitchFamily="18" charset="0"/>
                </a:rPr>
                <a:t>  1   1</a:t>
              </a:r>
            </a:p>
            <a:p>
              <a:pPr eaLnBrk="1" hangingPunct="1">
                <a:spcBef>
                  <a:spcPct val="0"/>
                </a:spcBef>
                <a:buFontTx/>
                <a:buNone/>
              </a:pPr>
              <a:r>
                <a:rPr kumimoji="1" lang="en-US" altLang="zh-CN" sz="2400" b="1">
                  <a:solidFill>
                    <a:srgbClr val="000000"/>
                  </a:solidFill>
                  <a:latin typeface="Times New Roman" panose="02020603050405020304" pitchFamily="18" charset="0"/>
                  <a:cs typeface="Times New Roman" panose="02020603050405020304" pitchFamily="18" charset="0"/>
                </a:rPr>
                <a:t>     1    0        1   1  </a:t>
              </a:r>
              <a:r>
                <a:rPr kumimoji="1" lang="en-US" altLang="zh-CN" sz="2400" b="1">
                  <a:solidFill>
                    <a:srgbClr val="FF3300"/>
                  </a:solidFill>
                  <a:latin typeface="Times New Roman" panose="02020603050405020304" pitchFamily="18" charset="0"/>
                  <a:cs typeface="Times New Roman" panose="02020603050405020304" pitchFamily="18" charset="0"/>
                </a:rPr>
                <a:t> 0 </a:t>
              </a:r>
              <a:r>
                <a:rPr kumimoji="1" lang="en-US" altLang="zh-CN" sz="2400" b="1">
                  <a:solidFill>
                    <a:srgbClr val="000000"/>
                  </a:solidFill>
                  <a:latin typeface="Times New Roman" panose="02020603050405020304" pitchFamily="18" charset="0"/>
                  <a:cs typeface="Times New Roman" panose="02020603050405020304" pitchFamily="18" charset="0"/>
                </a:rPr>
                <a:t>  1</a:t>
              </a:r>
            </a:p>
            <a:p>
              <a:pPr eaLnBrk="1" hangingPunct="1">
                <a:spcBef>
                  <a:spcPct val="0"/>
                </a:spcBef>
                <a:buFontTx/>
                <a:buNone/>
              </a:pPr>
              <a:r>
                <a:rPr kumimoji="1" lang="en-US" altLang="zh-CN" sz="2400" b="1">
                  <a:solidFill>
                    <a:srgbClr val="000000"/>
                  </a:solidFill>
                  <a:latin typeface="Times New Roman" panose="02020603050405020304" pitchFamily="18" charset="0"/>
                  <a:cs typeface="Times New Roman" panose="02020603050405020304" pitchFamily="18" charset="0"/>
                </a:rPr>
                <a:t>     1    1        1   1   1   </a:t>
              </a:r>
              <a:r>
                <a:rPr kumimoji="1" lang="en-US" altLang="zh-CN" sz="2400" b="1">
                  <a:solidFill>
                    <a:srgbClr val="FF3300"/>
                  </a:solidFill>
                  <a:latin typeface="Times New Roman" panose="02020603050405020304" pitchFamily="18" charset="0"/>
                  <a:cs typeface="Times New Roman" panose="02020603050405020304" pitchFamily="18" charset="0"/>
                </a:rPr>
                <a:t>0</a:t>
              </a:r>
            </a:p>
          </p:txBody>
        </p:sp>
        <p:sp>
          <p:nvSpPr>
            <p:cNvPr id="14" name="Line 15"/>
            <p:cNvSpPr>
              <a:spLocks noChangeShapeType="1"/>
            </p:cNvSpPr>
            <p:nvPr/>
          </p:nvSpPr>
          <p:spPr bwMode="auto">
            <a:xfrm>
              <a:off x="3168" y="2928"/>
              <a:ext cx="1968" cy="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400" b="1">
                <a:solidFill>
                  <a:srgbClr val="3333CC"/>
                </a:solidFill>
                <a:latin typeface="Times New Roman" pitchFamily="18" charset="0"/>
                <a:ea typeface="+mn-ea"/>
                <a:cs typeface="Times New Roman" pitchFamily="18" charset="0"/>
              </a:endParaRPr>
            </a:p>
          </p:txBody>
        </p:sp>
        <p:sp>
          <p:nvSpPr>
            <p:cNvPr id="15" name="Line 16"/>
            <p:cNvSpPr>
              <a:spLocks noChangeShapeType="1"/>
            </p:cNvSpPr>
            <p:nvPr/>
          </p:nvSpPr>
          <p:spPr bwMode="auto">
            <a:xfrm>
              <a:off x="4032" y="2448"/>
              <a:ext cx="0" cy="1392"/>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400" b="1">
                <a:solidFill>
                  <a:srgbClr val="3333CC"/>
                </a:solidFill>
                <a:latin typeface="Times New Roman" pitchFamily="18" charset="0"/>
                <a:ea typeface="+mn-ea"/>
                <a:cs typeface="Times New Roman" pitchFamily="18" charset="0"/>
              </a:endParaRPr>
            </a:p>
          </p:txBody>
        </p:sp>
        <p:sp>
          <p:nvSpPr>
            <p:cNvPr id="16" name="Line 17"/>
            <p:cNvSpPr>
              <a:spLocks noChangeShapeType="1"/>
            </p:cNvSpPr>
            <p:nvPr/>
          </p:nvSpPr>
          <p:spPr bwMode="auto">
            <a:xfrm>
              <a:off x="3216" y="2448"/>
              <a:ext cx="1920" cy="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400" b="1">
                <a:solidFill>
                  <a:srgbClr val="3333CC"/>
                </a:solidFill>
                <a:latin typeface="Times New Roman" pitchFamily="18" charset="0"/>
                <a:ea typeface="+mn-ea"/>
                <a:cs typeface="Times New Roman" pitchFamily="18" charset="0"/>
              </a:endParaRPr>
            </a:p>
          </p:txBody>
        </p:sp>
        <p:sp>
          <p:nvSpPr>
            <p:cNvPr id="17" name="Line 18"/>
            <p:cNvSpPr>
              <a:spLocks noChangeShapeType="1"/>
            </p:cNvSpPr>
            <p:nvPr/>
          </p:nvSpPr>
          <p:spPr bwMode="auto">
            <a:xfrm>
              <a:off x="3216" y="3840"/>
              <a:ext cx="1968" cy="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400" b="1">
                <a:solidFill>
                  <a:srgbClr val="3333CC"/>
                </a:solidFill>
                <a:latin typeface="Times New Roman" pitchFamily="18" charset="0"/>
                <a:ea typeface="+mn-ea"/>
                <a:cs typeface="Times New Roman" pitchFamily="18" charset="0"/>
              </a:endParaRPr>
            </a:p>
          </p:txBody>
        </p:sp>
        <p:sp>
          <p:nvSpPr>
            <p:cNvPr id="18" name="Text Box 19"/>
            <p:cNvSpPr txBox="1">
              <a:spLocks noChangeArrowheads="1"/>
            </p:cNvSpPr>
            <p:nvPr/>
          </p:nvSpPr>
          <p:spPr bwMode="auto">
            <a:xfrm>
              <a:off x="3408" y="2115"/>
              <a:ext cx="1563" cy="288"/>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000000"/>
                  </a:solidFill>
                  <a:latin typeface="Times New Roman" panose="02020603050405020304" pitchFamily="18" charset="0"/>
                  <a:cs typeface="Times New Roman" panose="02020603050405020304" pitchFamily="18" charset="0"/>
                </a:rPr>
                <a:t>2</a:t>
              </a:r>
              <a:r>
                <a:rPr kumimoji="1" lang="zh-CN" altLang="en-US" sz="2400" b="1">
                  <a:solidFill>
                    <a:srgbClr val="000000"/>
                  </a:solidFill>
                  <a:latin typeface="Times New Roman" panose="02020603050405020304" pitchFamily="18" charset="0"/>
                  <a:cs typeface="Times New Roman" panose="02020603050405020304" pitchFamily="18" charset="0"/>
                </a:rPr>
                <a:t>位二进制译码器</a:t>
              </a:r>
            </a:p>
          </p:txBody>
        </p:sp>
      </p:grpSp>
      <mc:AlternateContent xmlns:mc="http://schemas.openxmlformats.org/markup-compatibility/2006" xmlns:a14="http://schemas.microsoft.com/office/drawing/2010/main">
        <mc:Choice Requires="a14">
          <p:sp>
            <p:nvSpPr>
              <p:cNvPr id="20" name="Text Box 4"/>
              <p:cNvSpPr txBox="1">
                <a:spLocks noChangeArrowheads="1"/>
              </p:cNvSpPr>
              <p:nvPr/>
            </p:nvSpPr>
            <p:spPr bwMode="auto">
              <a:xfrm>
                <a:off x="233362" y="4860926"/>
                <a:ext cx="4880888" cy="4979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kumimoji="1" lang="zh-CN" altLang="en-US" sz="2400" b="0">
                    <a:solidFill>
                      <a:srgbClr val="000000"/>
                    </a:solidFill>
                    <a:latin typeface="+mn-ea"/>
                    <a:ea typeface="+mn-ea"/>
                    <a:cs typeface="Times New Roman" panose="02020603050405020304" pitchFamily="18" charset="0"/>
                  </a:rPr>
                  <a:t>二进制译码器输入输出满足</a:t>
                </a:r>
                <a14:m>
                  <m:oMath xmlns:m="http://schemas.openxmlformats.org/officeDocument/2006/math">
                    <m:r>
                      <a:rPr kumimoji="1" lang="en-US" altLang="zh-CN" sz="2400" b="1" i="1" smtClean="0">
                        <a:solidFill>
                          <a:srgbClr val="800000"/>
                        </a:solidFill>
                        <a:latin typeface="Cambria Math" panose="02040503050406030204" pitchFamily="18" charset="0"/>
                        <a:ea typeface="+mn-ea"/>
                        <a:cs typeface="Times New Roman" panose="02020603050405020304" pitchFamily="18" charset="0"/>
                      </a:rPr>
                      <m:t>𝒎</m:t>
                    </m:r>
                    <m:r>
                      <a:rPr kumimoji="1" lang="en-US" altLang="zh-CN" sz="2400" b="1" i="1" smtClean="0">
                        <a:solidFill>
                          <a:srgbClr val="800000"/>
                        </a:solidFill>
                        <a:latin typeface="Cambria Math" panose="02040503050406030204" pitchFamily="18" charset="0"/>
                        <a:ea typeface="+mn-ea"/>
                        <a:cs typeface="Times New Roman" panose="02020603050405020304" pitchFamily="18" charset="0"/>
                      </a:rPr>
                      <m:t>=</m:t>
                    </m:r>
                    <m:r>
                      <a:rPr kumimoji="1" lang="en-US" altLang="zh-CN" sz="2400" b="1" i="1" smtClean="0">
                        <a:solidFill>
                          <a:srgbClr val="800000"/>
                        </a:solidFill>
                        <a:latin typeface="Cambria Math" panose="02040503050406030204" pitchFamily="18" charset="0"/>
                        <a:ea typeface="+mn-ea"/>
                        <a:cs typeface="Times New Roman" panose="02020603050405020304" pitchFamily="18" charset="0"/>
                      </a:rPr>
                      <m:t>𝟐</m:t>
                    </m:r>
                    <m:r>
                      <a:rPr kumimoji="1" lang="en-US" altLang="zh-CN" sz="2400" b="1" i="1" baseline="30000" smtClean="0">
                        <a:solidFill>
                          <a:srgbClr val="800000"/>
                        </a:solidFill>
                        <a:latin typeface="Cambria Math" panose="02040503050406030204" pitchFamily="18" charset="0"/>
                        <a:ea typeface="+mn-ea"/>
                        <a:cs typeface="Times New Roman" panose="02020603050405020304" pitchFamily="18" charset="0"/>
                      </a:rPr>
                      <m:t>𝒏</m:t>
                    </m:r>
                  </m:oMath>
                </a14:m>
                <a:endParaRPr kumimoji="1" lang="en-US" altLang="zh-CN" sz="2400" i="1">
                  <a:solidFill>
                    <a:srgbClr val="800000"/>
                  </a:solidFill>
                  <a:latin typeface="+mn-ea"/>
                  <a:ea typeface="+mn-ea"/>
                  <a:cs typeface="Times New Roman" panose="02020603050405020304" pitchFamily="18" charset="0"/>
                </a:endParaRPr>
              </a:p>
            </p:txBody>
          </p:sp>
        </mc:Choice>
        <mc:Fallback xmlns="">
          <p:sp>
            <p:nvSpPr>
              <p:cNvPr id="20" name="Text Box 4"/>
              <p:cNvSpPr txBox="1">
                <a:spLocks noRot="1" noChangeAspect="1" noMove="1" noResize="1" noEditPoints="1" noAdjustHandles="1" noChangeArrowheads="1" noChangeShapeType="1" noTextEdit="1"/>
              </p:cNvSpPr>
              <p:nvPr/>
            </p:nvSpPr>
            <p:spPr bwMode="auto">
              <a:xfrm>
                <a:off x="233362" y="4860926"/>
                <a:ext cx="4880888" cy="497957"/>
              </a:xfrm>
              <a:prstGeom prst="rect">
                <a:avLst/>
              </a:prstGeom>
              <a:blipFill rotWithShape="0">
                <a:blip r:embed="rId2"/>
                <a:stretch>
                  <a:fillRect l="-1873" t="-2439" b="-268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 name="Text Box 12"/>
          <p:cNvSpPr txBox="1">
            <a:spLocks noChangeArrowheads="1"/>
          </p:cNvSpPr>
          <p:nvPr/>
        </p:nvSpPr>
        <p:spPr bwMode="auto">
          <a:xfrm>
            <a:off x="417512" y="5337176"/>
            <a:ext cx="3810000"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kumimoji="1" lang="zh-CN" altLang="en-US" sz="2400" b="0">
                <a:solidFill>
                  <a:srgbClr val="000000"/>
                </a:solidFill>
                <a:latin typeface="+mn-ea"/>
                <a:ea typeface="+mn-ea"/>
                <a:cs typeface="Times New Roman" panose="02020603050405020304" pitchFamily="18" charset="0"/>
              </a:rPr>
              <a:t>如：</a:t>
            </a:r>
            <a:r>
              <a:rPr kumimoji="1" lang="en-US" altLang="zh-CN" sz="2400" b="0">
                <a:solidFill>
                  <a:srgbClr val="000000"/>
                </a:solidFill>
                <a:latin typeface="+mn-ea"/>
                <a:ea typeface="+mn-ea"/>
                <a:cs typeface="Times New Roman" panose="02020603050405020304" pitchFamily="18" charset="0"/>
              </a:rPr>
              <a:t>2</a:t>
            </a:r>
            <a:r>
              <a:rPr kumimoji="1" lang="zh-CN" altLang="en-US" sz="2400" b="0">
                <a:solidFill>
                  <a:srgbClr val="000000"/>
                </a:solidFill>
                <a:latin typeface="+mn-ea"/>
                <a:ea typeface="+mn-ea"/>
                <a:cs typeface="Times New Roman" panose="02020603050405020304" pitchFamily="18" charset="0"/>
              </a:rPr>
              <a:t>线</a:t>
            </a:r>
            <a:r>
              <a:rPr kumimoji="1" lang="en-US" altLang="zh-CN" sz="2400" b="0">
                <a:solidFill>
                  <a:srgbClr val="000000"/>
                </a:solidFill>
                <a:latin typeface="+mn-ea"/>
                <a:ea typeface="+mn-ea"/>
                <a:cs typeface="Times New Roman" panose="02020603050405020304" pitchFamily="18" charset="0"/>
              </a:rPr>
              <a:t>-4</a:t>
            </a:r>
            <a:r>
              <a:rPr kumimoji="1" lang="zh-CN" altLang="en-US" sz="2400" b="0">
                <a:solidFill>
                  <a:srgbClr val="000000"/>
                </a:solidFill>
                <a:latin typeface="+mn-ea"/>
                <a:ea typeface="+mn-ea"/>
                <a:cs typeface="Times New Roman" panose="02020603050405020304" pitchFamily="18" charset="0"/>
              </a:rPr>
              <a:t>线译码器</a:t>
            </a:r>
          </a:p>
          <a:p>
            <a:pPr eaLnBrk="1" hangingPunct="1">
              <a:lnSpc>
                <a:spcPct val="120000"/>
              </a:lnSpc>
              <a:spcBef>
                <a:spcPct val="0"/>
              </a:spcBef>
              <a:buFontTx/>
              <a:buNone/>
            </a:pPr>
            <a:r>
              <a:rPr kumimoji="1" lang="zh-CN" altLang="en-US" sz="2400" b="0">
                <a:solidFill>
                  <a:srgbClr val="000000"/>
                </a:solidFill>
                <a:latin typeface="+mn-ea"/>
                <a:ea typeface="+mn-ea"/>
                <a:cs typeface="Times New Roman" panose="02020603050405020304" pitchFamily="18" charset="0"/>
              </a:rPr>
              <a:t>        集成译码器</a:t>
            </a:r>
            <a:r>
              <a:rPr kumimoji="1" lang="en-US" altLang="zh-CN" sz="2400" b="0">
                <a:solidFill>
                  <a:srgbClr val="000000"/>
                </a:solidFill>
                <a:latin typeface="+mn-ea"/>
                <a:ea typeface="+mn-ea"/>
                <a:cs typeface="Times New Roman" panose="02020603050405020304" pitchFamily="18" charset="0"/>
              </a:rPr>
              <a:t>74138 </a:t>
            </a:r>
          </a:p>
          <a:p>
            <a:pPr eaLnBrk="1" hangingPunct="1">
              <a:lnSpc>
                <a:spcPct val="120000"/>
              </a:lnSpc>
              <a:spcBef>
                <a:spcPct val="0"/>
              </a:spcBef>
              <a:buFontTx/>
              <a:buNone/>
            </a:pPr>
            <a:r>
              <a:rPr kumimoji="1" lang="en-US" altLang="zh-CN" sz="2400" b="0">
                <a:solidFill>
                  <a:srgbClr val="000000"/>
                </a:solidFill>
                <a:latin typeface="+mn-ea"/>
                <a:ea typeface="+mn-ea"/>
                <a:cs typeface="Times New Roman" panose="02020603050405020304" pitchFamily="18" charset="0"/>
              </a:rPr>
              <a:t>        8421BCD</a:t>
            </a:r>
            <a:r>
              <a:rPr kumimoji="1" lang="zh-CN" altLang="en-US" sz="2400" b="0">
                <a:solidFill>
                  <a:srgbClr val="000000"/>
                </a:solidFill>
                <a:latin typeface="+mn-ea"/>
                <a:ea typeface="+mn-ea"/>
                <a:cs typeface="Times New Roman" panose="02020603050405020304" pitchFamily="18" charset="0"/>
              </a:rPr>
              <a:t>译码器 </a:t>
            </a:r>
          </a:p>
        </p:txBody>
      </p:sp>
      <mc:AlternateContent xmlns:mc="http://schemas.openxmlformats.org/markup-compatibility/2006" xmlns:a14="http://schemas.microsoft.com/office/drawing/2010/main">
        <mc:Choice Requires="a14">
          <p:sp>
            <p:nvSpPr>
              <p:cNvPr id="22" name="Text Box 22"/>
              <p:cNvSpPr txBox="1">
                <a:spLocks noChangeArrowheads="1"/>
              </p:cNvSpPr>
              <p:nvPr/>
            </p:nvSpPr>
            <p:spPr bwMode="auto">
              <a:xfrm>
                <a:off x="681704" y="2563353"/>
                <a:ext cx="3768981"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0">
                    <a:solidFill>
                      <a:srgbClr val="000000"/>
                    </a:solidFill>
                    <a:latin typeface="+mn-ea"/>
                    <a:ea typeface="+mn-ea"/>
                    <a:cs typeface="Times New Roman" panose="02020603050405020304" pitchFamily="18" charset="0"/>
                  </a:rPr>
                  <a:t>译码输入：</a:t>
                </a:r>
                <a14:m>
                  <m:oMath xmlns:m="http://schemas.openxmlformats.org/officeDocument/2006/math">
                    <m:r>
                      <a:rPr kumimoji="1" lang="en-US" altLang="zh-CN" sz="2400" b="0" i="1" smtClean="0">
                        <a:solidFill>
                          <a:srgbClr val="000000"/>
                        </a:solidFill>
                        <a:latin typeface="Cambria Math" panose="02040503050406030204" pitchFamily="18" charset="0"/>
                        <a:ea typeface="+mn-ea"/>
                        <a:cs typeface="Times New Roman" panose="02020603050405020304" pitchFamily="18" charset="0"/>
                      </a:rPr>
                      <m:t>𝑛</m:t>
                    </m:r>
                  </m:oMath>
                </a14:m>
                <a:r>
                  <a:rPr kumimoji="1" lang="zh-CN" altLang="en-US" sz="2400" b="0">
                    <a:solidFill>
                      <a:srgbClr val="000000"/>
                    </a:solidFill>
                    <a:latin typeface="+mn-ea"/>
                    <a:ea typeface="+mn-ea"/>
                    <a:cs typeface="Times New Roman" panose="02020603050405020304" pitchFamily="18" charset="0"/>
                  </a:rPr>
                  <a:t>位</a:t>
                </a:r>
                <a:r>
                  <a:rPr kumimoji="1" lang="zh-CN" altLang="en-US" sz="2400" b="0">
                    <a:solidFill>
                      <a:srgbClr val="800000"/>
                    </a:solidFill>
                    <a:latin typeface="+mn-ea"/>
                    <a:ea typeface="+mn-ea"/>
                    <a:cs typeface="Times New Roman" panose="02020603050405020304" pitchFamily="18" charset="0"/>
                  </a:rPr>
                  <a:t>二进制</a:t>
                </a:r>
                <a:r>
                  <a:rPr kumimoji="1" lang="zh-CN" altLang="en-US" sz="2400" b="0">
                    <a:solidFill>
                      <a:srgbClr val="000000"/>
                    </a:solidFill>
                    <a:latin typeface="+mn-ea"/>
                    <a:ea typeface="+mn-ea"/>
                    <a:cs typeface="Times New Roman" panose="02020603050405020304" pitchFamily="18" charset="0"/>
                  </a:rPr>
                  <a:t>代码</a:t>
                </a:r>
              </a:p>
            </p:txBody>
          </p:sp>
        </mc:Choice>
        <mc:Fallback xmlns="">
          <p:sp>
            <p:nvSpPr>
              <p:cNvPr id="22" name="Text Box 22"/>
              <p:cNvSpPr txBox="1">
                <a:spLocks noRot="1" noChangeAspect="1" noMove="1" noResize="1" noEditPoints="1" noAdjustHandles="1" noChangeArrowheads="1" noChangeShapeType="1" noTextEdit="1"/>
              </p:cNvSpPr>
              <p:nvPr/>
            </p:nvSpPr>
            <p:spPr bwMode="auto">
              <a:xfrm>
                <a:off x="681704" y="2563353"/>
                <a:ext cx="3768981" cy="461665"/>
              </a:xfrm>
              <a:prstGeom prst="rect">
                <a:avLst/>
              </a:prstGeom>
              <a:blipFill rotWithShape="0">
                <a:blip r:embed="rId3"/>
                <a:stretch>
                  <a:fillRect l="-1942" t="-9211" r="-1780" b="-30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 Box 23"/>
              <p:cNvSpPr txBox="1">
                <a:spLocks noChangeArrowheads="1"/>
              </p:cNvSpPr>
              <p:nvPr/>
            </p:nvSpPr>
            <p:spPr bwMode="auto">
              <a:xfrm>
                <a:off x="666417" y="3086667"/>
                <a:ext cx="233429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0">
                    <a:solidFill>
                      <a:srgbClr val="000000"/>
                    </a:solidFill>
                    <a:latin typeface="+mn-ea"/>
                    <a:ea typeface="+mn-ea"/>
                    <a:cs typeface="Times New Roman" panose="02020603050405020304" pitchFamily="18" charset="0"/>
                  </a:rPr>
                  <a:t>译码输出</a:t>
                </a:r>
                <a14:m>
                  <m:oMath xmlns:m="http://schemas.openxmlformats.org/officeDocument/2006/math">
                    <m:r>
                      <a:rPr kumimoji="1" lang="en-US" altLang="zh-CN" sz="2400" b="0" i="1" smtClean="0">
                        <a:solidFill>
                          <a:srgbClr val="000000"/>
                        </a:solidFill>
                        <a:latin typeface="Cambria Math" panose="02040503050406030204" pitchFamily="18" charset="0"/>
                        <a:ea typeface="+mn-ea"/>
                        <a:cs typeface="Times New Roman" panose="02020603050405020304" pitchFamily="18" charset="0"/>
                      </a:rPr>
                      <m:t>𝑚</m:t>
                    </m:r>
                  </m:oMath>
                </a14:m>
                <a:r>
                  <a:rPr kumimoji="1" lang="zh-CN" altLang="en-US" sz="2400" b="0">
                    <a:solidFill>
                      <a:srgbClr val="000000"/>
                    </a:solidFill>
                    <a:latin typeface="+mn-ea"/>
                    <a:ea typeface="+mn-ea"/>
                    <a:cs typeface="Times New Roman" panose="02020603050405020304" pitchFamily="18" charset="0"/>
                  </a:rPr>
                  <a:t>位：</a:t>
                </a:r>
              </a:p>
            </p:txBody>
          </p:sp>
        </mc:Choice>
        <mc:Fallback xmlns="">
          <p:sp>
            <p:nvSpPr>
              <p:cNvPr id="23" name="Text Box 23"/>
              <p:cNvSpPr txBox="1">
                <a:spLocks noRot="1" noChangeAspect="1" noMove="1" noResize="1" noEditPoints="1" noAdjustHandles="1" noChangeArrowheads="1" noChangeShapeType="1" noTextEdit="1"/>
              </p:cNvSpPr>
              <p:nvPr/>
            </p:nvSpPr>
            <p:spPr bwMode="auto">
              <a:xfrm>
                <a:off x="666417" y="3086667"/>
                <a:ext cx="2334293" cy="461665"/>
              </a:xfrm>
              <a:prstGeom prst="rect">
                <a:avLst/>
              </a:prstGeom>
              <a:blipFill rotWithShape="0">
                <a:blip r:embed="rId4"/>
                <a:stretch>
                  <a:fillRect l="-2611" t="-9211" r="-2872" b="-30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4" name="Text Box 24"/>
          <p:cNvSpPr txBox="1">
            <a:spLocks noChangeArrowheads="1"/>
          </p:cNvSpPr>
          <p:nvPr/>
        </p:nvSpPr>
        <p:spPr bwMode="auto">
          <a:xfrm>
            <a:off x="648530" y="3548599"/>
            <a:ext cx="2717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0">
                <a:solidFill>
                  <a:srgbClr val="000000"/>
                </a:solidFill>
                <a:latin typeface="+mn-ea"/>
                <a:ea typeface="+mn-ea"/>
                <a:cs typeface="Times New Roman" panose="02020603050405020304" pitchFamily="18" charset="0"/>
              </a:rPr>
              <a:t>一位为</a:t>
            </a:r>
            <a:r>
              <a:rPr kumimoji="1" lang="en-US" altLang="zh-CN" sz="2400" b="0">
                <a:solidFill>
                  <a:srgbClr val="000000"/>
                </a:solidFill>
                <a:latin typeface="+mn-ea"/>
                <a:ea typeface="+mn-ea"/>
                <a:cs typeface="Times New Roman" panose="02020603050405020304" pitchFamily="18" charset="0"/>
              </a:rPr>
              <a:t>1</a:t>
            </a:r>
            <a:r>
              <a:rPr kumimoji="1" lang="zh-CN" altLang="en-US" sz="2400" b="0">
                <a:solidFill>
                  <a:srgbClr val="000000"/>
                </a:solidFill>
                <a:latin typeface="+mn-ea"/>
                <a:ea typeface="+mn-ea"/>
                <a:cs typeface="Times New Roman" panose="02020603050405020304" pitchFamily="18" charset="0"/>
              </a:rPr>
              <a:t>，其余为</a:t>
            </a:r>
            <a:r>
              <a:rPr kumimoji="1" lang="en-US" altLang="zh-CN" sz="2400" b="0">
                <a:solidFill>
                  <a:srgbClr val="000000"/>
                </a:solidFill>
                <a:latin typeface="+mn-ea"/>
                <a:ea typeface="+mn-ea"/>
                <a:cs typeface="Times New Roman" panose="02020603050405020304" pitchFamily="18" charset="0"/>
              </a:rPr>
              <a:t>0</a:t>
            </a:r>
          </a:p>
        </p:txBody>
      </p:sp>
      <p:sp>
        <p:nvSpPr>
          <p:cNvPr id="25" name="Text Box 25"/>
          <p:cNvSpPr txBox="1">
            <a:spLocks noChangeArrowheads="1"/>
          </p:cNvSpPr>
          <p:nvPr/>
        </p:nvSpPr>
        <p:spPr bwMode="auto">
          <a:xfrm>
            <a:off x="645455" y="4050656"/>
            <a:ext cx="3025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0">
                <a:solidFill>
                  <a:srgbClr val="000000"/>
                </a:solidFill>
                <a:latin typeface="+mn-ea"/>
                <a:ea typeface="+mn-ea"/>
                <a:cs typeface="Times New Roman" panose="02020603050405020304" pitchFamily="18" charset="0"/>
              </a:rPr>
              <a:t>或一位为</a:t>
            </a:r>
            <a:r>
              <a:rPr kumimoji="1" lang="en-US" altLang="zh-CN" sz="2400" b="0">
                <a:solidFill>
                  <a:srgbClr val="000000"/>
                </a:solidFill>
                <a:latin typeface="+mn-ea"/>
                <a:ea typeface="+mn-ea"/>
                <a:cs typeface="Times New Roman" panose="02020603050405020304" pitchFamily="18" charset="0"/>
              </a:rPr>
              <a:t>0</a:t>
            </a:r>
            <a:r>
              <a:rPr kumimoji="1" lang="zh-CN" altLang="en-US" sz="2400" b="0">
                <a:solidFill>
                  <a:srgbClr val="000000"/>
                </a:solidFill>
                <a:latin typeface="+mn-ea"/>
                <a:ea typeface="+mn-ea"/>
                <a:cs typeface="Times New Roman" panose="02020603050405020304" pitchFamily="18" charset="0"/>
              </a:rPr>
              <a:t>，其余为</a:t>
            </a:r>
            <a:r>
              <a:rPr kumimoji="1" lang="en-US" altLang="zh-CN" sz="2400" b="0">
                <a:solidFill>
                  <a:srgbClr val="000000"/>
                </a:solidFill>
                <a:latin typeface="+mn-ea"/>
                <a:ea typeface="+mn-ea"/>
                <a:cs typeface="Times New Roman" panose="02020603050405020304" pitchFamily="18" charset="0"/>
              </a:rPr>
              <a:t>1</a:t>
            </a:r>
          </a:p>
        </p:txBody>
      </p:sp>
      <p:grpSp>
        <p:nvGrpSpPr>
          <p:cNvPr id="26" name="Group 26"/>
          <p:cNvGrpSpPr>
            <a:grpSpLocks/>
          </p:cNvGrpSpPr>
          <p:nvPr/>
        </p:nvGrpSpPr>
        <p:grpSpPr bwMode="auto">
          <a:xfrm>
            <a:off x="4092575" y="2626360"/>
            <a:ext cx="1295400" cy="3200400"/>
            <a:chOff x="2496" y="1296"/>
            <a:chExt cx="816" cy="2016"/>
          </a:xfrm>
        </p:grpSpPr>
        <p:sp>
          <p:nvSpPr>
            <p:cNvPr id="27" name="Line 27"/>
            <p:cNvSpPr>
              <a:spLocks noChangeShapeType="1"/>
            </p:cNvSpPr>
            <p:nvPr/>
          </p:nvSpPr>
          <p:spPr bwMode="auto">
            <a:xfrm flipV="1">
              <a:off x="2496" y="1296"/>
              <a:ext cx="816" cy="221"/>
            </a:xfrm>
            <a:prstGeom prst="line">
              <a:avLst/>
            </a:prstGeom>
            <a:noFill/>
            <a:ln w="57150">
              <a:solidFill>
                <a:srgbClr val="FF33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8"/>
            <p:cNvSpPr>
              <a:spLocks noChangeShapeType="1"/>
            </p:cNvSpPr>
            <p:nvPr/>
          </p:nvSpPr>
          <p:spPr bwMode="auto">
            <a:xfrm>
              <a:off x="2496" y="1536"/>
              <a:ext cx="816" cy="1776"/>
            </a:xfrm>
            <a:prstGeom prst="line">
              <a:avLst/>
            </a:prstGeom>
            <a:noFill/>
            <a:ln w="57150">
              <a:solidFill>
                <a:srgbClr val="FF33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 name="Line 29"/>
          <p:cNvSpPr>
            <a:spLocks noChangeShapeType="1"/>
          </p:cNvSpPr>
          <p:nvPr/>
        </p:nvSpPr>
        <p:spPr bwMode="auto">
          <a:xfrm flipV="1">
            <a:off x="3335973" y="2854960"/>
            <a:ext cx="3728402" cy="845762"/>
          </a:xfrm>
          <a:prstGeom prst="line">
            <a:avLst/>
          </a:prstGeom>
          <a:noFill/>
          <a:ln w="57150">
            <a:solidFill>
              <a:srgbClr val="FF33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0"/>
          <p:cNvSpPr>
            <a:spLocks noChangeShapeType="1"/>
          </p:cNvSpPr>
          <p:nvPr/>
        </p:nvSpPr>
        <p:spPr bwMode="auto">
          <a:xfrm>
            <a:off x="3559175" y="4247574"/>
            <a:ext cx="3505200" cy="1426785"/>
          </a:xfrm>
          <a:prstGeom prst="line">
            <a:avLst/>
          </a:prstGeom>
          <a:noFill/>
          <a:ln w="57150">
            <a:solidFill>
              <a:srgbClr val="FF33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TextBox 27"/>
          <p:cNvSpPr txBox="1">
            <a:spLocks noChangeArrowheads="1"/>
          </p:cNvSpPr>
          <p:nvPr/>
        </p:nvSpPr>
        <p:spPr bwMode="auto">
          <a:xfrm>
            <a:off x="8324850" y="1910398"/>
            <a:ext cx="7699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latin typeface="Times New Roman" panose="02020603050405020304" pitchFamily="18" charset="0"/>
                <a:cs typeface="Times New Roman" panose="02020603050405020304" pitchFamily="18" charset="0"/>
              </a:rPr>
              <a:t>y</a:t>
            </a:r>
            <a:r>
              <a:rPr lang="en-US" altLang="zh-CN" sz="2800" b="1" i="1" baseline="-25000">
                <a:latin typeface="Times New Roman" panose="02020603050405020304" pitchFamily="18" charset="0"/>
                <a:cs typeface="Times New Roman" panose="02020603050405020304" pitchFamily="18" charset="0"/>
              </a:rPr>
              <a:t>i</a:t>
            </a:r>
            <a:r>
              <a:rPr lang="zh-CN" altLang="en-US" sz="2800" b="1">
                <a:latin typeface="Times New Roman" panose="02020603050405020304" pitchFamily="18" charset="0"/>
                <a:cs typeface="Times New Roman" panose="02020603050405020304" pitchFamily="18" charset="0"/>
              </a:rPr>
              <a:t>即</a:t>
            </a:r>
            <a:endParaRPr lang="en-US" altLang="zh-CN" sz="2800" b="1">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800" b="1" i="1">
                <a:latin typeface="Times New Roman" panose="02020603050405020304" pitchFamily="18" charset="0"/>
                <a:cs typeface="Times New Roman" panose="02020603050405020304" pitchFamily="18" charset="0"/>
              </a:rPr>
              <a:t>m</a:t>
            </a:r>
            <a:r>
              <a:rPr lang="en-US" altLang="zh-CN" sz="2800" b="1" i="1" baseline="-25000">
                <a:latin typeface="Times New Roman" panose="02020603050405020304" pitchFamily="18" charset="0"/>
                <a:cs typeface="Times New Roman" panose="02020603050405020304" pitchFamily="18" charset="0"/>
              </a:rPr>
              <a:t>i</a:t>
            </a:r>
            <a:endParaRPr lang="zh-CN" altLang="en-US" sz="1400" b="1" i="1" baseline="-25000">
              <a:latin typeface="Times New Roman" panose="02020603050405020304" pitchFamily="18" charset="0"/>
              <a:cs typeface="Times New Roman" panose="02020603050405020304" pitchFamily="18" charset="0"/>
            </a:endParaRPr>
          </a:p>
        </p:txBody>
      </p:sp>
      <p:sp>
        <p:nvSpPr>
          <p:cNvPr id="32" name="TextBox 28"/>
          <p:cNvSpPr txBox="1">
            <a:spLocks noChangeArrowheads="1"/>
          </p:cNvSpPr>
          <p:nvPr/>
        </p:nvSpPr>
        <p:spPr bwMode="auto">
          <a:xfrm>
            <a:off x="8374063" y="5204460"/>
            <a:ext cx="7699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i="1">
                <a:latin typeface="Times New Roman" panose="02020603050405020304" pitchFamily="18" charset="0"/>
                <a:cs typeface="Times New Roman" panose="02020603050405020304" pitchFamily="18" charset="0"/>
              </a:rPr>
              <a:t>y</a:t>
            </a:r>
            <a:r>
              <a:rPr lang="en-US" altLang="zh-CN" sz="2800" b="1" i="1" baseline="-25000">
                <a:latin typeface="Times New Roman" panose="02020603050405020304" pitchFamily="18" charset="0"/>
                <a:cs typeface="Times New Roman" panose="02020603050405020304" pitchFamily="18" charset="0"/>
              </a:rPr>
              <a:t>i</a:t>
            </a:r>
            <a:r>
              <a:rPr lang="zh-CN" altLang="en-US" sz="2800" b="1">
                <a:latin typeface="Times New Roman" panose="02020603050405020304" pitchFamily="18" charset="0"/>
                <a:cs typeface="Times New Roman" panose="02020603050405020304" pitchFamily="18" charset="0"/>
              </a:rPr>
              <a:t>即</a:t>
            </a:r>
            <a:endParaRPr lang="en-US" altLang="zh-CN" sz="2800" b="1">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800" b="1" i="1">
                <a:latin typeface="Times New Roman" panose="02020603050405020304" pitchFamily="18" charset="0"/>
                <a:cs typeface="Times New Roman" panose="02020603050405020304" pitchFamily="18" charset="0"/>
              </a:rPr>
              <a:t>m</a:t>
            </a:r>
            <a:r>
              <a:rPr lang="en-US" altLang="zh-CN" sz="2800" b="1" i="1" baseline="-25000">
                <a:latin typeface="Times New Roman" panose="02020603050405020304" pitchFamily="18" charset="0"/>
                <a:cs typeface="Times New Roman" panose="02020603050405020304" pitchFamily="18" charset="0"/>
              </a:rPr>
              <a:t>i</a:t>
            </a:r>
            <a:endParaRPr lang="zh-CN" altLang="en-US" sz="1400" b="1" i="1" baseline="-25000">
              <a:latin typeface="Times New Roman" panose="02020603050405020304" pitchFamily="18" charset="0"/>
              <a:cs typeface="Times New Roman" panose="02020603050405020304" pitchFamily="18" charset="0"/>
            </a:endParaRPr>
          </a:p>
        </p:txBody>
      </p:sp>
      <p:cxnSp>
        <p:nvCxnSpPr>
          <p:cNvPr id="33" name="直接连接符 32"/>
          <p:cNvCxnSpPr/>
          <p:nvPr/>
        </p:nvCxnSpPr>
        <p:spPr>
          <a:xfrm>
            <a:off x="8474075" y="5798185"/>
            <a:ext cx="2873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82575" y="1073417"/>
            <a:ext cx="4572000" cy="1421928"/>
          </a:xfrm>
          <a:prstGeom prst="rect">
            <a:avLst/>
          </a:prstGeom>
        </p:spPr>
        <p:txBody>
          <a:bodyPr>
            <a:spAutoFit/>
          </a:bodyPr>
          <a:lstStyle/>
          <a:p>
            <a:pPr>
              <a:lnSpc>
                <a:spcPct val="120000"/>
              </a:lnSpc>
            </a:pPr>
            <a:r>
              <a:rPr lang="zh-CN" altLang="en-US" b="0">
                <a:latin typeface="+mn-ea"/>
                <a:ea typeface="+mn-ea"/>
              </a:rPr>
              <a:t>把二进制代码的各种状态，按照其原意翻译成对应输出信号的电路，叫做</a:t>
            </a:r>
            <a:r>
              <a:rPr lang="zh-CN" altLang="en-US">
                <a:solidFill>
                  <a:srgbClr val="800000"/>
                </a:solidFill>
                <a:latin typeface="+mn-ea"/>
                <a:ea typeface="+mn-ea"/>
              </a:rPr>
              <a:t>二进制译码器</a:t>
            </a:r>
          </a:p>
        </p:txBody>
      </p:sp>
    </p:spTree>
    <p:extLst>
      <p:ext uri="{BB962C8B-B14F-4D97-AF65-F5344CB8AC3E}">
        <p14:creationId xmlns:p14="http://schemas.microsoft.com/office/powerpoint/2010/main" val="82805563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ppt_x</p:attrName>
                                        </p:attrNameLst>
                                      </p:cBhvr>
                                      <p:tavLst>
                                        <p:tav tm="0">
                                          <p:val>
                                            <p:strVal val="#ppt_x-#ppt_w/2"/>
                                          </p:val>
                                        </p:tav>
                                        <p:tav tm="100000">
                                          <p:val>
                                            <p:strVal val="#ppt_x"/>
                                          </p:val>
                                        </p:tav>
                                      </p:tavLst>
                                    </p:anim>
                                    <p:anim calcmode="lin" valueType="num">
                                      <p:cBhvr>
                                        <p:cTn id="16" dur="500" fill="hold"/>
                                        <p:tgtEl>
                                          <p:spTgt spid="26"/>
                                        </p:tgtEl>
                                        <p:attrNameLst>
                                          <p:attrName>ppt_y</p:attrName>
                                        </p:attrNameLst>
                                      </p:cBhvr>
                                      <p:tavLst>
                                        <p:tav tm="0">
                                          <p:val>
                                            <p:strVal val="#ppt_y"/>
                                          </p:val>
                                        </p:tav>
                                        <p:tav tm="100000">
                                          <p:val>
                                            <p:strVal val="#ppt_y"/>
                                          </p:val>
                                        </p:tav>
                                      </p:tavLst>
                                    </p:anim>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ppt_x-#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linds(horizontal)">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2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7" presetClass="entr" presetSubtype="8"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ppt_x</p:attrName>
                                        </p:attrNameLst>
                                      </p:cBhvr>
                                      <p:tavLst>
                                        <p:tav tm="0">
                                          <p:val>
                                            <p:strVal val="#ppt_x-#ppt_w/2"/>
                                          </p:val>
                                        </p:tav>
                                        <p:tav tm="100000">
                                          <p:val>
                                            <p:strVal val="#ppt_x"/>
                                          </p:val>
                                        </p:tav>
                                      </p:tavLst>
                                    </p:anim>
                                    <p:anim calcmode="lin" valueType="num">
                                      <p:cBhvr>
                                        <p:cTn id="49" dur="500" fill="hold"/>
                                        <p:tgtEl>
                                          <p:spTgt spid="30"/>
                                        </p:tgtEl>
                                        <p:attrNameLst>
                                          <p:attrName>ppt_y</p:attrName>
                                        </p:attrNameLst>
                                      </p:cBhvr>
                                      <p:tavLst>
                                        <p:tav tm="0">
                                          <p:val>
                                            <p:strVal val="#ppt_y"/>
                                          </p:val>
                                        </p:tav>
                                        <p:tav tm="100000">
                                          <p:val>
                                            <p:strVal val="#ppt_y"/>
                                          </p:val>
                                        </p:tav>
                                      </p:tavLst>
                                    </p:anim>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linds(horizontal)">
                                      <p:cBhvr>
                                        <p:cTn id="56" dur="500"/>
                                        <p:tgtEl>
                                          <p:spTgt spid="32"/>
                                        </p:tgtEl>
                                      </p:cBhvr>
                                    </p:animEffect>
                                  </p:childTnLst>
                                </p:cTn>
                              </p:par>
                              <p:par>
                                <p:cTn id="57" presetID="3" presetClass="entr" presetSubtype="1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blinds(horizontal)">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autoUpdateAnimBg="0"/>
      <p:bldP spid="23" grpId="0" autoUpdateAnimBg="0"/>
      <p:bldP spid="24" grpId="0" autoUpdateAnimBg="0"/>
      <p:bldP spid="25" grpId="0" autoUpdateAnimBg="0"/>
      <p:bldP spid="29" grpId="0" animBg="1"/>
      <p:bldP spid="30" grpId="0" animBg="1"/>
      <p:bldP spid="31" grpId="0"/>
      <p:bldP spid="3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75804" y="34294"/>
            <a:ext cx="8768196" cy="1051046"/>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a:solidFill>
                  <a:srgbClr val="0000FF"/>
                </a:solidFill>
                <a:latin typeface="+mn-ea"/>
                <a:ea typeface="+mn-ea"/>
              </a:rPr>
              <a:t>集成译码器</a:t>
            </a:r>
            <a:r>
              <a:rPr lang="en-US" altLang="zh-CN" sz="3200" kern="0">
                <a:solidFill>
                  <a:srgbClr val="0000FF"/>
                </a:solidFill>
                <a:latin typeface="+mn-ea"/>
                <a:ea typeface="+mn-ea"/>
              </a:rPr>
              <a:t>74138</a:t>
            </a:r>
            <a:endParaRPr lang="zh-CN" altLang="en-US" sz="3200" kern="0" dirty="0">
              <a:solidFill>
                <a:srgbClr val="0000FF"/>
              </a:solidFill>
              <a:latin typeface="+mn-ea"/>
              <a:ea typeface="+mn-ea"/>
            </a:endParaRPr>
          </a:p>
        </p:txBody>
      </p:sp>
      <p:grpSp>
        <p:nvGrpSpPr>
          <p:cNvPr id="34" name="Group 6"/>
          <p:cNvGrpSpPr>
            <a:grpSpLocks/>
          </p:cNvGrpSpPr>
          <p:nvPr/>
        </p:nvGrpSpPr>
        <p:grpSpPr bwMode="auto">
          <a:xfrm>
            <a:off x="208386" y="865377"/>
            <a:ext cx="2879549" cy="2945979"/>
            <a:chOff x="4858" y="879"/>
            <a:chExt cx="1996" cy="2066"/>
          </a:xfrm>
        </p:grpSpPr>
        <p:graphicFrame>
          <p:nvGraphicFramePr>
            <p:cNvPr id="35" name="Object 3"/>
            <p:cNvGraphicFramePr>
              <a:graphicFrameLocks noChangeAspect="1"/>
            </p:cNvGraphicFramePr>
            <p:nvPr>
              <p:extLst>
                <p:ext uri="{D42A27DB-BD31-4B8C-83A1-F6EECF244321}">
                  <p14:modId xmlns:p14="http://schemas.microsoft.com/office/powerpoint/2010/main" val="3203911733"/>
                </p:ext>
              </p:extLst>
            </p:nvPr>
          </p:nvGraphicFramePr>
          <p:xfrm>
            <a:off x="4858" y="879"/>
            <a:ext cx="1996" cy="1763"/>
          </p:xfrm>
          <a:graphic>
            <a:graphicData uri="http://schemas.openxmlformats.org/presentationml/2006/ole">
              <mc:AlternateContent xmlns:mc="http://schemas.openxmlformats.org/markup-compatibility/2006">
                <mc:Choice xmlns:v="urn:schemas-microsoft-com:vml" Requires="v">
                  <p:oleObj spid="_x0000_s14341" name="图片" r:id="rId3" imgW="1466850" imgH="1447800" progId="Word.Picture.8">
                    <p:embed/>
                  </p:oleObj>
                </mc:Choice>
                <mc:Fallback>
                  <p:oleObj name="图片" r:id="rId3" imgW="1466850" imgH="1447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10631"/>
                        <a:stretch>
                          <a:fillRect/>
                        </a:stretch>
                      </p:blipFill>
                      <p:spPr bwMode="auto">
                        <a:xfrm>
                          <a:off x="4858" y="879"/>
                          <a:ext cx="1996" cy="1763"/>
                        </a:xfrm>
                        <a:prstGeom prst="rect">
                          <a:avLst/>
                        </a:prstGeom>
                        <a:noFill/>
                        <a:ln>
                          <a:noFill/>
                        </a:ln>
                      </p:spPr>
                    </p:pic>
                  </p:oleObj>
                </mc:Fallback>
              </mc:AlternateContent>
            </a:graphicData>
          </a:graphic>
        </p:graphicFrame>
        <p:sp>
          <p:nvSpPr>
            <p:cNvPr id="36" name="Rectangle 8"/>
            <p:cNvSpPr>
              <a:spLocks noChangeArrowheads="1"/>
            </p:cNvSpPr>
            <p:nvPr/>
          </p:nvSpPr>
          <p:spPr bwMode="auto">
            <a:xfrm>
              <a:off x="5565" y="2664"/>
              <a:ext cx="1142"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dirty="0">
                  <a:solidFill>
                    <a:srgbClr val="800000"/>
                  </a:solidFill>
                  <a:latin typeface="+mn-ea"/>
                  <a:ea typeface="+mn-ea"/>
                </a:rPr>
                <a:t>引脚图</a:t>
              </a:r>
            </a:p>
          </p:txBody>
        </p:sp>
      </p:grpSp>
      <p:grpSp>
        <p:nvGrpSpPr>
          <p:cNvPr id="37" name="Group 10"/>
          <p:cNvGrpSpPr>
            <a:grpSpLocks/>
          </p:cNvGrpSpPr>
          <p:nvPr/>
        </p:nvGrpSpPr>
        <p:grpSpPr bwMode="auto">
          <a:xfrm>
            <a:off x="837130" y="3842577"/>
            <a:ext cx="1949544" cy="2862527"/>
            <a:chOff x="4753" y="2387"/>
            <a:chExt cx="1596" cy="2363"/>
          </a:xfrm>
        </p:grpSpPr>
        <p:sp>
          <p:nvSpPr>
            <p:cNvPr id="38" name="Rectangle 11"/>
            <p:cNvSpPr>
              <a:spLocks noChangeArrowheads="1"/>
            </p:cNvSpPr>
            <p:nvPr/>
          </p:nvSpPr>
          <p:spPr bwMode="auto">
            <a:xfrm>
              <a:off x="5073" y="4420"/>
              <a:ext cx="11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000">
                  <a:solidFill>
                    <a:srgbClr val="800000"/>
                  </a:solidFill>
                  <a:latin typeface="+mn-ea"/>
                  <a:ea typeface="+mn-ea"/>
                </a:rPr>
                <a:t>逻辑符号</a:t>
              </a:r>
            </a:p>
          </p:txBody>
        </p:sp>
        <p:graphicFrame>
          <p:nvGraphicFramePr>
            <p:cNvPr id="39" name="Object 2"/>
            <p:cNvGraphicFramePr>
              <a:graphicFrameLocks noChangeAspect="1"/>
            </p:cNvGraphicFramePr>
            <p:nvPr>
              <p:extLst>
                <p:ext uri="{D42A27DB-BD31-4B8C-83A1-F6EECF244321}">
                  <p14:modId xmlns:p14="http://schemas.microsoft.com/office/powerpoint/2010/main" val="645035482"/>
                </p:ext>
              </p:extLst>
            </p:nvPr>
          </p:nvGraphicFramePr>
          <p:xfrm>
            <a:off x="4753" y="2387"/>
            <a:ext cx="1596" cy="2041"/>
          </p:xfrm>
          <a:graphic>
            <a:graphicData uri="http://schemas.openxmlformats.org/presentationml/2006/ole">
              <mc:AlternateContent xmlns:mc="http://schemas.openxmlformats.org/markup-compatibility/2006">
                <mc:Choice xmlns:v="urn:schemas-microsoft-com:vml" Requires="v">
                  <p:oleObj spid="_x0000_s14342" name="图片" r:id="rId5" imgW="1115568" imgH="1191768" progId="Word.Picture.8">
                    <p:embed/>
                  </p:oleObj>
                </mc:Choice>
                <mc:Fallback>
                  <p:oleObj name="图片" r:id="rId5" imgW="1115568" imgH="1191768"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 y="2387"/>
                          <a:ext cx="1596" cy="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0" name="Rectangle 7"/>
          <p:cNvSpPr>
            <a:spLocks noChangeArrowheads="1"/>
          </p:cNvSpPr>
          <p:nvPr/>
        </p:nvSpPr>
        <p:spPr bwMode="auto">
          <a:xfrm>
            <a:off x="5966143" y="5848144"/>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a:solidFill>
                  <a:srgbClr val="0000FF"/>
                </a:solidFill>
                <a:latin typeface="+mn-ea"/>
                <a:ea typeface="+mn-ea"/>
              </a:rPr>
              <a:t>逻辑图</a:t>
            </a:r>
          </a:p>
        </p:txBody>
      </p:sp>
      <p:graphicFrame>
        <p:nvGraphicFramePr>
          <p:cNvPr id="41" name="Object 2"/>
          <p:cNvGraphicFramePr>
            <a:graphicFrameLocks noChangeAspect="1"/>
          </p:cNvGraphicFramePr>
          <p:nvPr>
            <p:extLst>
              <p:ext uri="{D42A27DB-BD31-4B8C-83A1-F6EECF244321}">
                <p14:modId xmlns:p14="http://schemas.microsoft.com/office/powerpoint/2010/main" val="2112845787"/>
              </p:ext>
            </p:extLst>
          </p:nvPr>
        </p:nvGraphicFramePr>
        <p:xfrm>
          <a:off x="3688680" y="939107"/>
          <a:ext cx="4854575" cy="5056187"/>
        </p:xfrm>
        <a:graphic>
          <a:graphicData uri="http://schemas.openxmlformats.org/presentationml/2006/ole">
            <mc:AlternateContent xmlns:mc="http://schemas.openxmlformats.org/markup-compatibility/2006">
              <mc:Choice xmlns:v="urn:schemas-microsoft-com:vml" Requires="v">
                <p:oleObj spid="_x0000_s14343" name="Picture" r:id="rId7" imgW="2785872" imgH="2907792" progId="Word.Picture.8">
                  <p:embed/>
                </p:oleObj>
              </mc:Choice>
              <mc:Fallback>
                <p:oleObj name="Picture" r:id="rId7" imgW="2785872" imgH="2907792"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8680" y="939107"/>
                        <a:ext cx="4854575"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2192442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75804" y="34294"/>
            <a:ext cx="8768196" cy="1051046"/>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a:solidFill>
                  <a:srgbClr val="0000FF"/>
                </a:solidFill>
                <a:latin typeface="+mn-ea"/>
                <a:ea typeface="+mn-ea"/>
              </a:rPr>
              <a:t>集成译码器</a:t>
            </a:r>
            <a:r>
              <a:rPr lang="en-US" altLang="zh-CN" sz="3200" kern="0">
                <a:solidFill>
                  <a:srgbClr val="0000FF"/>
                </a:solidFill>
                <a:latin typeface="+mn-ea"/>
                <a:ea typeface="+mn-ea"/>
              </a:rPr>
              <a:t>74138</a:t>
            </a:r>
            <a:endParaRPr lang="zh-CN" altLang="en-US" sz="3200" kern="0" dirty="0">
              <a:solidFill>
                <a:srgbClr val="0000FF"/>
              </a:solidFill>
              <a:latin typeface="+mn-ea"/>
              <a:ea typeface="+mn-ea"/>
            </a:endParaRPr>
          </a:p>
        </p:txBody>
      </p:sp>
      <p:grpSp>
        <p:nvGrpSpPr>
          <p:cNvPr id="11" name="Group 4"/>
          <p:cNvGrpSpPr>
            <a:grpSpLocks/>
          </p:cNvGrpSpPr>
          <p:nvPr/>
        </p:nvGrpSpPr>
        <p:grpSpPr bwMode="auto">
          <a:xfrm>
            <a:off x="4003242" y="3839773"/>
            <a:ext cx="4394200" cy="2413000"/>
            <a:chOff x="2426" y="2296"/>
            <a:chExt cx="2768" cy="1520"/>
          </a:xfrm>
        </p:grpSpPr>
        <p:sp>
          <p:nvSpPr>
            <p:cNvPr id="12" name="Oval 5"/>
            <p:cNvSpPr>
              <a:spLocks noChangeArrowheads="1"/>
            </p:cNvSpPr>
            <p:nvPr/>
          </p:nvSpPr>
          <p:spPr bwMode="auto">
            <a:xfrm>
              <a:off x="4921" y="3657"/>
              <a:ext cx="273" cy="159"/>
            </a:xfrm>
            <a:prstGeom prst="ellipse">
              <a:avLst/>
            </a:prstGeom>
            <a:solidFill>
              <a:srgbClr val="FFFF99"/>
            </a:solidFill>
            <a:ln w="28575">
              <a:solidFill>
                <a:schemeClr val="accent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Oval 6"/>
            <p:cNvSpPr>
              <a:spLocks noChangeArrowheads="1"/>
            </p:cNvSpPr>
            <p:nvPr/>
          </p:nvSpPr>
          <p:spPr bwMode="auto">
            <a:xfrm>
              <a:off x="4581" y="3475"/>
              <a:ext cx="273" cy="159"/>
            </a:xfrm>
            <a:prstGeom prst="ellipse">
              <a:avLst/>
            </a:prstGeom>
            <a:solidFill>
              <a:srgbClr val="FFFF99"/>
            </a:solidFill>
            <a:ln w="28575">
              <a:solidFill>
                <a:schemeClr val="accent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Oval 7"/>
            <p:cNvSpPr>
              <a:spLocks noChangeArrowheads="1"/>
            </p:cNvSpPr>
            <p:nvPr/>
          </p:nvSpPr>
          <p:spPr bwMode="auto">
            <a:xfrm>
              <a:off x="3129" y="2682"/>
              <a:ext cx="273" cy="159"/>
            </a:xfrm>
            <a:prstGeom prst="ellipse">
              <a:avLst/>
            </a:prstGeom>
            <a:solidFill>
              <a:srgbClr val="FFFF99"/>
            </a:solidFill>
            <a:ln w="28575">
              <a:solidFill>
                <a:schemeClr val="accent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Oval 8"/>
            <p:cNvSpPr>
              <a:spLocks noChangeArrowheads="1"/>
            </p:cNvSpPr>
            <p:nvPr/>
          </p:nvSpPr>
          <p:spPr bwMode="auto">
            <a:xfrm>
              <a:off x="3492" y="2863"/>
              <a:ext cx="273" cy="159"/>
            </a:xfrm>
            <a:prstGeom prst="ellipse">
              <a:avLst/>
            </a:prstGeom>
            <a:solidFill>
              <a:srgbClr val="FFFF99"/>
            </a:solidFill>
            <a:ln w="28575">
              <a:solidFill>
                <a:schemeClr val="accent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 name="Oval 9"/>
            <p:cNvSpPr>
              <a:spLocks noChangeArrowheads="1"/>
            </p:cNvSpPr>
            <p:nvPr/>
          </p:nvSpPr>
          <p:spPr bwMode="auto">
            <a:xfrm>
              <a:off x="3833" y="3090"/>
              <a:ext cx="273" cy="159"/>
            </a:xfrm>
            <a:prstGeom prst="ellipse">
              <a:avLst/>
            </a:prstGeom>
            <a:solidFill>
              <a:srgbClr val="FFFF99"/>
            </a:solidFill>
            <a:ln w="28575">
              <a:solidFill>
                <a:schemeClr val="accent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 name="Oval 10"/>
            <p:cNvSpPr>
              <a:spLocks noChangeArrowheads="1"/>
            </p:cNvSpPr>
            <p:nvPr/>
          </p:nvSpPr>
          <p:spPr bwMode="auto">
            <a:xfrm>
              <a:off x="4195" y="3271"/>
              <a:ext cx="273" cy="159"/>
            </a:xfrm>
            <a:prstGeom prst="ellipse">
              <a:avLst/>
            </a:prstGeom>
            <a:solidFill>
              <a:srgbClr val="FFFF99"/>
            </a:solidFill>
            <a:ln w="28575">
              <a:solidFill>
                <a:schemeClr val="accent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1"/>
            <p:cNvSpPr>
              <a:spLocks noChangeArrowheads="1"/>
            </p:cNvSpPr>
            <p:nvPr/>
          </p:nvSpPr>
          <p:spPr bwMode="auto">
            <a:xfrm>
              <a:off x="2767" y="2500"/>
              <a:ext cx="273" cy="159"/>
            </a:xfrm>
            <a:prstGeom prst="ellipse">
              <a:avLst/>
            </a:prstGeom>
            <a:solidFill>
              <a:srgbClr val="FFFF99"/>
            </a:solidFill>
            <a:ln w="28575">
              <a:solidFill>
                <a:schemeClr val="accent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Oval 12"/>
            <p:cNvSpPr>
              <a:spLocks noChangeArrowheads="1"/>
            </p:cNvSpPr>
            <p:nvPr/>
          </p:nvSpPr>
          <p:spPr bwMode="auto">
            <a:xfrm>
              <a:off x="2426" y="2296"/>
              <a:ext cx="273" cy="159"/>
            </a:xfrm>
            <a:prstGeom prst="ellipse">
              <a:avLst/>
            </a:prstGeom>
            <a:solidFill>
              <a:srgbClr val="FFFF99"/>
            </a:solidFill>
            <a:ln w="28575">
              <a:solidFill>
                <a:schemeClr val="accent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0" name="Group 13"/>
          <p:cNvGrpSpPr>
            <a:grpSpLocks/>
          </p:cNvGrpSpPr>
          <p:nvPr/>
        </p:nvGrpSpPr>
        <p:grpSpPr bwMode="auto">
          <a:xfrm>
            <a:off x="590117" y="1895086"/>
            <a:ext cx="7993062" cy="4392612"/>
            <a:chOff x="226" y="1071"/>
            <a:chExt cx="5035" cy="2767"/>
          </a:xfrm>
        </p:grpSpPr>
        <p:graphicFrame>
          <p:nvGraphicFramePr>
            <p:cNvPr id="21" name="Object 10"/>
            <p:cNvGraphicFramePr>
              <a:graphicFrameLocks noChangeAspect="1"/>
            </p:cNvGraphicFramePr>
            <p:nvPr/>
          </p:nvGraphicFramePr>
          <p:xfrm>
            <a:off x="726" y="1434"/>
            <a:ext cx="249" cy="245"/>
          </p:xfrm>
          <a:graphic>
            <a:graphicData uri="http://schemas.openxmlformats.org/presentationml/2006/ole">
              <mc:AlternateContent xmlns:mc="http://schemas.openxmlformats.org/markup-compatibility/2006">
                <mc:Choice xmlns:v="urn:schemas-microsoft-com:vml" Requires="v">
                  <p:oleObj spid="_x0000_s15380" name="公式" r:id="rId3" imgW="203024" imgH="203024" progId="Equation.3">
                    <p:embed/>
                  </p:oleObj>
                </mc:Choice>
                <mc:Fallback>
                  <p:oleObj name="公式" r:id="rId3" imgW="203024"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 y="1434"/>
                          <a:ext cx="249"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1"/>
            <p:cNvGraphicFramePr>
              <a:graphicFrameLocks noChangeAspect="1"/>
            </p:cNvGraphicFramePr>
            <p:nvPr/>
          </p:nvGraphicFramePr>
          <p:xfrm>
            <a:off x="1088" y="1457"/>
            <a:ext cx="209" cy="214"/>
          </p:xfrm>
          <a:graphic>
            <a:graphicData uri="http://schemas.openxmlformats.org/presentationml/2006/ole">
              <mc:AlternateContent xmlns:mc="http://schemas.openxmlformats.org/markup-compatibility/2006">
                <mc:Choice xmlns:v="urn:schemas-microsoft-com:vml" Requires="v">
                  <p:oleObj spid="_x0000_s15381" name="公式" r:id="rId5" imgW="203024" imgH="203024" progId="Equation.3">
                    <p:embed/>
                  </p:oleObj>
                </mc:Choice>
                <mc:Fallback>
                  <p:oleObj name="公式" r:id="rId5" imgW="203024"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 y="1457"/>
                          <a:ext cx="209"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12"/>
            <p:cNvGraphicFramePr>
              <a:graphicFrameLocks noChangeAspect="1"/>
            </p:cNvGraphicFramePr>
            <p:nvPr/>
          </p:nvGraphicFramePr>
          <p:xfrm>
            <a:off x="2494" y="1457"/>
            <a:ext cx="219" cy="238"/>
          </p:xfrm>
          <a:graphic>
            <a:graphicData uri="http://schemas.openxmlformats.org/presentationml/2006/ole">
              <mc:AlternateContent xmlns:mc="http://schemas.openxmlformats.org/markup-compatibility/2006">
                <mc:Choice xmlns:v="urn:schemas-microsoft-com:vml" Requires="v">
                  <p:oleObj spid="_x0000_s15382" name="公式" r:id="rId7" imgW="190417" imgH="203112" progId="Equation.3">
                    <p:embed/>
                  </p:oleObj>
                </mc:Choice>
                <mc:Fallback>
                  <p:oleObj name="公式" r:id="rId7" imgW="190417"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4" y="1457"/>
                          <a:ext cx="21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13"/>
            <p:cNvGraphicFramePr>
              <a:graphicFrameLocks noChangeAspect="1"/>
            </p:cNvGraphicFramePr>
            <p:nvPr/>
          </p:nvGraphicFramePr>
          <p:xfrm>
            <a:off x="2835" y="1434"/>
            <a:ext cx="245" cy="261"/>
          </p:xfrm>
          <a:graphic>
            <a:graphicData uri="http://schemas.openxmlformats.org/presentationml/2006/ole">
              <mc:AlternateContent xmlns:mc="http://schemas.openxmlformats.org/markup-compatibility/2006">
                <mc:Choice xmlns:v="urn:schemas-microsoft-com:vml" Requires="v">
                  <p:oleObj spid="_x0000_s15383" name="公式" r:id="rId9" imgW="190417" imgH="203112" progId="Equation.3">
                    <p:embed/>
                  </p:oleObj>
                </mc:Choice>
                <mc:Fallback>
                  <p:oleObj name="公式" r:id="rId9" imgW="190417"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5" y="1434"/>
                          <a:ext cx="245"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14"/>
            <p:cNvGraphicFramePr>
              <a:graphicFrameLocks noChangeAspect="1"/>
            </p:cNvGraphicFramePr>
            <p:nvPr/>
          </p:nvGraphicFramePr>
          <p:xfrm>
            <a:off x="3175" y="1434"/>
            <a:ext cx="239" cy="261"/>
          </p:xfrm>
          <a:graphic>
            <a:graphicData uri="http://schemas.openxmlformats.org/presentationml/2006/ole">
              <mc:AlternateContent xmlns:mc="http://schemas.openxmlformats.org/markup-compatibility/2006">
                <mc:Choice xmlns:v="urn:schemas-microsoft-com:vml" Requires="v">
                  <p:oleObj spid="_x0000_s15384" name="公式" r:id="rId11" imgW="190417" imgH="203112" progId="Equation.3">
                    <p:embed/>
                  </p:oleObj>
                </mc:Choice>
                <mc:Fallback>
                  <p:oleObj name="公式" r:id="rId11" imgW="190417"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5" y="1434"/>
                          <a:ext cx="23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15"/>
            <p:cNvGraphicFramePr>
              <a:graphicFrameLocks noChangeAspect="1"/>
            </p:cNvGraphicFramePr>
            <p:nvPr/>
          </p:nvGraphicFramePr>
          <p:xfrm>
            <a:off x="3560" y="1434"/>
            <a:ext cx="252" cy="273"/>
          </p:xfrm>
          <a:graphic>
            <a:graphicData uri="http://schemas.openxmlformats.org/presentationml/2006/ole">
              <mc:AlternateContent xmlns:mc="http://schemas.openxmlformats.org/markup-compatibility/2006">
                <mc:Choice xmlns:v="urn:schemas-microsoft-com:vml" Requires="v">
                  <p:oleObj spid="_x0000_s15385" name="公式" r:id="rId13" imgW="190417" imgH="203112" progId="Equation.3">
                    <p:embed/>
                  </p:oleObj>
                </mc:Choice>
                <mc:Fallback>
                  <p:oleObj name="公式" r:id="rId13" imgW="190417"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0" y="1434"/>
                          <a:ext cx="2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16"/>
            <p:cNvGraphicFramePr>
              <a:graphicFrameLocks noChangeAspect="1"/>
            </p:cNvGraphicFramePr>
            <p:nvPr/>
          </p:nvGraphicFramePr>
          <p:xfrm>
            <a:off x="3878" y="1434"/>
            <a:ext cx="246" cy="268"/>
          </p:xfrm>
          <a:graphic>
            <a:graphicData uri="http://schemas.openxmlformats.org/presentationml/2006/ole">
              <mc:AlternateContent xmlns:mc="http://schemas.openxmlformats.org/markup-compatibility/2006">
                <mc:Choice xmlns:v="urn:schemas-microsoft-com:vml" Requires="v">
                  <p:oleObj spid="_x0000_s15386" name="公式" r:id="rId15" imgW="190417" imgH="203112" progId="Equation.3">
                    <p:embed/>
                  </p:oleObj>
                </mc:Choice>
                <mc:Fallback>
                  <p:oleObj name="公式" r:id="rId15" imgW="190417"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8" y="1434"/>
                          <a:ext cx="24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17"/>
            <p:cNvGraphicFramePr>
              <a:graphicFrameLocks noChangeAspect="1"/>
            </p:cNvGraphicFramePr>
            <p:nvPr/>
          </p:nvGraphicFramePr>
          <p:xfrm>
            <a:off x="4263" y="1434"/>
            <a:ext cx="217" cy="237"/>
          </p:xfrm>
          <a:graphic>
            <a:graphicData uri="http://schemas.openxmlformats.org/presentationml/2006/ole">
              <mc:AlternateContent xmlns:mc="http://schemas.openxmlformats.org/markup-compatibility/2006">
                <mc:Choice xmlns:v="urn:schemas-microsoft-com:vml" Requires="v">
                  <p:oleObj spid="_x0000_s15387" name="公式" r:id="rId17" imgW="190417" imgH="203112" progId="Equation.3">
                    <p:embed/>
                  </p:oleObj>
                </mc:Choice>
                <mc:Fallback>
                  <p:oleObj name="公式" r:id="rId17" imgW="190417" imgH="20311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63" y="1434"/>
                          <a:ext cx="217"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18"/>
            <p:cNvGraphicFramePr>
              <a:graphicFrameLocks noChangeAspect="1"/>
            </p:cNvGraphicFramePr>
            <p:nvPr/>
          </p:nvGraphicFramePr>
          <p:xfrm>
            <a:off x="4626" y="1457"/>
            <a:ext cx="222" cy="241"/>
          </p:xfrm>
          <a:graphic>
            <a:graphicData uri="http://schemas.openxmlformats.org/presentationml/2006/ole">
              <mc:AlternateContent xmlns:mc="http://schemas.openxmlformats.org/markup-compatibility/2006">
                <mc:Choice xmlns:v="urn:schemas-microsoft-com:vml" Requires="v">
                  <p:oleObj spid="_x0000_s15388" name="公式" r:id="rId19" imgW="190417" imgH="203112" progId="Equation.3">
                    <p:embed/>
                  </p:oleObj>
                </mc:Choice>
                <mc:Fallback>
                  <p:oleObj name="公式" r:id="rId19" imgW="190417" imgH="2031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26" y="1457"/>
                          <a:ext cx="22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19"/>
            <p:cNvGraphicFramePr>
              <a:graphicFrameLocks noChangeAspect="1"/>
            </p:cNvGraphicFramePr>
            <p:nvPr/>
          </p:nvGraphicFramePr>
          <p:xfrm>
            <a:off x="4975" y="1447"/>
            <a:ext cx="218" cy="237"/>
          </p:xfrm>
          <a:graphic>
            <a:graphicData uri="http://schemas.openxmlformats.org/presentationml/2006/ole">
              <mc:AlternateContent xmlns:mc="http://schemas.openxmlformats.org/markup-compatibility/2006">
                <mc:Choice xmlns:v="urn:schemas-microsoft-com:vml" Requires="v">
                  <p:oleObj spid="_x0000_s15389" name="公式" r:id="rId21" imgW="190417" imgH="203112" progId="Equation.3">
                    <p:embed/>
                  </p:oleObj>
                </mc:Choice>
                <mc:Fallback>
                  <p:oleObj name="公式" r:id="rId21" imgW="190417" imgH="203112"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75" y="1447"/>
                          <a:ext cx="21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Rectangle 24"/>
            <p:cNvSpPr>
              <a:spLocks noChangeArrowheads="1"/>
            </p:cNvSpPr>
            <p:nvPr/>
          </p:nvSpPr>
          <p:spPr bwMode="auto">
            <a:xfrm>
              <a:off x="4859" y="3642"/>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32" name="Rectangle 25"/>
            <p:cNvSpPr>
              <a:spLocks noChangeArrowheads="1"/>
            </p:cNvSpPr>
            <p:nvPr/>
          </p:nvSpPr>
          <p:spPr bwMode="auto">
            <a:xfrm>
              <a:off x="4502" y="3642"/>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33" name="Rectangle 26"/>
            <p:cNvSpPr>
              <a:spLocks noChangeArrowheads="1"/>
            </p:cNvSpPr>
            <p:nvPr/>
          </p:nvSpPr>
          <p:spPr bwMode="auto">
            <a:xfrm>
              <a:off x="4146" y="3642"/>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42" name="Rectangle 27"/>
            <p:cNvSpPr>
              <a:spLocks noChangeArrowheads="1"/>
            </p:cNvSpPr>
            <p:nvPr/>
          </p:nvSpPr>
          <p:spPr bwMode="auto">
            <a:xfrm>
              <a:off x="3790" y="3642"/>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43" name="Rectangle 28"/>
            <p:cNvSpPr>
              <a:spLocks noChangeArrowheads="1"/>
            </p:cNvSpPr>
            <p:nvPr/>
          </p:nvSpPr>
          <p:spPr bwMode="auto">
            <a:xfrm>
              <a:off x="3433" y="3642"/>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44" name="Rectangle 29"/>
            <p:cNvSpPr>
              <a:spLocks noChangeArrowheads="1"/>
            </p:cNvSpPr>
            <p:nvPr/>
          </p:nvSpPr>
          <p:spPr bwMode="auto">
            <a:xfrm>
              <a:off x="3077" y="3642"/>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45" name="Rectangle 30"/>
            <p:cNvSpPr>
              <a:spLocks noChangeArrowheads="1"/>
            </p:cNvSpPr>
            <p:nvPr/>
          </p:nvSpPr>
          <p:spPr bwMode="auto">
            <a:xfrm>
              <a:off x="2721" y="3642"/>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46" name="Rectangle 31"/>
            <p:cNvSpPr>
              <a:spLocks noChangeArrowheads="1"/>
            </p:cNvSpPr>
            <p:nvPr/>
          </p:nvSpPr>
          <p:spPr bwMode="auto">
            <a:xfrm>
              <a:off x="2364" y="3642"/>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47" name="Rectangle 32"/>
            <p:cNvSpPr>
              <a:spLocks noChangeArrowheads="1"/>
            </p:cNvSpPr>
            <p:nvPr/>
          </p:nvSpPr>
          <p:spPr bwMode="auto">
            <a:xfrm>
              <a:off x="2008" y="3642"/>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48" name="Rectangle 33"/>
            <p:cNvSpPr>
              <a:spLocks noChangeArrowheads="1"/>
            </p:cNvSpPr>
            <p:nvPr/>
          </p:nvSpPr>
          <p:spPr bwMode="auto">
            <a:xfrm>
              <a:off x="1651" y="3642"/>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49" name="Rectangle 34"/>
            <p:cNvSpPr>
              <a:spLocks noChangeArrowheads="1"/>
            </p:cNvSpPr>
            <p:nvPr/>
          </p:nvSpPr>
          <p:spPr bwMode="auto">
            <a:xfrm>
              <a:off x="1295" y="3642"/>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50" name="Rectangle 35"/>
            <p:cNvSpPr>
              <a:spLocks noChangeArrowheads="1"/>
            </p:cNvSpPr>
            <p:nvPr/>
          </p:nvSpPr>
          <p:spPr bwMode="auto">
            <a:xfrm>
              <a:off x="939" y="3642"/>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51" name="Rectangle 36"/>
            <p:cNvSpPr>
              <a:spLocks noChangeArrowheads="1"/>
            </p:cNvSpPr>
            <p:nvPr/>
          </p:nvSpPr>
          <p:spPr bwMode="auto">
            <a:xfrm>
              <a:off x="582" y="3642"/>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52" name="Rectangle 37"/>
            <p:cNvSpPr>
              <a:spLocks noChangeArrowheads="1"/>
            </p:cNvSpPr>
            <p:nvPr/>
          </p:nvSpPr>
          <p:spPr bwMode="auto">
            <a:xfrm>
              <a:off x="226" y="3642"/>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53" name="Rectangle 38"/>
            <p:cNvSpPr>
              <a:spLocks noChangeArrowheads="1"/>
            </p:cNvSpPr>
            <p:nvPr/>
          </p:nvSpPr>
          <p:spPr bwMode="auto">
            <a:xfrm>
              <a:off x="4859" y="344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54" name="Rectangle 39"/>
            <p:cNvSpPr>
              <a:spLocks noChangeArrowheads="1"/>
            </p:cNvSpPr>
            <p:nvPr/>
          </p:nvSpPr>
          <p:spPr bwMode="auto">
            <a:xfrm>
              <a:off x="4502" y="344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55" name="Rectangle 40"/>
            <p:cNvSpPr>
              <a:spLocks noChangeArrowheads="1"/>
            </p:cNvSpPr>
            <p:nvPr/>
          </p:nvSpPr>
          <p:spPr bwMode="auto">
            <a:xfrm>
              <a:off x="4146" y="344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56" name="Rectangle 41"/>
            <p:cNvSpPr>
              <a:spLocks noChangeArrowheads="1"/>
            </p:cNvSpPr>
            <p:nvPr/>
          </p:nvSpPr>
          <p:spPr bwMode="auto">
            <a:xfrm>
              <a:off x="3790" y="344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57" name="Rectangle 42"/>
            <p:cNvSpPr>
              <a:spLocks noChangeArrowheads="1"/>
            </p:cNvSpPr>
            <p:nvPr/>
          </p:nvSpPr>
          <p:spPr bwMode="auto">
            <a:xfrm>
              <a:off x="3433" y="344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58" name="Rectangle 43"/>
            <p:cNvSpPr>
              <a:spLocks noChangeArrowheads="1"/>
            </p:cNvSpPr>
            <p:nvPr/>
          </p:nvSpPr>
          <p:spPr bwMode="auto">
            <a:xfrm>
              <a:off x="3077" y="344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59" name="Rectangle 44"/>
            <p:cNvSpPr>
              <a:spLocks noChangeArrowheads="1"/>
            </p:cNvSpPr>
            <p:nvPr/>
          </p:nvSpPr>
          <p:spPr bwMode="auto">
            <a:xfrm>
              <a:off x="2721" y="344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60" name="Rectangle 45"/>
            <p:cNvSpPr>
              <a:spLocks noChangeArrowheads="1"/>
            </p:cNvSpPr>
            <p:nvPr/>
          </p:nvSpPr>
          <p:spPr bwMode="auto">
            <a:xfrm>
              <a:off x="2364" y="344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61" name="Rectangle 46"/>
            <p:cNvSpPr>
              <a:spLocks noChangeArrowheads="1"/>
            </p:cNvSpPr>
            <p:nvPr/>
          </p:nvSpPr>
          <p:spPr bwMode="auto">
            <a:xfrm>
              <a:off x="2008" y="344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62" name="Rectangle 47"/>
            <p:cNvSpPr>
              <a:spLocks noChangeArrowheads="1"/>
            </p:cNvSpPr>
            <p:nvPr/>
          </p:nvSpPr>
          <p:spPr bwMode="auto">
            <a:xfrm>
              <a:off x="1651" y="344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63" name="Rectangle 48"/>
            <p:cNvSpPr>
              <a:spLocks noChangeArrowheads="1"/>
            </p:cNvSpPr>
            <p:nvPr/>
          </p:nvSpPr>
          <p:spPr bwMode="auto">
            <a:xfrm>
              <a:off x="1295" y="344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64" name="Rectangle 49"/>
            <p:cNvSpPr>
              <a:spLocks noChangeArrowheads="1"/>
            </p:cNvSpPr>
            <p:nvPr/>
          </p:nvSpPr>
          <p:spPr bwMode="auto">
            <a:xfrm>
              <a:off x="939" y="344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65" name="Rectangle 50"/>
            <p:cNvSpPr>
              <a:spLocks noChangeArrowheads="1"/>
            </p:cNvSpPr>
            <p:nvPr/>
          </p:nvSpPr>
          <p:spPr bwMode="auto">
            <a:xfrm>
              <a:off x="582" y="344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66" name="Rectangle 51"/>
            <p:cNvSpPr>
              <a:spLocks noChangeArrowheads="1"/>
            </p:cNvSpPr>
            <p:nvPr/>
          </p:nvSpPr>
          <p:spPr bwMode="auto">
            <a:xfrm>
              <a:off x="226" y="344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67" name="Rectangle 52"/>
            <p:cNvSpPr>
              <a:spLocks noChangeArrowheads="1"/>
            </p:cNvSpPr>
            <p:nvPr/>
          </p:nvSpPr>
          <p:spPr bwMode="auto">
            <a:xfrm>
              <a:off x="4859" y="3251"/>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68" name="Rectangle 53"/>
            <p:cNvSpPr>
              <a:spLocks noChangeArrowheads="1"/>
            </p:cNvSpPr>
            <p:nvPr/>
          </p:nvSpPr>
          <p:spPr bwMode="auto">
            <a:xfrm>
              <a:off x="4502" y="3251"/>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69" name="Rectangle 54"/>
            <p:cNvSpPr>
              <a:spLocks noChangeArrowheads="1"/>
            </p:cNvSpPr>
            <p:nvPr/>
          </p:nvSpPr>
          <p:spPr bwMode="auto">
            <a:xfrm>
              <a:off x="4146" y="3251"/>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70" name="Rectangle 55"/>
            <p:cNvSpPr>
              <a:spLocks noChangeArrowheads="1"/>
            </p:cNvSpPr>
            <p:nvPr/>
          </p:nvSpPr>
          <p:spPr bwMode="auto">
            <a:xfrm>
              <a:off x="3790" y="3251"/>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71" name="Rectangle 56"/>
            <p:cNvSpPr>
              <a:spLocks noChangeArrowheads="1"/>
            </p:cNvSpPr>
            <p:nvPr/>
          </p:nvSpPr>
          <p:spPr bwMode="auto">
            <a:xfrm>
              <a:off x="3433" y="3251"/>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72" name="Rectangle 57"/>
            <p:cNvSpPr>
              <a:spLocks noChangeArrowheads="1"/>
            </p:cNvSpPr>
            <p:nvPr/>
          </p:nvSpPr>
          <p:spPr bwMode="auto">
            <a:xfrm>
              <a:off x="3077" y="3251"/>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73" name="Rectangle 58"/>
            <p:cNvSpPr>
              <a:spLocks noChangeArrowheads="1"/>
            </p:cNvSpPr>
            <p:nvPr/>
          </p:nvSpPr>
          <p:spPr bwMode="auto">
            <a:xfrm>
              <a:off x="2721" y="3251"/>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74" name="Rectangle 59"/>
            <p:cNvSpPr>
              <a:spLocks noChangeArrowheads="1"/>
            </p:cNvSpPr>
            <p:nvPr/>
          </p:nvSpPr>
          <p:spPr bwMode="auto">
            <a:xfrm>
              <a:off x="2364" y="3251"/>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75" name="Rectangle 60"/>
            <p:cNvSpPr>
              <a:spLocks noChangeArrowheads="1"/>
            </p:cNvSpPr>
            <p:nvPr/>
          </p:nvSpPr>
          <p:spPr bwMode="auto">
            <a:xfrm>
              <a:off x="2008" y="3251"/>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76" name="Rectangle 61"/>
            <p:cNvSpPr>
              <a:spLocks noChangeArrowheads="1"/>
            </p:cNvSpPr>
            <p:nvPr/>
          </p:nvSpPr>
          <p:spPr bwMode="auto">
            <a:xfrm>
              <a:off x="1651" y="3251"/>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77" name="Rectangle 62"/>
            <p:cNvSpPr>
              <a:spLocks noChangeArrowheads="1"/>
            </p:cNvSpPr>
            <p:nvPr/>
          </p:nvSpPr>
          <p:spPr bwMode="auto">
            <a:xfrm>
              <a:off x="1295" y="3251"/>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78" name="Rectangle 63"/>
            <p:cNvSpPr>
              <a:spLocks noChangeArrowheads="1"/>
            </p:cNvSpPr>
            <p:nvPr/>
          </p:nvSpPr>
          <p:spPr bwMode="auto">
            <a:xfrm>
              <a:off x="939" y="3251"/>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79" name="Rectangle 64"/>
            <p:cNvSpPr>
              <a:spLocks noChangeArrowheads="1"/>
            </p:cNvSpPr>
            <p:nvPr/>
          </p:nvSpPr>
          <p:spPr bwMode="auto">
            <a:xfrm>
              <a:off x="582" y="3251"/>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cs typeface="Times New Roman" panose="02020603050405020304" pitchFamily="18" charset="0"/>
                </a:rPr>
                <a:t>L</a:t>
              </a:r>
              <a:endParaRPr lang="en-US" altLang="zh-CN" sz="1800"/>
            </a:p>
          </p:txBody>
        </p:sp>
        <p:sp>
          <p:nvSpPr>
            <p:cNvPr id="80" name="Rectangle 65"/>
            <p:cNvSpPr>
              <a:spLocks noChangeArrowheads="1"/>
            </p:cNvSpPr>
            <p:nvPr/>
          </p:nvSpPr>
          <p:spPr bwMode="auto">
            <a:xfrm>
              <a:off x="226" y="3251"/>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81" name="Rectangle 66"/>
            <p:cNvSpPr>
              <a:spLocks noChangeArrowheads="1"/>
            </p:cNvSpPr>
            <p:nvPr/>
          </p:nvSpPr>
          <p:spPr bwMode="auto">
            <a:xfrm>
              <a:off x="4859" y="3055"/>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82" name="Rectangle 67"/>
            <p:cNvSpPr>
              <a:spLocks noChangeArrowheads="1"/>
            </p:cNvSpPr>
            <p:nvPr/>
          </p:nvSpPr>
          <p:spPr bwMode="auto">
            <a:xfrm>
              <a:off x="4502" y="3055"/>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83" name="Rectangle 68"/>
            <p:cNvSpPr>
              <a:spLocks noChangeArrowheads="1"/>
            </p:cNvSpPr>
            <p:nvPr/>
          </p:nvSpPr>
          <p:spPr bwMode="auto">
            <a:xfrm>
              <a:off x="4146" y="3055"/>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84" name="Rectangle 69"/>
            <p:cNvSpPr>
              <a:spLocks noChangeArrowheads="1"/>
            </p:cNvSpPr>
            <p:nvPr/>
          </p:nvSpPr>
          <p:spPr bwMode="auto">
            <a:xfrm>
              <a:off x="3790" y="3055"/>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85" name="Rectangle 70"/>
            <p:cNvSpPr>
              <a:spLocks noChangeArrowheads="1"/>
            </p:cNvSpPr>
            <p:nvPr/>
          </p:nvSpPr>
          <p:spPr bwMode="auto">
            <a:xfrm>
              <a:off x="3433" y="3055"/>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86" name="Rectangle 71"/>
            <p:cNvSpPr>
              <a:spLocks noChangeArrowheads="1"/>
            </p:cNvSpPr>
            <p:nvPr/>
          </p:nvSpPr>
          <p:spPr bwMode="auto">
            <a:xfrm>
              <a:off x="3077" y="3055"/>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87" name="Rectangle 72"/>
            <p:cNvSpPr>
              <a:spLocks noChangeArrowheads="1"/>
            </p:cNvSpPr>
            <p:nvPr/>
          </p:nvSpPr>
          <p:spPr bwMode="auto">
            <a:xfrm>
              <a:off x="2721" y="3055"/>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88" name="Rectangle 73"/>
            <p:cNvSpPr>
              <a:spLocks noChangeArrowheads="1"/>
            </p:cNvSpPr>
            <p:nvPr/>
          </p:nvSpPr>
          <p:spPr bwMode="auto">
            <a:xfrm>
              <a:off x="2364" y="3055"/>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89" name="Rectangle 74"/>
            <p:cNvSpPr>
              <a:spLocks noChangeArrowheads="1"/>
            </p:cNvSpPr>
            <p:nvPr/>
          </p:nvSpPr>
          <p:spPr bwMode="auto">
            <a:xfrm>
              <a:off x="2008" y="3055"/>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90" name="Rectangle 75"/>
            <p:cNvSpPr>
              <a:spLocks noChangeArrowheads="1"/>
            </p:cNvSpPr>
            <p:nvPr/>
          </p:nvSpPr>
          <p:spPr bwMode="auto">
            <a:xfrm>
              <a:off x="1651" y="3055"/>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91" name="Rectangle 76"/>
            <p:cNvSpPr>
              <a:spLocks noChangeArrowheads="1"/>
            </p:cNvSpPr>
            <p:nvPr/>
          </p:nvSpPr>
          <p:spPr bwMode="auto">
            <a:xfrm>
              <a:off x="1295" y="3055"/>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92" name="Rectangle 77"/>
            <p:cNvSpPr>
              <a:spLocks noChangeArrowheads="1"/>
            </p:cNvSpPr>
            <p:nvPr/>
          </p:nvSpPr>
          <p:spPr bwMode="auto">
            <a:xfrm>
              <a:off x="939" y="3055"/>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93" name="Rectangle 78"/>
            <p:cNvSpPr>
              <a:spLocks noChangeArrowheads="1"/>
            </p:cNvSpPr>
            <p:nvPr/>
          </p:nvSpPr>
          <p:spPr bwMode="auto">
            <a:xfrm>
              <a:off x="582" y="3055"/>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94" name="Rectangle 79"/>
            <p:cNvSpPr>
              <a:spLocks noChangeArrowheads="1"/>
            </p:cNvSpPr>
            <p:nvPr/>
          </p:nvSpPr>
          <p:spPr bwMode="auto">
            <a:xfrm>
              <a:off x="226" y="3055"/>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95" name="Rectangle 80"/>
            <p:cNvSpPr>
              <a:spLocks noChangeArrowheads="1"/>
            </p:cNvSpPr>
            <p:nvPr/>
          </p:nvSpPr>
          <p:spPr bwMode="auto">
            <a:xfrm>
              <a:off x="4859" y="2859"/>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96" name="Rectangle 81"/>
            <p:cNvSpPr>
              <a:spLocks noChangeArrowheads="1"/>
            </p:cNvSpPr>
            <p:nvPr/>
          </p:nvSpPr>
          <p:spPr bwMode="auto">
            <a:xfrm>
              <a:off x="4502" y="2859"/>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97" name="Rectangle 82"/>
            <p:cNvSpPr>
              <a:spLocks noChangeArrowheads="1"/>
            </p:cNvSpPr>
            <p:nvPr/>
          </p:nvSpPr>
          <p:spPr bwMode="auto">
            <a:xfrm>
              <a:off x="4146" y="2859"/>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98" name="Rectangle 83"/>
            <p:cNvSpPr>
              <a:spLocks noChangeArrowheads="1"/>
            </p:cNvSpPr>
            <p:nvPr/>
          </p:nvSpPr>
          <p:spPr bwMode="auto">
            <a:xfrm>
              <a:off x="3790" y="2859"/>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99" name="Rectangle 84"/>
            <p:cNvSpPr>
              <a:spLocks noChangeArrowheads="1"/>
            </p:cNvSpPr>
            <p:nvPr/>
          </p:nvSpPr>
          <p:spPr bwMode="auto">
            <a:xfrm>
              <a:off x="3433" y="2859"/>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00" name="Rectangle 85"/>
            <p:cNvSpPr>
              <a:spLocks noChangeArrowheads="1"/>
            </p:cNvSpPr>
            <p:nvPr/>
          </p:nvSpPr>
          <p:spPr bwMode="auto">
            <a:xfrm>
              <a:off x="3077" y="2859"/>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01" name="Rectangle 86"/>
            <p:cNvSpPr>
              <a:spLocks noChangeArrowheads="1"/>
            </p:cNvSpPr>
            <p:nvPr/>
          </p:nvSpPr>
          <p:spPr bwMode="auto">
            <a:xfrm>
              <a:off x="2721" y="2859"/>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02" name="Rectangle 87"/>
            <p:cNvSpPr>
              <a:spLocks noChangeArrowheads="1"/>
            </p:cNvSpPr>
            <p:nvPr/>
          </p:nvSpPr>
          <p:spPr bwMode="auto">
            <a:xfrm>
              <a:off x="2364" y="2859"/>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03" name="Rectangle 88"/>
            <p:cNvSpPr>
              <a:spLocks noChangeArrowheads="1"/>
            </p:cNvSpPr>
            <p:nvPr/>
          </p:nvSpPr>
          <p:spPr bwMode="auto">
            <a:xfrm>
              <a:off x="2008" y="2859"/>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04" name="Rectangle 89"/>
            <p:cNvSpPr>
              <a:spLocks noChangeArrowheads="1"/>
            </p:cNvSpPr>
            <p:nvPr/>
          </p:nvSpPr>
          <p:spPr bwMode="auto">
            <a:xfrm>
              <a:off x="1651" y="2859"/>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05" name="Rectangle 90"/>
            <p:cNvSpPr>
              <a:spLocks noChangeArrowheads="1"/>
            </p:cNvSpPr>
            <p:nvPr/>
          </p:nvSpPr>
          <p:spPr bwMode="auto">
            <a:xfrm>
              <a:off x="1295" y="2859"/>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06" name="Rectangle 91"/>
            <p:cNvSpPr>
              <a:spLocks noChangeArrowheads="1"/>
            </p:cNvSpPr>
            <p:nvPr/>
          </p:nvSpPr>
          <p:spPr bwMode="auto">
            <a:xfrm>
              <a:off x="939" y="2859"/>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07" name="Rectangle 92"/>
            <p:cNvSpPr>
              <a:spLocks noChangeArrowheads="1"/>
            </p:cNvSpPr>
            <p:nvPr/>
          </p:nvSpPr>
          <p:spPr bwMode="auto">
            <a:xfrm>
              <a:off x="582" y="2859"/>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08" name="Rectangle 93"/>
            <p:cNvSpPr>
              <a:spLocks noChangeArrowheads="1"/>
            </p:cNvSpPr>
            <p:nvPr/>
          </p:nvSpPr>
          <p:spPr bwMode="auto">
            <a:xfrm>
              <a:off x="226" y="2859"/>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09" name="Rectangle 94"/>
            <p:cNvSpPr>
              <a:spLocks noChangeArrowheads="1"/>
            </p:cNvSpPr>
            <p:nvPr/>
          </p:nvSpPr>
          <p:spPr bwMode="auto">
            <a:xfrm>
              <a:off x="4859" y="2663"/>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10" name="Rectangle 95"/>
            <p:cNvSpPr>
              <a:spLocks noChangeArrowheads="1"/>
            </p:cNvSpPr>
            <p:nvPr/>
          </p:nvSpPr>
          <p:spPr bwMode="auto">
            <a:xfrm>
              <a:off x="4502" y="2663"/>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11" name="Rectangle 96"/>
            <p:cNvSpPr>
              <a:spLocks noChangeArrowheads="1"/>
            </p:cNvSpPr>
            <p:nvPr/>
          </p:nvSpPr>
          <p:spPr bwMode="auto">
            <a:xfrm>
              <a:off x="4146" y="2663"/>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12" name="Rectangle 97"/>
            <p:cNvSpPr>
              <a:spLocks noChangeArrowheads="1"/>
            </p:cNvSpPr>
            <p:nvPr/>
          </p:nvSpPr>
          <p:spPr bwMode="auto">
            <a:xfrm>
              <a:off x="3790" y="2663"/>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13" name="Rectangle 98"/>
            <p:cNvSpPr>
              <a:spLocks noChangeArrowheads="1"/>
            </p:cNvSpPr>
            <p:nvPr/>
          </p:nvSpPr>
          <p:spPr bwMode="auto">
            <a:xfrm>
              <a:off x="3433" y="2663"/>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14" name="Rectangle 99"/>
            <p:cNvSpPr>
              <a:spLocks noChangeArrowheads="1"/>
            </p:cNvSpPr>
            <p:nvPr/>
          </p:nvSpPr>
          <p:spPr bwMode="auto">
            <a:xfrm>
              <a:off x="3077" y="2663"/>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15" name="Rectangle 100"/>
            <p:cNvSpPr>
              <a:spLocks noChangeArrowheads="1"/>
            </p:cNvSpPr>
            <p:nvPr/>
          </p:nvSpPr>
          <p:spPr bwMode="auto">
            <a:xfrm>
              <a:off x="2721" y="2663"/>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16" name="Rectangle 101"/>
            <p:cNvSpPr>
              <a:spLocks noChangeArrowheads="1"/>
            </p:cNvSpPr>
            <p:nvPr/>
          </p:nvSpPr>
          <p:spPr bwMode="auto">
            <a:xfrm>
              <a:off x="2364" y="2663"/>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17" name="Rectangle 102"/>
            <p:cNvSpPr>
              <a:spLocks noChangeArrowheads="1"/>
            </p:cNvSpPr>
            <p:nvPr/>
          </p:nvSpPr>
          <p:spPr bwMode="auto">
            <a:xfrm>
              <a:off x="2008" y="2663"/>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18" name="Rectangle 103"/>
            <p:cNvSpPr>
              <a:spLocks noChangeArrowheads="1"/>
            </p:cNvSpPr>
            <p:nvPr/>
          </p:nvSpPr>
          <p:spPr bwMode="auto">
            <a:xfrm>
              <a:off x="1651" y="2663"/>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19" name="Rectangle 104"/>
            <p:cNvSpPr>
              <a:spLocks noChangeArrowheads="1"/>
            </p:cNvSpPr>
            <p:nvPr/>
          </p:nvSpPr>
          <p:spPr bwMode="auto">
            <a:xfrm>
              <a:off x="1295" y="2663"/>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20" name="Rectangle 105"/>
            <p:cNvSpPr>
              <a:spLocks noChangeArrowheads="1"/>
            </p:cNvSpPr>
            <p:nvPr/>
          </p:nvSpPr>
          <p:spPr bwMode="auto">
            <a:xfrm>
              <a:off x="939" y="2663"/>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21" name="Rectangle 106"/>
            <p:cNvSpPr>
              <a:spLocks noChangeArrowheads="1"/>
            </p:cNvSpPr>
            <p:nvPr/>
          </p:nvSpPr>
          <p:spPr bwMode="auto">
            <a:xfrm>
              <a:off x="582" y="2663"/>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22" name="Rectangle 107"/>
            <p:cNvSpPr>
              <a:spLocks noChangeArrowheads="1"/>
            </p:cNvSpPr>
            <p:nvPr/>
          </p:nvSpPr>
          <p:spPr bwMode="auto">
            <a:xfrm>
              <a:off x="226" y="2663"/>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23" name="Rectangle 108"/>
            <p:cNvSpPr>
              <a:spLocks noChangeArrowheads="1"/>
            </p:cNvSpPr>
            <p:nvPr/>
          </p:nvSpPr>
          <p:spPr bwMode="auto">
            <a:xfrm>
              <a:off x="4859" y="2467"/>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24" name="Rectangle 109"/>
            <p:cNvSpPr>
              <a:spLocks noChangeArrowheads="1"/>
            </p:cNvSpPr>
            <p:nvPr/>
          </p:nvSpPr>
          <p:spPr bwMode="auto">
            <a:xfrm>
              <a:off x="4502" y="2467"/>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25" name="Rectangle 110"/>
            <p:cNvSpPr>
              <a:spLocks noChangeArrowheads="1"/>
            </p:cNvSpPr>
            <p:nvPr/>
          </p:nvSpPr>
          <p:spPr bwMode="auto">
            <a:xfrm>
              <a:off x="4146" y="2467"/>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26" name="Rectangle 111"/>
            <p:cNvSpPr>
              <a:spLocks noChangeArrowheads="1"/>
            </p:cNvSpPr>
            <p:nvPr/>
          </p:nvSpPr>
          <p:spPr bwMode="auto">
            <a:xfrm>
              <a:off x="3790" y="2467"/>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27" name="Rectangle 112"/>
            <p:cNvSpPr>
              <a:spLocks noChangeArrowheads="1"/>
            </p:cNvSpPr>
            <p:nvPr/>
          </p:nvSpPr>
          <p:spPr bwMode="auto">
            <a:xfrm>
              <a:off x="3433" y="2467"/>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28" name="Rectangle 113"/>
            <p:cNvSpPr>
              <a:spLocks noChangeArrowheads="1"/>
            </p:cNvSpPr>
            <p:nvPr/>
          </p:nvSpPr>
          <p:spPr bwMode="auto">
            <a:xfrm>
              <a:off x="3077" y="2467"/>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29" name="Rectangle 114"/>
            <p:cNvSpPr>
              <a:spLocks noChangeArrowheads="1"/>
            </p:cNvSpPr>
            <p:nvPr/>
          </p:nvSpPr>
          <p:spPr bwMode="auto">
            <a:xfrm>
              <a:off x="2721" y="2467"/>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30" name="Rectangle 115"/>
            <p:cNvSpPr>
              <a:spLocks noChangeArrowheads="1"/>
            </p:cNvSpPr>
            <p:nvPr/>
          </p:nvSpPr>
          <p:spPr bwMode="auto">
            <a:xfrm>
              <a:off x="2364" y="2467"/>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31" name="Rectangle 116"/>
            <p:cNvSpPr>
              <a:spLocks noChangeArrowheads="1"/>
            </p:cNvSpPr>
            <p:nvPr/>
          </p:nvSpPr>
          <p:spPr bwMode="auto">
            <a:xfrm>
              <a:off x="2008" y="2467"/>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32" name="Rectangle 117"/>
            <p:cNvSpPr>
              <a:spLocks noChangeArrowheads="1"/>
            </p:cNvSpPr>
            <p:nvPr/>
          </p:nvSpPr>
          <p:spPr bwMode="auto">
            <a:xfrm>
              <a:off x="1651" y="2467"/>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33" name="Rectangle 118"/>
            <p:cNvSpPr>
              <a:spLocks noChangeArrowheads="1"/>
            </p:cNvSpPr>
            <p:nvPr/>
          </p:nvSpPr>
          <p:spPr bwMode="auto">
            <a:xfrm>
              <a:off x="1295" y="2467"/>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34" name="Rectangle 119"/>
            <p:cNvSpPr>
              <a:spLocks noChangeArrowheads="1"/>
            </p:cNvSpPr>
            <p:nvPr/>
          </p:nvSpPr>
          <p:spPr bwMode="auto">
            <a:xfrm>
              <a:off x="939" y="2467"/>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35" name="Rectangle 120"/>
            <p:cNvSpPr>
              <a:spLocks noChangeArrowheads="1"/>
            </p:cNvSpPr>
            <p:nvPr/>
          </p:nvSpPr>
          <p:spPr bwMode="auto">
            <a:xfrm>
              <a:off x="582" y="2467"/>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36" name="Rectangle 121"/>
            <p:cNvSpPr>
              <a:spLocks noChangeArrowheads="1"/>
            </p:cNvSpPr>
            <p:nvPr/>
          </p:nvSpPr>
          <p:spPr bwMode="auto">
            <a:xfrm>
              <a:off x="226" y="2467"/>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37" name="Rectangle 122"/>
            <p:cNvSpPr>
              <a:spLocks noChangeArrowheads="1"/>
            </p:cNvSpPr>
            <p:nvPr/>
          </p:nvSpPr>
          <p:spPr bwMode="auto">
            <a:xfrm>
              <a:off x="4859" y="2272"/>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38" name="Rectangle 123"/>
            <p:cNvSpPr>
              <a:spLocks noChangeArrowheads="1"/>
            </p:cNvSpPr>
            <p:nvPr/>
          </p:nvSpPr>
          <p:spPr bwMode="auto">
            <a:xfrm>
              <a:off x="4502" y="2272"/>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39" name="Rectangle 124"/>
            <p:cNvSpPr>
              <a:spLocks noChangeArrowheads="1"/>
            </p:cNvSpPr>
            <p:nvPr/>
          </p:nvSpPr>
          <p:spPr bwMode="auto">
            <a:xfrm>
              <a:off x="4146" y="2272"/>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40" name="Rectangle 125"/>
            <p:cNvSpPr>
              <a:spLocks noChangeArrowheads="1"/>
            </p:cNvSpPr>
            <p:nvPr/>
          </p:nvSpPr>
          <p:spPr bwMode="auto">
            <a:xfrm>
              <a:off x="3790" y="2272"/>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41" name="Rectangle 126"/>
            <p:cNvSpPr>
              <a:spLocks noChangeArrowheads="1"/>
            </p:cNvSpPr>
            <p:nvPr/>
          </p:nvSpPr>
          <p:spPr bwMode="auto">
            <a:xfrm>
              <a:off x="3433" y="2272"/>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42" name="Rectangle 127"/>
            <p:cNvSpPr>
              <a:spLocks noChangeArrowheads="1"/>
            </p:cNvSpPr>
            <p:nvPr/>
          </p:nvSpPr>
          <p:spPr bwMode="auto">
            <a:xfrm>
              <a:off x="3077" y="2272"/>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43" name="Rectangle 128"/>
            <p:cNvSpPr>
              <a:spLocks noChangeArrowheads="1"/>
            </p:cNvSpPr>
            <p:nvPr/>
          </p:nvSpPr>
          <p:spPr bwMode="auto">
            <a:xfrm>
              <a:off x="2721" y="2272"/>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44" name="Rectangle 129"/>
            <p:cNvSpPr>
              <a:spLocks noChangeArrowheads="1"/>
            </p:cNvSpPr>
            <p:nvPr/>
          </p:nvSpPr>
          <p:spPr bwMode="auto">
            <a:xfrm>
              <a:off x="2364" y="2272"/>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45" name="Rectangle 130"/>
            <p:cNvSpPr>
              <a:spLocks noChangeArrowheads="1"/>
            </p:cNvSpPr>
            <p:nvPr/>
          </p:nvSpPr>
          <p:spPr bwMode="auto">
            <a:xfrm>
              <a:off x="2008" y="2272"/>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46" name="Rectangle 131"/>
            <p:cNvSpPr>
              <a:spLocks noChangeArrowheads="1"/>
            </p:cNvSpPr>
            <p:nvPr/>
          </p:nvSpPr>
          <p:spPr bwMode="auto">
            <a:xfrm>
              <a:off x="1651" y="2272"/>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47" name="Rectangle 132"/>
            <p:cNvSpPr>
              <a:spLocks noChangeArrowheads="1"/>
            </p:cNvSpPr>
            <p:nvPr/>
          </p:nvSpPr>
          <p:spPr bwMode="auto">
            <a:xfrm>
              <a:off x="1295" y="2272"/>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48" name="Rectangle 133"/>
            <p:cNvSpPr>
              <a:spLocks noChangeArrowheads="1"/>
            </p:cNvSpPr>
            <p:nvPr/>
          </p:nvSpPr>
          <p:spPr bwMode="auto">
            <a:xfrm>
              <a:off x="939" y="2272"/>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49" name="Rectangle 134"/>
            <p:cNvSpPr>
              <a:spLocks noChangeArrowheads="1"/>
            </p:cNvSpPr>
            <p:nvPr/>
          </p:nvSpPr>
          <p:spPr bwMode="auto">
            <a:xfrm>
              <a:off x="582" y="2272"/>
              <a:ext cx="357"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50" name="Rectangle 135"/>
            <p:cNvSpPr>
              <a:spLocks noChangeArrowheads="1"/>
            </p:cNvSpPr>
            <p:nvPr/>
          </p:nvSpPr>
          <p:spPr bwMode="auto">
            <a:xfrm>
              <a:off x="226" y="2272"/>
              <a:ext cx="35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51" name="Rectangle 136"/>
            <p:cNvSpPr>
              <a:spLocks noChangeArrowheads="1"/>
            </p:cNvSpPr>
            <p:nvPr/>
          </p:nvSpPr>
          <p:spPr bwMode="auto">
            <a:xfrm>
              <a:off x="4859" y="207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52" name="Rectangle 137"/>
            <p:cNvSpPr>
              <a:spLocks noChangeArrowheads="1"/>
            </p:cNvSpPr>
            <p:nvPr/>
          </p:nvSpPr>
          <p:spPr bwMode="auto">
            <a:xfrm>
              <a:off x="4502" y="207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53" name="Rectangle 138"/>
            <p:cNvSpPr>
              <a:spLocks noChangeArrowheads="1"/>
            </p:cNvSpPr>
            <p:nvPr/>
          </p:nvSpPr>
          <p:spPr bwMode="auto">
            <a:xfrm>
              <a:off x="4146" y="207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54" name="Rectangle 139"/>
            <p:cNvSpPr>
              <a:spLocks noChangeArrowheads="1"/>
            </p:cNvSpPr>
            <p:nvPr/>
          </p:nvSpPr>
          <p:spPr bwMode="auto">
            <a:xfrm>
              <a:off x="3790" y="207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55" name="Rectangle 140"/>
            <p:cNvSpPr>
              <a:spLocks noChangeArrowheads="1"/>
            </p:cNvSpPr>
            <p:nvPr/>
          </p:nvSpPr>
          <p:spPr bwMode="auto">
            <a:xfrm>
              <a:off x="3433" y="207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56" name="Rectangle 141"/>
            <p:cNvSpPr>
              <a:spLocks noChangeArrowheads="1"/>
            </p:cNvSpPr>
            <p:nvPr/>
          </p:nvSpPr>
          <p:spPr bwMode="auto">
            <a:xfrm>
              <a:off x="3077" y="207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57" name="Rectangle 142"/>
            <p:cNvSpPr>
              <a:spLocks noChangeArrowheads="1"/>
            </p:cNvSpPr>
            <p:nvPr/>
          </p:nvSpPr>
          <p:spPr bwMode="auto">
            <a:xfrm>
              <a:off x="2721" y="207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58" name="Rectangle 143"/>
            <p:cNvSpPr>
              <a:spLocks noChangeArrowheads="1"/>
            </p:cNvSpPr>
            <p:nvPr/>
          </p:nvSpPr>
          <p:spPr bwMode="auto">
            <a:xfrm>
              <a:off x="2364" y="207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59" name="Rectangle 144"/>
            <p:cNvSpPr>
              <a:spLocks noChangeArrowheads="1"/>
            </p:cNvSpPr>
            <p:nvPr/>
          </p:nvSpPr>
          <p:spPr bwMode="auto">
            <a:xfrm>
              <a:off x="2008" y="207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60" name="Rectangle 145"/>
            <p:cNvSpPr>
              <a:spLocks noChangeArrowheads="1"/>
            </p:cNvSpPr>
            <p:nvPr/>
          </p:nvSpPr>
          <p:spPr bwMode="auto">
            <a:xfrm>
              <a:off x="1651" y="207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61" name="Rectangle 146"/>
            <p:cNvSpPr>
              <a:spLocks noChangeArrowheads="1"/>
            </p:cNvSpPr>
            <p:nvPr/>
          </p:nvSpPr>
          <p:spPr bwMode="auto">
            <a:xfrm>
              <a:off x="1295" y="207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62" name="Rectangle 147"/>
            <p:cNvSpPr>
              <a:spLocks noChangeArrowheads="1"/>
            </p:cNvSpPr>
            <p:nvPr/>
          </p:nvSpPr>
          <p:spPr bwMode="auto">
            <a:xfrm>
              <a:off x="939" y="207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63" name="Rectangle 148"/>
            <p:cNvSpPr>
              <a:spLocks noChangeArrowheads="1"/>
            </p:cNvSpPr>
            <p:nvPr/>
          </p:nvSpPr>
          <p:spPr bwMode="auto">
            <a:xfrm>
              <a:off x="582" y="2076"/>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64" name="Rectangle 149"/>
            <p:cNvSpPr>
              <a:spLocks noChangeArrowheads="1"/>
            </p:cNvSpPr>
            <p:nvPr/>
          </p:nvSpPr>
          <p:spPr bwMode="auto">
            <a:xfrm>
              <a:off x="226" y="2076"/>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L</a:t>
              </a:r>
              <a:endParaRPr lang="en-US" altLang="zh-CN" sz="1800">
                <a:ea typeface="华康简宋"/>
                <a:cs typeface="Times New Roman" panose="02020603050405020304" pitchFamily="18" charset="0"/>
              </a:endParaRPr>
            </a:p>
          </p:txBody>
        </p:sp>
        <p:sp>
          <p:nvSpPr>
            <p:cNvPr id="165" name="Rectangle 150"/>
            <p:cNvSpPr>
              <a:spLocks noChangeArrowheads="1"/>
            </p:cNvSpPr>
            <p:nvPr/>
          </p:nvSpPr>
          <p:spPr bwMode="auto">
            <a:xfrm>
              <a:off x="4859" y="1880"/>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66" name="Rectangle 151"/>
            <p:cNvSpPr>
              <a:spLocks noChangeArrowheads="1"/>
            </p:cNvSpPr>
            <p:nvPr/>
          </p:nvSpPr>
          <p:spPr bwMode="auto">
            <a:xfrm>
              <a:off x="4502" y="1880"/>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67" name="Rectangle 152"/>
            <p:cNvSpPr>
              <a:spLocks noChangeArrowheads="1"/>
            </p:cNvSpPr>
            <p:nvPr/>
          </p:nvSpPr>
          <p:spPr bwMode="auto">
            <a:xfrm>
              <a:off x="4146" y="1880"/>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68" name="Rectangle 153"/>
            <p:cNvSpPr>
              <a:spLocks noChangeArrowheads="1"/>
            </p:cNvSpPr>
            <p:nvPr/>
          </p:nvSpPr>
          <p:spPr bwMode="auto">
            <a:xfrm>
              <a:off x="3790" y="1880"/>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69" name="Rectangle 154"/>
            <p:cNvSpPr>
              <a:spLocks noChangeArrowheads="1"/>
            </p:cNvSpPr>
            <p:nvPr/>
          </p:nvSpPr>
          <p:spPr bwMode="auto">
            <a:xfrm>
              <a:off x="3433" y="1880"/>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70" name="Rectangle 155"/>
            <p:cNvSpPr>
              <a:spLocks noChangeArrowheads="1"/>
            </p:cNvSpPr>
            <p:nvPr/>
          </p:nvSpPr>
          <p:spPr bwMode="auto">
            <a:xfrm>
              <a:off x="3077" y="1880"/>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71" name="Rectangle 156"/>
            <p:cNvSpPr>
              <a:spLocks noChangeArrowheads="1"/>
            </p:cNvSpPr>
            <p:nvPr/>
          </p:nvSpPr>
          <p:spPr bwMode="auto">
            <a:xfrm>
              <a:off x="2721" y="1880"/>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72" name="Rectangle 157"/>
            <p:cNvSpPr>
              <a:spLocks noChangeArrowheads="1"/>
            </p:cNvSpPr>
            <p:nvPr/>
          </p:nvSpPr>
          <p:spPr bwMode="auto">
            <a:xfrm>
              <a:off x="2364" y="1880"/>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73" name="Rectangle 158"/>
            <p:cNvSpPr>
              <a:spLocks noChangeArrowheads="1"/>
            </p:cNvSpPr>
            <p:nvPr/>
          </p:nvSpPr>
          <p:spPr bwMode="auto">
            <a:xfrm>
              <a:off x="2008" y="1880"/>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74" name="Rectangle 159"/>
            <p:cNvSpPr>
              <a:spLocks noChangeArrowheads="1"/>
            </p:cNvSpPr>
            <p:nvPr/>
          </p:nvSpPr>
          <p:spPr bwMode="auto">
            <a:xfrm>
              <a:off x="1651" y="1880"/>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75" name="Rectangle 160"/>
            <p:cNvSpPr>
              <a:spLocks noChangeArrowheads="1"/>
            </p:cNvSpPr>
            <p:nvPr/>
          </p:nvSpPr>
          <p:spPr bwMode="auto">
            <a:xfrm>
              <a:off x="1295" y="1880"/>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76" name="Rectangle 161"/>
            <p:cNvSpPr>
              <a:spLocks noChangeArrowheads="1"/>
            </p:cNvSpPr>
            <p:nvPr/>
          </p:nvSpPr>
          <p:spPr bwMode="auto">
            <a:xfrm>
              <a:off x="939" y="1880"/>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77" name="Rectangle 162"/>
            <p:cNvSpPr>
              <a:spLocks noChangeArrowheads="1"/>
            </p:cNvSpPr>
            <p:nvPr/>
          </p:nvSpPr>
          <p:spPr bwMode="auto">
            <a:xfrm>
              <a:off x="582" y="1880"/>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X</a:t>
              </a:r>
              <a:endParaRPr lang="en-US" altLang="zh-CN" sz="1800">
                <a:ea typeface="华康简宋"/>
                <a:cs typeface="Times New Roman" panose="02020603050405020304" pitchFamily="18" charset="0"/>
              </a:endParaRPr>
            </a:p>
          </p:txBody>
        </p:sp>
        <p:sp>
          <p:nvSpPr>
            <p:cNvPr id="178" name="Rectangle 163"/>
            <p:cNvSpPr>
              <a:spLocks noChangeArrowheads="1"/>
            </p:cNvSpPr>
            <p:nvPr/>
          </p:nvSpPr>
          <p:spPr bwMode="auto">
            <a:xfrm>
              <a:off x="226" y="1880"/>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79" name="Rectangle 164"/>
            <p:cNvSpPr>
              <a:spLocks noChangeArrowheads="1"/>
            </p:cNvSpPr>
            <p:nvPr/>
          </p:nvSpPr>
          <p:spPr bwMode="auto">
            <a:xfrm>
              <a:off x="4859" y="1684"/>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80" name="Rectangle 165"/>
            <p:cNvSpPr>
              <a:spLocks noChangeArrowheads="1"/>
            </p:cNvSpPr>
            <p:nvPr/>
          </p:nvSpPr>
          <p:spPr bwMode="auto">
            <a:xfrm>
              <a:off x="4502" y="1684"/>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81" name="Rectangle 166"/>
            <p:cNvSpPr>
              <a:spLocks noChangeArrowheads="1"/>
            </p:cNvSpPr>
            <p:nvPr/>
          </p:nvSpPr>
          <p:spPr bwMode="auto">
            <a:xfrm>
              <a:off x="4146" y="1684"/>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82" name="Rectangle 167"/>
            <p:cNvSpPr>
              <a:spLocks noChangeArrowheads="1"/>
            </p:cNvSpPr>
            <p:nvPr/>
          </p:nvSpPr>
          <p:spPr bwMode="auto">
            <a:xfrm>
              <a:off x="3790" y="1684"/>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83" name="Rectangle 168"/>
            <p:cNvSpPr>
              <a:spLocks noChangeArrowheads="1"/>
            </p:cNvSpPr>
            <p:nvPr/>
          </p:nvSpPr>
          <p:spPr bwMode="auto">
            <a:xfrm>
              <a:off x="3433" y="1684"/>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84" name="Rectangle 169"/>
            <p:cNvSpPr>
              <a:spLocks noChangeArrowheads="1"/>
            </p:cNvSpPr>
            <p:nvPr/>
          </p:nvSpPr>
          <p:spPr bwMode="auto">
            <a:xfrm>
              <a:off x="3077" y="1684"/>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85" name="Rectangle 170"/>
            <p:cNvSpPr>
              <a:spLocks noChangeArrowheads="1"/>
            </p:cNvSpPr>
            <p:nvPr/>
          </p:nvSpPr>
          <p:spPr bwMode="auto">
            <a:xfrm>
              <a:off x="2721" y="1684"/>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86" name="Rectangle 171"/>
            <p:cNvSpPr>
              <a:spLocks noChangeArrowheads="1"/>
            </p:cNvSpPr>
            <p:nvPr/>
          </p:nvSpPr>
          <p:spPr bwMode="auto">
            <a:xfrm>
              <a:off x="2364" y="1684"/>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87" name="Rectangle 172"/>
            <p:cNvSpPr>
              <a:spLocks noChangeArrowheads="1"/>
            </p:cNvSpPr>
            <p:nvPr/>
          </p:nvSpPr>
          <p:spPr bwMode="auto">
            <a:xfrm>
              <a:off x="2008" y="1684"/>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88" name="Rectangle 173"/>
            <p:cNvSpPr>
              <a:spLocks noChangeArrowheads="1"/>
            </p:cNvSpPr>
            <p:nvPr/>
          </p:nvSpPr>
          <p:spPr bwMode="auto">
            <a:xfrm>
              <a:off x="1651" y="1684"/>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89" name="Rectangle 174"/>
            <p:cNvSpPr>
              <a:spLocks noChangeArrowheads="1"/>
            </p:cNvSpPr>
            <p:nvPr/>
          </p:nvSpPr>
          <p:spPr bwMode="auto">
            <a:xfrm>
              <a:off x="1295" y="1684"/>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90" name="Rectangle 175"/>
            <p:cNvSpPr>
              <a:spLocks noChangeArrowheads="1"/>
            </p:cNvSpPr>
            <p:nvPr/>
          </p:nvSpPr>
          <p:spPr bwMode="auto">
            <a:xfrm>
              <a:off x="939" y="1684"/>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91" name="Rectangle 176"/>
            <p:cNvSpPr>
              <a:spLocks noChangeArrowheads="1"/>
            </p:cNvSpPr>
            <p:nvPr/>
          </p:nvSpPr>
          <p:spPr bwMode="auto">
            <a:xfrm>
              <a:off x="582" y="1684"/>
              <a:ext cx="35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Times New Roman" panose="02020603050405020304" pitchFamily="18" charset="0"/>
                  <a:ea typeface="华康简宋"/>
                  <a:cs typeface="Times New Roman" panose="02020603050405020304" pitchFamily="18" charset="0"/>
                </a:rPr>
                <a:t>H</a:t>
              </a:r>
              <a:endParaRPr lang="en-US" altLang="zh-CN" sz="1800">
                <a:ea typeface="华康简宋"/>
                <a:cs typeface="Times New Roman" panose="02020603050405020304" pitchFamily="18" charset="0"/>
              </a:endParaRPr>
            </a:p>
          </p:txBody>
        </p:sp>
        <p:sp>
          <p:nvSpPr>
            <p:cNvPr id="192" name="Rectangle 177"/>
            <p:cNvSpPr>
              <a:spLocks noChangeArrowheads="1"/>
            </p:cNvSpPr>
            <p:nvPr/>
          </p:nvSpPr>
          <p:spPr bwMode="auto">
            <a:xfrm>
              <a:off x="226" y="1684"/>
              <a:ext cx="35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latin typeface="宋体" panose="02010600030101010101" pitchFamily="2" charset="-122"/>
                  <a:ea typeface="华康简宋"/>
                  <a:cs typeface="Times New Roman" panose="02020603050405020304" pitchFamily="18" charset="0"/>
                </a:rPr>
                <a:t>×</a:t>
              </a:r>
              <a:endParaRPr lang="en-US" altLang="zh-CN" sz="1800">
                <a:ea typeface="华康简宋"/>
                <a:cs typeface="Times New Roman" panose="02020603050405020304" pitchFamily="18" charset="0"/>
              </a:endParaRPr>
            </a:p>
          </p:txBody>
        </p:sp>
        <p:sp>
          <p:nvSpPr>
            <p:cNvPr id="193" name="Rectangle 178"/>
            <p:cNvSpPr>
              <a:spLocks noChangeArrowheads="1"/>
            </p:cNvSpPr>
            <p:nvPr/>
          </p:nvSpPr>
          <p:spPr bwMode="auto">
            <a:xfrm>
              <a:off x="4905" y="1267"/>
              <a:ext cx="35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chemeClr val="accent2"/>
                </a:buClr>
                <a:buFont typeface="Wingdings" panose="05000000000000000000" pitchFamily="2" charset="2"/>
                <a:buNone/>
              </a:pPr>
              <a:endParaRPr lang="zh-CN" altLang="zh-CN" sz="2600"/>
            </a:p>
          </p:txBody>
        </p:sp>
        <p:sp>
          <p:nvSpPr>
            <p:cNvPr id="194" name="Rectangle 179"/>
            <p:cNvSpPr>
              <a:spLocks noChangeArrowheads="1"/>
            </p:cNvSpPr>
            <p:nvPr/>
          </p:nvSpPr>
          <p:spPr bwMode="auto">
            <a:xfrm>
              <a:off x="4548" y="1267"/>
              <a:ext cx="357"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chemeClr val="accent2"/>
                </a:buClr>
                <a:buFont typeface="Wingdings" panose="05000000000000000000" pitchFamily="2" charset="2"/>
                <a:buNone/>
              </a:pPr>
              <a:endParaRPr lang="zh-CN" altLang="zh-CN" sz="2600"/>
            </a:p>
          </p:txBody>
        </p:sp>
        <p:sp>
          <p:nvSpPr>
            <p:cNvPr id="195" name="Rectangle 180"/>
            <p:cNvSpPr>
              <a:spLocks noChangeArrowheads="1"/>
            </p:cNvSpPr>
            <p:nvPr/>
          </p:nvSpPr>
          <p:spPr bwMode="auto">
            <a:xfrm>
              <a:off x="3836" y="1267"/>
              <a:ext cx="35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chemeClr val="accent2"/>
                </a:buClr>
                <a:buFont typeface="Wingdings" panose="05000000000000000000" pitchFamily="2" charset="2"/>
                <a:buNone/>
              </a:pPr>
              <a:endParaRPr lang="zh-CN" altLang="zh-CN" sz="2600"/>
            </a:p>
          </p:txBody>
        </p:sp>
        <p:sp>
          <p:nvSpPr>
            <p:cNvPr id="196" name="Rectangle 181"/>
            <p:cNvSpPr>
              <a:spLocks noChangeArrowheads="1"/>
            </p:cNvSpPr>
            <p:nvPr/>
          </p:nvSpPr>
          <p:spPr bwMode="auto">
            <a:xfrm>
              <a:off x="3479" y="1267"/>
              <a:ext cx="357"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chemeClr val="accent2"/>
                </a:buClr>
                <a:buFont typeface="Wingdings" panose="05000000000000000000" pitchFamily="2" charset="2"/>
                <a:buNone/>
              </a:pPr>
              <a:endParaRPr lang="zh-CN" altLang="zh-CN" sz="2600"/>
            </a:p>
          </p:txBody>
        </p:sp>
        <p:sp>
          <p:nvSpPr>
            <p:cNvPr id="197" name="Rectangle 182"/>
            <p:cNvSpPr>
              <a:spLocks noChangeArrowheads="1"/>
            </p:cNvSpPr>
            <p:nvPr/>
          </p:nvSpPr>
          <p:spPr bwMode="auto">
            <a:xfrm>
              <a:off x="3123" y="1267"/>
              <a:ext cx="35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chemeClr val="accent2"/>
                </a:buClr>
                <a:buFont typeface="Wingdings" panose="05000000000000000000" pitchFamily="2" charset="2"/>
                <a:buNone/>
              </a:pPr>
              <a:endParaRPr lang="zh-CN" altLang="zh-CN" sz="2600"/>
            </a:p>
          </p:txBody>
        </p:sp>
        <p:sp>
          <p:nvSpPr>
            <p:cNvPr id="198" name="Rectangle 183"/>
            <p:cNvSpPr>
              <a:spLocks noChangeArrowheads="1"/>
            </p:cNvSpPr>
            <p:nvPr/>
          </p:nvSpPr>
          <p:spPr bwMode="auto">
            <a:xfrm>
              <a:off x="2767" y="1267"/>
              <a:ext cx="35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chemeClr val="accent2"/>
                </a:buClr>
                <a:buFont typeface="Wingdings" panose="05000000000000000000" pitchFamily="2" charset="2"/>
                <a:buNone/>
              </a:pPr>
              <a:endParaRPr lang="zh-CN" altLang="zh-CN" sz="2600"/>
            </a:p>
          </p:txBody>
        </p:sp>
        <p:sp>
          <p:nvSpPr>
            <p:cNvPr id="199" name="Rectangle 184"/>
            <p:cNvSpPr>
              <a:spLocks noChangeArrowheads="1"/>
            </p:cNvSpPr>
            <p:nvPr/>
          </p:nvSpPr>
          <p:spPr bwMode="auto">
            <a:xfrm>
              <a:off x="2410" y="1267"/>
              <a:ext cx="357"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
                  <a:schemeClr val="accent2"/>
                </a:buClr>
                <a:buFont typeface="Wingdings" panose="05000000000000000000" pitchFamily="2" charset="2"/>
                <a:buNone/>
              </a:pPr>
              <a:endParaRPr lang="zh-CN" altLang="zh-CN" sz="2600"/>
            </a:p>
          </p:txBody>
        </p:sp>
        <p:sp>
          <p:nvSpPr>
            <p:cNvPr id="200" name="Rectangle 185"/>
            <p:cNvSpPr>
              <a:spLocks noChangeArrowheads="1"/>
            </p:cNvSpPr>
            <p:nvPr/>
          </p:nvSpPr>
          <p:spPr bwMode="auto">
            <a:xfrm>
              <a:off x="1390" y="1425"/>
              <a:ext cx="35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i="1">
                  <a:latin typeface="Times New Roman" panose="02020603050405020304" pitchFamily="18" charset="0"/>
                  <a:cs typeface="Times New Roman" panose="02020603050405020304" pitchFamily="18" charset="0"/>
                </a:rPr>
                <a:t>A</a:t>
              </a:r>
              <a:r>
                <a:rPr lang="en-US" altLang="zh-CN" sz="2000" baseline="-30000">
                  <a:latin typeface="Times New Roman" panose="02020603050405020304" pitchFamily="18" charset="0"/>
                  <a:cs typeface="Times New Roman" panose="02020603050405020304" pitchFamily="18" charset="0"/>
                </a:rPr>
                <a:t>2</a:t>
              </a:r>
              <a:endParaRPr lang="en-US" altLang="zh-CN" sz="2000" i="1">
                <a:latin typeface="Times New Roman" panose="02020603050405020304" pitchFamily="18" charset="0"/>
                <a:cs typeface="Times New Roman" panose="02020603050405020304" pitchFamily="18" charset="0"/>
              </a:endParaRPr>
            </a:p>
          </p:txBody>
        </p:sp>
        <p:sp>
          <p:nvSpPr>
            <p:cNvPr id="201" name="Rectangle 186"/>
            <p:cNvSpPr>
              <a:spLocks noChangeArrowheads="1"/>
            </p:cNvSpPr>
            <p:nvPr/>
          </p:nvSpPr>
          <p:spPr bwMode="auto">
            <a:xfrm>
              <a:off x="318" y="1357"/>
              <a:ext cx="408"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i="1">
                  <a:latin typeface="Times New Roman" panose="02020603050405020304" pitchFamily="18" charset="0"/>
                  <a:ea typeface="华康简宋"/>
                  <a:cs typeface="Times New Roman" panose="02020603050405020304" pitchFamily="18" charset="0"/>
                </a:rPr>
                <a:t>E</a:t>
              </a:r>
              <a:r>
                <a:rPr lang="en-US" altLang="zh-CN" sz="2000" baseline="-30000">
                  <a:latin typeface="Times New Roman" panose="02020603050405020304" pitchFamily="18" charset="0"/>
                  <a:ea typeface="华康简宋"/>
                  <a:cs typeface="Times New Roman" panose="02020603050405020304" pitchFamily="18" charset="0"/>
                </a:rPr>
                <a:t>3</a:t>
              </a:r>
              <a:endParaRPr lang="en-US" altLang="zh-CN" sz="2000">
                <a:ea typeface="华康简宋"/>
                <a:cs typeface="Times New Roman" panose="02020603050405020304" pitchFamily="18" charset="0"/>
              </a:endParaRPr>
            </a:p>
          </p:txBody>
        </p:sp>
        <p:sp>
          <p:nvSpPr>
            <p:cNvPr id="202" name="Rectangle 187"/>
            <p:cNvSpPr>
              <a:spLocks noChangeArrowheads="1"/>
            </p:cNvSpPr>
            <p:nvPr/>
          </p:nvSpPr>
          <p:spPr bwMode="auto">
            <a:xfrm>
              <a:off x="2410" y="1071"/>
              <a:ext cx="2851"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0066"/>
                  </a:solidFill>
                  <a:latin typeface="楷体" panose="02010609060101010101" pitchFamily="49" charset="-122"/>
                  <a:ea typeface="楷体" panose="02010609060101010101" pitchFamily="49" charset="-122"/>
                  <a:cs typeface="Times New Roman" panose="02020603050405020304" pitchFamily="18" charset="0"/>
                </a:rPr>
                <a:t>输          出</a:t>
              </a:r>
            </a:p>
          </p:txBody>
        </p:sp>
        <p:sp>
          <p:nvSpPr>
            <p:cNvPr id="203" name="Rectangle 188"/>
            <p:cNvSpPr>
              <a:spLocks noChangeArrowheads="1"/>
            </p:cNvSpPr>
            <p:nvPr/>
          </p:nvSpPr>
          <p:spPr bwMode="auto">
            <a:xfrm>
              <a:off x="272" y="1071"/>
              <a:ext cx="213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800" b="1">
                  <a:solidFill>
                    <a:srgbClr val="000066"/>
                  </a:solidFill>
                  <a:latin typeface="楷体" panose="02010609060101010101" pitchFamily="49" charset="-122"/>
                  <a:ea typeface="楷体" panose="02010609060101010101" pitchFamily="49" charset="-122"/>
                  <a:cs typeface="Times New Roman" panose="02020603050405020304" pitchFamily="18" charset="0"/>
                </a:rPr>
                <a:t>输          入</a:t>
              </a:r>
            </a:p>
          </p:txBody>
        </p:sp>
        <p:sp>
          <p:nvSpPr>
            <p:cNvPr id="204" name="Line 189"/>
            <p:cNvSpPr>
              <a:spLocks noChangeShapeType="1"/>
            </p:cNvSpPr>
            <p:nvPr/>
          </p:nvSpPr>
          <p:spPr bwMode="auto">
            <a:xfrm>
              <a:off x="272" y="1071"/>
              <a:ext cx="4989"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 name="Line 190"/>
            <p:cNvSpPr>
              <a:spLocks noChangeShapeType="1"/>
            </p:cNvSpPr>
            <p:nvPr/>
          </p:nvSpPr>
          <p:spPr bwMode="auto">
            <a:xfrm>
              <a:off x="272" y="3838"/>
              <a:ext cx="4989"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 name="Line 191"/>
            <p:cNvSpPr>
              <a:spLocks noChangeShapeType="1"/>
            </p:cNvSpPr>
            <p:nvPr/>
          </p:nvSpPr>
          <p:spPr bwMode="auto">
            <a:xfrm>
              <a:off x="272" y="1071"/>
              <a:ext cx="0" cy="2767"/>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192"/>
            <p:cNvSpPr>
              <a:spLocks noChangeShapeType="1"/>
            </p:cNvSpPr>
            <p:nvPr/>
          </p:nvSpPr>
          <p:spPr bwMode="auto">
            <a:xfrm>
              <a:off x="5261" y="1071"/>
              <a:ext cx="0" cy="2767"/>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193"/>
            <p:cNvSpPr>
              <a:spLocks noChangeShapeType="1"/>
            </p:cNvSpPr>
            <p:nvPr/>
          </p:nvSpPr>
          <p:spPr bwMode="auto">
            <a:xfrm>
              <a:off x="272" y="1434"/>
              <a:ext cx="4989"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194"/>
            <p:cNvSpPr>
              <a:spLocks noChangeShapeType="1"/>
            </p:cNvSpPr>
            <p:nvPr/>
          </p:nvSpPr>
          <p:spPr bwMode="auto">
            <a:xfrm>
              <a:off x="2410" y="1071"/>
              <a:ext cx="0" cy="2767"/>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195"/>
            <p:cNvSpPr>
              <a:spLocks noChangeShapeType="1"/>
            </p:cNvSpPr>
            <p:nvPr/>
          </p:nvSpPr>
          <p:spPr bwMode="auto">
            <a:xfrm>
              <a:off x="272" y="1684"/>
              <a:ext cx="4989"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Line 196"/>
            <p:cNvSpPr>
              <a:spLocks noChangeShapeType="1"/>
            </p:cNvSpPr>
            <p:nvPr/>
          </p:nvSpPr>
          <p:spPr bwMode="auto">
            <a:xfrm>
              <a:off x="628"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 name="Line 197"/>
            <p:cNvSpPr>
              <a:spLocks noChangeShapeType="1"/>
            </p:cNvSpPr>
            <p:nvPr/>
          </p:nvSpPr>
          <p:spPr bwMode="auto">
            <a:xfrm>
              <a:off x="985"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Line 198"/>
            <p:cNvSpPr>
              <a:spLocks noChangeShapeType="1"/>
            </p:cNvSpPr>
            <p:nvPr/>
          </p:nvSpPr>
          <p:spPr bwMode="auto">
            <a:xfrm>
              <a:off x="1341" y="1434"/>
              <a:ext cx="0" cy="2404"/>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199"/>
            <p:cNvSpPr>
              <a:spLocks noChangeShapeType="1"/>
            </p:cNvSpPr>
            <p:nvPr/>
          </p:nvSpPr>
          <p:spPr bwMode="auto">
            <a:xfrm>
              <a:off x="1697"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 name="Line 200"/>
            <p:cNvSpPr>
              <a:spLocks noChangeShapeType="1"/>
            </p:cNvSpPr>
            <p:nvPr/>
          </p:nvSpPr>
          <p:spPr bwMode="auto">
            <a:xfrm>
              <a:off x="2054"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 name="Line 201"/>
            <p:cNvSpPr>
              <a:spLocks noChangeShapeType="1"/>
            </p:cNvSpPr>
            <p:nvPr/>
          </p:nvSpPr>
          <p:spPr bwMode="auto">
            <a:xfrm>
              <a:off x="2767"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Line 202"/>
            <p:cNvSpPr>
              <a:spLocks noChangeShapeType="1"/>
            </p:cNvSpPr>
            <p:nvPr/>
          </p:nvSpPr>
          <p:spPr bwMode="auto">
            <a:xfrm>
              <a:off x="3123"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Line 203"/>
            <p:cNvSpPr>
              <a:spLocks noChangeShapeType="1"/>
            </p:cNvSpPr>
            <p:nvPr/>
          </p:nvSpPr>
          <p:spPr bwMode="auto">
            <a:xfrm>
              <a:off x="3479"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9" name="Line 204"/>
            <p:cNvSpPr>
              <a:spLocks noChangeShapeType="1"/>
            </p:cNvSpPr>
            <p:nvPr/>
          </p:nvSpPr>
          <p:spPr bwMode="auto">
            <a:xfrm>
              <a:off x="3836"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0" name="Line 205"/>
            <p:cNvSpPr>
              <a:spLocks noChangeShapeType="1"/>
            </p:cNvSpPr>
            <p:nvPr/>
          </p:nvSpPr>
          <p:spPr bwMode="auto">
            <a:xfrm>
              <a:off x="4192"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1" name="Line 206"/>
            <p:cNvSpPr>
              <a:spLocks noChangeShapeType="1"/>
            </p:cNvSpPr>
            <p:nvPr/>
          </p:nvSpPr>
          <p:spPr bwMode="auto">
            <a:xfrm>
              <a:off x="4548"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2" name="Line 207"/>
            <p:cNvSpPr>
              <a:spLocks noChangeShapeType="1"/>
            </p:cNvSpPr>
            <p:nvPr/>
          </p:nvSpPr>
          <p:spPr bwMode="auto">
            <a:xfrm>
              <a:off x="4905" y="1434"/>
              <a:ext cx="0" cy="240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3" name="Line 208"/>
            <p:cNvSpPr>
              <a:spLocks noChangeShapeType="1"/>
            </p:cNvSpPr>
            <p:nvPr/>
          </p:nvSpPr>
          <p:spPr bwMode="auto">
            <a:xfrm>
              <a:off x="272" y="1880"/>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4" name="Line 209"/>
            <p:cNvSpPr>
              <a:spLocks noChangeShapeType="1"/>
            </p:cNvSpPr>
            <p:nvPr/>
          </p:nvSpPr>
          <p:spPr bwMode="auto">
            <a:xfrm>
              <a:off x="272" y="2076"/>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 name="Line 210"/>
            <p:cNvSpPr>
              <a:spLocks noChangeShapeType="1"/>
            </p:cNvSpPr>
            <p:nvPr/>
          </p:nvSpPr>
          <p:spPr bwMode="auto">
            <a:xfrm>
              <a:off x="272" y="2272"/>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 name="Line 211"/>
            <p:cNvSpPr>
              <a:spLocks noChangeShapeType="1"/>
            </p:cNvSpPr>
            <p:nvPr/>
          </p:nvSpPr>
          <p:spPr bwMode="auto">
            <a:xfrm>
              <a:off x="272" y="2467"/>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 name="Line 212"/>
            <p:cNvSpPr>
              <a:spLocks noChangeShapeType="1"/>
            </p:cNvSpPr>
            <p:nvPr/>
          </p:nvSpPr>
          <p:spPr bwMode="auto">
            <a:xfrm>
              <a:off x="272" y="2663"/>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8" name="Line 213"/>
            <p:cNvSpPr>
              <a:spLocks noChangeShapeType="1"/>
            </p:cNvSpPr>
            <p:nvPr/>
          </p:nvSpPr>
          <p:spPr bwMode="auto">
            <a:xfrm>
              <a:off x="272" y="2859"/>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9" name="Line 214"/>
            <p:cNvSpPr>
              <a:spLocks noChangeShapeType="1"/>
            </p:cNvSpPr>
            <p:nvPr/>
          </p:nvSpPr>
          <p:spPr bwMode="auto">
            <a:xfrm>
              <a:off x="272" y="3055"/>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0" name="Line 215"/>
            <p:cNvSpPr>
              <a:spLocks noChangeShapeType="1"/>
            </p:cNvSpPr>
            <p:nvPr/>
          </p:nvSpPr>
          <p:spPr bwMode="auto">
            <a:xfrm>
              <a:off x="272" y="3251"/>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216"/>
            <p:cNvSpPr>
              <a:spLocks noChangeShapeType="1"/>
            </p:cNvSpPr>
            <p:nvPr/>
          </p:nvSpPr>
          <p:spPr bwMode="auto">
            <a:xfrm>
              <a:off x="272" y="3446"/>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2" name="Line 217"/>
            <p:cNvSpPr>
              <a:spLocks noChangeShapeType="1"/>
            </p:cNvSpPr>
            <p:nvPr/>
          </p:nvSpPr>
          <p:spPr bwMode="auto">
            <a:xfrm>
              <a:off x="272" y="3642"/>
              <a:ext cx="4989"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Rectangle 218"/>
            <p:cNvSpPr>
              <a:spLocks noChangeArrowheads="1"/>
            </p:cNvSpPr>
            <p:nvPr/>
          </p:nvSpPr>
          <p:spPr bwMode="auto">
            <a:xfrm>
              <a:off x="1753" y="1425"/>
              <a:ext cx="35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i="1">
                  <a:latin typeface="Times New Roman" panose="02020603050405020304" pitchFamily="18" charset="0"/>
                  <a:cs typeface="Times New Roman" panose="02020603050405020304" pitchFamily="18" charset="0"/>
                </a:rPr>
                <a:t>A</a:t>
              </a:r>
              <a:r>
                <a:rPr lang="en-US" altLang="zh-CN" sz="2000" baseline="-30000">
                  <a:latin typeface="Times New Roman" panose="02020603050405020304" pitchFamily="18" charset="0"/>
                  <a:cs typeface="Times New Roman" panose="02020603050405020304" pitchFamily="18" charset="0"/>
                </a:rPr>
                <a:t>1</a:t>
              </a:r>
              <a:endParaRPr lang="en-US" altLang="zh-CN" sz="2000" i="1">
                <a:latin typeface="Times New Roman" panose="02020603050405020304" pitchFamily="18" charset="0"/>
                <a:cs typeface="Times New Roman" panose="02020603050405020304" pitchFamily="18" charset="0"/>
              </a:endParaRPr>
            </a:p>
          </p:txBody>
        </p:sp>
        <p:sp>
          <p:nvSpPr>
            <p:cNvPr id="234" name="Rectangle 219"/>
            <p:cNvSpPr>
              <a:spLocks noChangeArrowheads="1"/>
            </p:cNvSpPr>
            <p:nvPr/>
          </p:nvSpPr>
          <p:spPr bwMode="auto">
            <a:xfrm>
              <a:off x="2093" y="1425"/>
              <a:ext cx="35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i="1">
                  <a:latin typeface="Times New Roman" panose="02020603050405020304" pitchFamily="18" charset="0"/>
                  <a:cs typeface="Times New Roman" panose="02020603050405020304" pitchFamily="18" charset="0"/>
                </a:rPr>
                <a:t>A</a:t>
              </a:r>
              <a:r>
                <a:rPr lang="en-US" altLang="zh-CN" sz="2000" baseline="-30000">
                  <a:latin typeface="Times New Roman" panose="02020603050405020304" pitchFamily="18" charset="0"/>
                  <a:cs typeface="Times New Roman" panose="02020603050405020304" pitchFamily="18" charset="0"/>
                </a:rPr>
                <a:t>0</a:t>
              </a:r>
              <a:endParaRPr lang="en-US" altLang="zh-CN" sz="2000" i="1">
                <a:latin typeface="Times New Roman" panose="02020603050405020304" pitchFamily="18" charset="0"/>
                <a:cs typeface="Times New Roman" panose="02020603050405020304" pitchFamily="18" charset="0"/>
              </a:endParaRPr>
            </a:p>
          </p:txBody>
        </p:sp>
      </p:grpSp>
      <p:graphicFrame>
        <p:nvGraphicFramePr>
          <p:cNvPr id="236" name="Object 2"/>
          <p:cNvGraphicFramePr>
            <a:graphicFrameLocks noChangeAspect="1"/>
          </p:cNvGraphicFramePr>
          <p:nvPr>
            <p:extLst>
              <p:ext uri="{D42A27DB-BD31-4B8C-83A1-F6EECF244321}">
                <p14:modId xmlns:p14="http://schemas.microsoft.com/office/powerpoint/2010/main" val="184629666"/>
              </p:ext>
            </p:extLst>
          </p:nvPr>
        </p:nvGraphicFramePr>
        <p:xfrm>
          <a:off x="271029" y="745615"/>
          <a:ext cx="2089150" cy="508000"/>
        </p:xfrm>
        <a:graphic>
          <a:graphicData uri="http://schemas.openxmlformats.org/presentationml/2006/ole">
            <mc:AlternateContent xmlns:mc="http://schemas.openxmlformats.org/markup-compatibility/2006">
              <mc:Choice xmlns:v="urn:schemas-microsoft-com:vml" Requires="v">
                <p:oleObj spid="_x0000_s15390" name="公式" r:id="rId23" imgW="1002865" imgH="241195" progId="Equation.3">
                  <p:embed/>
                </p:oleObj>
              </mc:Choice>
              <mc:Fallback>
                <p:oleObj name="公式" r:id="rId23" imgW="1002865" imgH="241195"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1029" y="745615"/>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7" name="Object 3"/>
          <p:cNvGraphicFramePr>
            <a:graphicFrameLocks noChangeAspect="1"/>
          </p:cNvGraphicFramePr>
          <p:nvPr>
            <p:extLst>
              <p:ext uri="{D42A27DB-BD31-4B8C-83A1-F6EECF244321}">
                <p14:modId xmlns:p14="http://schemas.microsoft.com/office/powerpoint/2010/main" val="1155021638"/>
              </p:ext>
            </p:extLst>
          </p:nvPr>
        </p:nvGraphicFramePr>
        <p:xfrm>
          <a:off x="2413378" y="738938"/>
          <a:ext cx="2062162" cy="508000"/>
        </p:xfrm>
        <a:graphic>
          <a:graphicData uri="http://schemas.openxmlformats.org/presentationml/2006/ole">
            <mc:AlternateContent xmlns:mc="http://schemas.openxmlformats.org/markup-compatibility/2006">
              <mc:Choice xmlns:v="urn:schemas-microsoft-com:vml" Requires="v">
                <p:oleObj spid="_x0000_s15391" name="公式" r:id="rId25" imgW="990170" imgH="241195" progId="Equation.3">
                  <p:embed/>
                </p:oleObj>
              </mc:Choice>
              <mc:Fallback>
                <p:oleObj name="公式" r:id="rId25" imgW="990170" imgH="241195"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13378" y="738938"/>
                        <a:ext cx="20621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8" name="Object 4"/>
          <p:cNvGraphicFramePr>
            <a:graphicFrameLocks noChangeAspect="1"/>
          </p:cNvGraphicFramePr>
          <p:nvPr>
            <p:extLst>
              <p:ext uri="{D42A27DB-BD31-4B8C-83A1-F6EECF244321}">
                <p14:modId xmlns:p14="http://schemas.microsoft.com/office/powerpoint/2010/main" val="100412070"/>
              </p:ext>
            </p:extLst>
          </p:nvPr>
        </p:nvGraphicFramePr>
        <p:xfrm>
          <a:off x="4606491" y="738938"/>
          <a:ext cx="2089150" cy="508000"/>
        </p:xfrm>
        <a:graphic>
          <a:graphicData uri="http://schemas.openxmlformats.org/presentationml/2006/ole">
            <mc:AlternateContent xmlns:mc="http://schemas.openxmlformats.org/markup-compatibility/2006">
              <mc:Choice xmlns:v="urn:schemas-microsoft-com:vml" Requires="v">
                <p:oleObj spid="_x0000_s15392" name="公式" r:id="rId27" imgW="1002865" imgH="241195" progId="Equation.3">
                  <p:embed/>
                </p:oleObj>
              </mc:Choice>
              <mc:Fallback>
                <p:oleObj name="公式" r:id="rId27" imgW="1002865" imgH="241195"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06491" y="738938"/>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9" name="Object 5"/>
          <p:cNvGraphicFramePr>
            <a:graphicFrameLocks noChangeAspect="1"/>
          </p:cNvGraphicFramePr>
          <p:nvPr>
            <p:extLst>
              <p:ext uri="{D42A27DB-BD31-4B8C-83A1-F6EECF244321}">
                <p14:modId xmlns:p14="http://schemas.microsoft.com/office/powerpoint/2010/main" val="2009097593"/>
              </p:ext>
            </p:extLst>
          </p:nvPr>
        </p:nvGraphicFramePr>
        <p:xfrm>
          <a:off x="6805990" y="738938"/>
          <a:ext cx="2089150" cy="508000"/>
        </p:xfrm>
        <a:graphic>
          <a:graphicData uri="http://schemas.openxmlformats.org/presentationml/2006/ole">
            <mc:AlternateContent xmlns:mc="http://schemas.openxmlformats.org/markup-compatibility/2006">
              <mc:Choice xmlns:v="urn:schemas-microsoft-com:vml" Requires="v">
                <p:oleObj spid="_x0000_s15393" name="公式" r:id="rId29" imgW="1002865" imgH="241195" progId="Equation.3">
                  <p:embed/>
                </p:oleObj>
              </mc:Choice>
              <mc:Fallback>
                <p:oleObj name="公式" r:id="rId29" imgW="1002865" imgH="241195"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05990" y="738938"/>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40" name="Group 226"/>
          <p:cNvGrpSpPr>
            <a:grpSpLocks/>
          </p:cNvGrpSpPr>
          <p:nvPr/>
        </p:nvGrpSpPr>
        <p:grpSpPr bwMode="auto">
          <a:xfrm>
            <a:off x="251962" y="1285038"/>
            <a:ext cx="8561019" cy="541338"/>
            <a:chOff x="143" y="658"/>
            <a:chExt cx="5537" cy="341"/>
          </a:xfrm>
        </p:grpSpPr>
        <p:graphicFrame>
          <p:nvGraphicFramePr>
            <p:cNvPr id="241" name="Object 6"/>
            <p:cNvGraphicFramePr>
              <a:graphicFrameLocks noChangeAspect="1"/>
            </p:cNvGraphicFramePr>
            <p:nvPr>
              <p:extLst>
                <p:ext uri="{D42A27DB-BD31-4B8C-83A1-F6EECF244321}">
                  <p14:modId xmlns:p14="http://schemas.microsoft.com/office/powerpoint/2010/main" val="457565134"/>
                </p:ext>
              </p:extLst>
            </p:nvPr>
          </p:nvGraphicFramePr>
          <p:xfrm>
            <a:off x="1567" y="663"/>
            <a:ext cx="1316" cy="336"/>
          </p:xfrm>
          <a:graphic>
            <a:graphicData uri="http://schemas.openxmlformats.org/presentationml/2006/ole">
              <mc:AlternateContent xmlns:mc="http://schemas.openxmlformats.org/markup-compatibility/2006">
                <mc:Choice xmlns:v="urn:schemas-microsoft-com:vml" Requires="v">
                  <p:oleObj spid="_x0000_s15394" name="公式" r:id="rId31" imgW="1002865" imgH="253890" progId="Equation.3">
                    <p:embed/>
                  </p:oleObj>
                </mc:Choice>
                <mc:Fallback>
                  <p:oleObj name="公式" r:id="rId31" imgW="1002865" imgH="25389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67" y="663"/>
                          <a:ext cx="13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2" name="Object 7"/>
            <p:cNvGraphicFramePr>
              <a:graphicFrameLocks noChangeAspect="1"/>
            </p:cNvGraphicFramePr>
            <p:nvPr/>
          </p:nvGraphicFramePr>
          <p:xfrm>
            <a:off x="2971" y="663"/>
            <a:ext cx="1316" cy="336"/>
          </p:xfrm>
          <a:graphic>
            <a:graphicData uri="http://schemas.openxmlformats.org/presentationml/2006/ole">
              <mc:AlternateContent xmlns:mc="http://schemas.openxmlformats.org/markup-compatibility/2006">
                <mc:Choice xmlns:v="urn:schemas-microsoft-com:vml" Requires="v">
                  <p:oleObj spid="_x0000_s15395" name="公式" r:id="rId33" imgW="1002865" imgH="253890" progId="Equation.3">
                    <p:embed/>
                  </p:oleObj>
                </mc:Choice>
                <mc:Fallback>
                  <p:oleObj name="公式" r:id="rId33" imgW="1002865" imgH="25389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971" y="663"/>
                          <a:ext cx="13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3" name="Object 8"/>
            <p:cNvGraphicFramePr>
              <a:graphicFrameLocks noChangeAspect="1"/>
            </p:cNvGraphicFramePr>
            <p:nvPr>
              <p:extLst>
                <p:ext uri="{D42A27DB-BD31-4B8C-83A1-F6EECF244321}">
                  <p14:modId xmlns:p14="http://schemas.microsoft.com/office/powerpoint/2010/main" val="1117507096"/>
                </p:ext>
              </p:extLst>
            </p:nvPr>
          </p:nvGraphicFramePr>
          <p:xfrm>
            <a:off x="143" y="658"/>
            <a:ext cx="1316" cy="336"/>
          </p:xfrm>
          <a:graphic>
            <a:graphicData uri="http://schemas.openxmlformats.org/presentationml/2006/ole">
              <mc:AlternateContent xmlns:mc="http://schemas.openxmlformats.org/markup-compatibility/2006">
                <mc:Choice xmlns:v="urn:schemas-microsoft-com:vml" Requires="v">
                  <p:oleObj spid="_x0000_s15396" name="公式" r:id="rId35" imgW="1002865" imgH="253890" progId="Equation.3">
                    <p:embed/>
                  </p:oleObj>
                </mc:Choice>
                <mc:Fallback>
                  <p:oleObj name="公式" r:id="rId35" imgW="1002865" imgH="25389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43" y="658"/>
                          <a:ext cx="13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 name="Object 9"/>
            <p:cNvGraphicFramePr>
              <a:graphicFrameLocks noChangeAspect="1"/>
            </p:cNvGraphicFramePr>
            <p:nvPr>
              <p:extLst>
                <p:ext uri="{D42A27DB-BD31-4B8C-83A1-F6EECF244321}">
                  <p14:modId xmlns:p14="http://schemas.microsoft.com/office/powerpoint/2010/main" val="1747473176"/>
                </p:ext>
              </p:extLst>
            </p:nvPr>
          </p:nvGraphicFramePr>
          <p:xfrm>
            <a:off x="4364" y="682"/>
            <a:ext cx="1316" cy="303"/>
          </p:xfrm>
          <a:graphic>
            <a:graphicData uri="http://schemas.openxmlformats.org/presentationml/2006/ole">
              <mc:AlternateContent xmlns:mc="http://schemas.openxmlformats.org/markup-compatibility/2006">
                <mc:Choice xmlns:v="urn:schemas-microsoft-com:vml" Requires="v">
                  <p:oleObj spid="_x0000_s15397" name="公式" r:id="rId37" imgW="1002865" imgH="228501" progId="Equation.3">
                    <p:embed/>
                  </p:oleObj>
                </mc:Choice>
                <mc:Fallback>
                  <p:oleObj name="公式" r:id="rId37" imgW="1002865" imgH="228501"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364" y="682"/>
                          <a:ext cx="1316"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5" name="Rectangle 11"/>
          <p:cNvSpPr>
            <a:spLocks noChangeArrowheads="1"/>
          </p:cNvSpPr>
          <p:nvPr/>
        </p:nvSpPr>
        <p:spPr bwMode="auto">
          <a:xfrm>
            <a:off x="3286704" y="6376743"/>
            <a:ext cx="1984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en-US" altLang="zh-CN" sz="2000">
                <a:solidFill>
                  <a:srgbClr val="800000"/>
                </a:solidFill>
                <a:latin typeface="+mn-ea"/>
                <a:ea typeface="+mn-ea"/>
              </a:rPr>
              <a:t>74138</a:t>
            </a:r>
            <a:r>
              <a:rPr lang="zh-CN" altLang="en-US" sz="2000">
                <a:solidFill>
                  <a:srgbClr val="800000"/>
                </a:solidFill>
                <a:latin typeface="+mn-ea"/>
                <a:ea typeface="+mn-ea"/>
              </a:rPr>
              <a:t>真值表</a:t>
            </a:r>
          </a:p>
        </p:txBody>
      </p:sp>
    </p:spTree>
    <p:extLst>
      <p:ext uri="{BB962C8B-B14F-4D97-AF65-F5344CB8AC3E}">
        <p14:creationId xmlns:p14="http://schemas.microsoft.com/office/powerpoint/2010/main" val="388398893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3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40"/>
                                        </p:tgtEl>
                                        <p:attrNameLst>
                                          <p:attrName>style.visibility</p:attrName>
                                        </p:attrNameLst>
                                      </p:cBhvr>
                                      <p:to>
                                        <p:strVal val="visible"/>
                                      </p:to>
                                    </p:set>
                                    <p:animEffect transition="in" filter="wipe(left)">
                                      <p:cBhvr>
                                        <p:cTn id="28"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72035" name="Text Box 3"/>
              <p:cNvSpPr txBox="1">
                <a:spLocks noChangeArrowheads="1"/>
              </p:cNvSpPr>
              <p:nvPr/>
            </p:nvSpPr>
            <p:spPr bwMode="auto">
              <a:xfrm>
                <a:off x="188919" y="2671506"/>
                <a:ext cx="2787366"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14:m>
                  <m:oMath xmlns:m="http://schemas.openxmlformats.org/officeDocument/2006/math">
                    <m:r>
                      <a:rPr kumimoji="1" lang="en-US" altLang="zh-CN" sz="2400" b="1" i="1" smtClean="0">
                        <a:solidFill>
                          <a:srgbClr val="000000"/>
                        </a:solidFill>
                        <a:latin typeface="Cambria Math" panose="02040503050406030204" pitchFamily="18" charset="0"/>
                        <a:ea typeface="+mn-ea"/>
                        <a:cs typeface="Times New Roman" panose="02020603050405020304" pitchFamily="18" charset="0"/>
                      </a:rPr>
                      <m:t>𝑿</m:t>
                    </m:r>
                    <m:r>
                      <a:rPr kumimoji="1" lang="en-US" altLang="zh-CN" sz="2400" b="1" i="1" baseline="-25000">
                        <a:solidFill>
                          <a:srgbClr val="000000"/>
                        </a:solidFill>
                        <a:latin typeface="Cambria Math" panose="02040503050406030204" pitchFamily="18" charset="0"/>
                        <a:ea typeface="+mn-ea"/>
                        <a:cs typeface="Times New Roman" panose="02020603050405020304" pitchFamily="18" charset="0"/>
                      </a:rPr>
                      <m:t>𝟎</m:t>
                    </m:r>
                    <m:r>
                      <a:rPr kumimoji="1" lang="en-US" altLang="zh-CN" sz="2400" b="1" i="1">
                        <a:solidFill>
                          <a:srgbClr val="000000"/>
                        </a:solidFill>
                        <a:latin typeface="Cambria Math" panose="02040503050406030204" pitchFamily="18" charset="0"/>
                        <a:ea typeface="+mn-ea"/>
                        <a:cs typeface="Times New Roman" panose="02020603050405020304" pitchFamily="18" charset="0"/>
                      </a:rPr>
                      <m:t>∼</m:t>
                    </m:r>
                    <m:r>
                      <a:rPr kumimoji="1" lang="en-US" altLang="zh-CN" sz="2400" b="1" i="1">
                        <a:solidFill>
                          <a:srgbClr val="000000"/>
                        </a:solidFill>
                        <a:latin typeface="Cambria Math" panose="02040503050406030204" pitchFamily="18" charset="0"/>
                        <a:ea typeface="+mn-ea"/>
                        <a:cs typeface="Times New Roman" panose="02020603050405020304" pitchFamily="18" charset="0"/>
                      </a:rPr>
                      <m:t>𝑿</m:t>
                    </m:r>
                    <m:r>
                      <a:rPr kumimoji="1" lang="en-US" altLang="zh-CN" sz="2400" b="1" i="1" baseline="-25000">
                        <a:solidFill>
                          <a:srgbClr val="000000"/>
                        </a:solidFill>
                        <a:latin typeface="Cambria Math" panose="02040503050406030204" pitchFamily="18" charset="0"/>
                        <a:ea typeface="+mn-ea"/>
                        <a:cs typeface="Times New Roman" panose="02020603050405020304" pitchFamily="18" charset="0"/>
                      </a:rPr>
                      <m:t>𝟑</m:t>
                    </m:r>
                    <m:r>
                      <a:rPr kumimoji="1" lang="zh-CN" altLang="en-US" sz="2400" b="1" i="1">
                        <a:solidFill>
                          <a:srgbClr val="000000"/>
                        </a:solidFill>
                        <a:latin typeface="Cambria Math" panose="02040503050406030204" pitchFamily="18" charset="0"/>
                        <a:ea typeface="+mn-ea"/>
                        <a:cs typeface="Times New Roman" panose="02020603050405020304" pitchFamily="18" charset="0"/>
                      </a:rPr>
                      <m:t>：</m:t>
                    </m:r>
                  </m:oMath>
                </a14:m>
                <a:r>
                  <a:rPr kumimoji="1" lang="zh-CN" altLang="en-US" sz="2400" b="1">
                    <a:solidFill>
                      <a:srgbClr val="000000"/>
                    </a:solidFill>
                    <a:latin typeface="+mn-ea"/>
                    <a:ea typeface="+mn-ea"/>
                    <a:cs typeface="Times New Roman" panose="02020603050405020304" pitchFamily="18" charset="0"/>
                  </a:rPr>
                  <a:t>译码输入</a:t>
                </a:r>
              </a:p>
            </p:txBody>
          </p:sp>
        </mc:Choice>
        <mc:Fallback xmlns="">
          <p:sp>
            <p:nvSpPr>
              <p:cNvPr id="172035" name="Text Box 3"/>
              <p:cNvSpPr txBox="1">
                <a:spLocks noRot="1" noChangeAspect="1" noMove="1" noResize="1" noEditPoints="1" noAdjustHandles="1" noChangeArrowheads="1" noChangeShapeType="1" noTextEdit="1"/>
              </p:cNvSpPr>
              <p:nvPr/>
            </p:nvSpPr>
            <p:spPr bwMode="auto">
              <a:xfrm>
                <a:off x="188919" y="2671506"/>
                <a:ext cx="2787366" cy="461665"/>
              </a:xfrm>
              <a:prstGeom prst="rect">
                <a:avLst/>
              </a:prstGeom>
              <a:blipFill rotWithShape="0">
                <a:blip r:embed="rId3"/>
                <a:stretch>
                  <a:fillRect t="-9211" r="-3063" b="-30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036" name="Text Box 4"/>
              <p:cNvSpPr txBox="1">
                <a:spLocks noChangeArrowheads="1"/>
              </p:cNvSpPr>
              <p:nvPr/>
            </p:nvSpPr>
            <p:spPr bwMode="auto">
              <a:xfrm>
                <a:off x="188919" y="3177402"/>
                <a:ext cx="2557945"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 xmlns:m="http://schemas.openxmlformats.org/officeDocument/2006/math">
                    <m:r>
                      <a:rPr kumimoji="1" lang="en-US" altLang="zh-CN" sz="2400" b="1" i="1" smtClean="0">
                        <a:solidFill>
                          <a:srgbClr val="000000"/>
                        </a:solidFill>
                        <a:latin typeface="Cambria Math" panose="02040503050406030204" pitchFamily="18" charset="0"/>
                        <a:ea typeface="+mn-ea"/>
                        <a:cs typeface="Times New Roman" panose="02020603050405020304" pitchFamily="18" charset="0"/>
                      </a:rPr>
                      <m:t>𝑬</m:t>
                    </m:r>
                    <m:r>
                      <a:rPr kumimoji="1" lang="zh-CN" altLang="en-US" sz="2400" b="1" i="1">
                        <a:solidFill>
                          <a:srgbClr val="000000"/>
                        </a:solidFill>
                        <a:latin typeface="Cambria Math" panose="02040503050406030204" pitchFamily="18" charset="0"/>
                        <a:ea typeface="+mn-ea"/>
                        <a:cs typeface="Times New Roman" panose="02020603050405020304" pitchFamily="18" charset="0"/>
                      </a:rPr>
                      <m:t>：</m:t>
                    </m:r>
                  </m:oMath>
                </a14:m>
                <a:r>
                  <a:rPr kumimoji="1" lang="zh-CN" altLang="en-US" sz="2400" b="0">
                    <a:solidFill>
                      <a:srgbClr val="000000"/>
                    </a:solidFill>
                    <a:latin typeface="+mn-ea"/>
                    <a:ea typeface="+mn-ea"/>
                    <a:cs typeface="Times New Roman" panose="02020603050405020304" pitchFamily="18" charset="0"/>
                  </a:rPr>
                  <a:t>译码控制</a:t>
                </a:r>
              </a:p>
              <a:p>
                <a:pPr eaLnBrk="1" hangingPunct="1">
                  <a:spcBef>
                    <a:spcPct val="0"/>
                  </a:spcBef>
                  <a:buFontTx/>
                  <a:buNone/>
                </a:pPr>
                <a14:m>
                  <m:oMath xmlns:m="http://schemas.openxmlformats.org/officeDocument/2006/math">
                    <m:r>
                      <a:rPr kumimoji="1" lang="en-US" altLang="zh-CN" sz="2400" b="1" i="1" smtClean="0">
                        <a:solidFill>
                          <a:srgbClr val="000000"/>
                        </a:solidFill>
                        <a:latin typeface="Cambria Math" panose="02040503050406030204" pitchFamily="18" charset="0"/>
                        <a:ea typeface="+mn-ea"/>
                        <a:cs typeface="Times New Roman" panose="02020603050405020304" pitchFamily="18" charset="0"/>
                      </a:rPr>
                      <m:t>𝑬</m:t>
                    </m:r>
                    <m:r>
                      <a:rPr kumimoji="1" lang="en-US" altLang="zh-CN" sz="2400" b="1" i="1" smtClean="0">
                        <a:solidFill>
                          <a:srgbClr val="000000"/>
                        </a:solidFill>
                        <a:latin typeface="Cambria Math" panose="02040503050406030204" pitchFamily="18" charset="0"/>
                        <a:ea typeface="+mn-ea"/>
                        <a:cs typeface="Times New Roman" panose="02020603050405020304" pitchFamily="18" charset="0"/>
                      </a:rPr>
                      <m:t>=</m:t>
                    </m:r>
                    <m:r>
                      <a:rPr kumimoji="1" lang="en-US" altLang="zh-CN" sz="2400" b="1" i="1" smtClean="0">
                        <a:solidFill>
                          <a:srgbClr val="000000"/>
                        </a:solidFill>
                        <a:latin typeface="Cambria Math" panose="02040503050406030204" pitchFamily="18" charset="0"/>
                        <a:ea typeface="+mn-ea"/>
                        <a:cs typeface="Times New Roman" panose="02020603050405020304" pitchFamily="18" charset="0"/>
                      </a:rPr>
                      <m:t>𝟎</m:t>
                    </m:r>
                  </m:oMath>
                </a14:m>
                <a:r>
                  <a:rPr kumimoji="1" lang="zh-CN" altLang="en-US" sz="2400" b="0">
                    <a:solidFill>
                      <a:srgbClr val="000000"/>
                    </a:solidFill>
                    <a:latin typeface="+mn-ea"/>
                    <a:ea typeface="+mn-ea"/>
                    <a:cs typeface="Times New Roman" panose="02020603050405020304" pitchFamily="18" charset="0"/>
                  </a:rPr>
                  <a:t>，译码</a:t>
                </a:r>
              </a:p>
              <a:p>
                <a:pPr eaLnBrk="1" hangingPunct="1">
                  <a:spcBef>
                    <a:spcPct val="0"/>
                  </a:spcBef>
                  <a:buFontTx/>
                  <a:buNone/>
                </a:pPr>
                <a14:m>
                  <m:oMath xmlns:m="http://schemas.openxmlformats.org/officeDocument/2006/math">
                    <m:r>
                      <a:rPr kumimoji="1" lang="en-US" altLang="zh-CN" sz="2400" b="1" i="1" smtClean="0">
                        <a:solidFill>
                          <a:srgbClr val="000000"/>
                        </a:solidFill>
                        <a:latin typeface="Cambria Math" panose="02040503050406030204" pitchFamily="18" charset="0"/>
                        <a:ea typeface="+mn-ea"/>
                        <a:cs typeface="Times New Roman" panose="02020603050405020304" pitchFamily="18" charset="0"/>
                      </a:rPr>
                      <m:t>𝑬</m:t>
                    </m:r>
                    <m:r>
                      <a:rPr kumimoji="1" lang="en-US" altLang="zh-CN" sz="2400" b="1" i="1" smtClean="0">
                        <a:solidFill>
                          <a:srgbClr val="000000"/>
                        </a:solidFill>
                        <a:latin typeface="Cambria Math" panose="02040503050406030204" pitchFamily="18" charset="0"/>
                        <a:ea typeface="+mn-ea"/>
                        <a:cs typeface="Times New Roman" panose="02020603050405020304" pitchFamily="18" charset="0"/>
                      </a:rPr>
                      <m:t>=</m:t>
                    </m:r>
                    <m:r>
                      <a:rPr kumimoji="1" lang="en-US" altLang="zh-CN" sz="2400" b="1" i="1" smtClean="0">
                        <a:solidFill>
                          <a:srgbClr val="000000"/>
                        </a:solidFill>
                        <a:latin typeface="Cambria Math" panose="02040503050406030204" pitchFamily="18" charset="0"/>
                        <a:ea typeface="+mn-ea"/>
                        <a:cs typeface="Times New Roman" panose="02020603050405020304" pitchFamily="18" charset="0"/>
                      </a:rPr>
                      <m:t>𝟏</m:t>
                    </m:r>
                  </m:oMath>
                </a14:m>
                <a:r>
                  <a:rPr kumimoji="1" lang="zh-CN" altLang="en-US" sz="2400" b="0">
                    <a:solidFill>
                      <a:srgbClr val="000000"/>
                    </a:solidFill>
                    <a:latin typeface="+mn-ea"/>
                    <a:ea typeface="+mn-ea"/>
                    <a:cs typeface="Times New Roman" panose="02020603050405020304" pitchFamily="18" charset="0"/>
                  </a:rPr>
                  <a:t>，禁止译码</a:t>
                </a:r>
              </a:p>
            </p:txBody>
          </p:sp>
        </mc:Choice>
        <mc:Fallback xmlns="">
          <p:sp>
            <p:nvSpPr>
              <p:cNvPr id="172036" name="Text Box 4"/>
              <p:cNvSpPr txBox="1">
                <a:spLocks noRot="1" noChangeAspect="1" noMove="1" noResize="1" noEditPoints="1" noAdjustHandles="1" noChangeArrowheads="1" noChangeShapeType="1" noTextEdit="1"/>
              </p:cNvSpPr>
              <p:nvPr/>
            </p:nvSpPr>
            <p:spPr bwMode="auto">
              <a:xfrm>
                <a:off x="188919" y="3177402"/>
                <a:ext cx="2557945" cy="1200329"/>
              </a:xfrm>
              <a:prstGeom prst="rect">
                <a:avLst/>
              </a:prstGeom>
              <a:blipFill rotWithShape="0">
                <a:blip r:embed="rId4"/>
                <a:stretch>
                  <a:fillRect l="-714" t="-3553" r="-714" b="-111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2037" name="Text Box 5"/>
          <p:cNvSpPr txBox="1">
            <a:spLocks noChangeArrowheads="1"/>
          </p:cNvSpPr>
          <p:nvPr/>
        </p:nvSpPr>
        <p:spPr bwMode="auto">
          <a:xfrm>
            <a:off x="167958" y="4707235"/>
            <a:ext cx="26305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rgbClr val="000000"/>
                </a:solidFill>
                <a:latin typeface="Times New Roman" panose="02020603050405020304" pitchFamily="18" charset="0"/>
                <a:cs typeface="Times New Roman" panose="02020603050405020304" pitchFamily="18" charset="0"/>
              </a:rPr>
              <a:t>X</a:t>
            </a:r>
            <a:r>
              <a:rPr kumimoji="1" lang="en-US" altLang="zh-CN" sz="2400" b="1" baseline="-25000">
                <a:solidFill>
                  <a:srgbClr val="000000"/>
                </a:solidFill>
                <a:latin typeface="Times New Roman" panose="02020603050405020304" pitchFamily="18" charset="0"/>
                <a:cs typeface="Times New Roman" panose="02020603050405020304" pitchFamily="18" charset="0"/>
              </a:rPr>
              <a:t>3</a:t>
            </a:r>
            <a:r>
              <a:rPr kumimoji="1" lang="en-US" altLang="zh-CN" sz="1800" b="1">
                <a:solidFill>
                  <a:srgbClr val="000000"/>
                </a:solidFill>
                <a:latin typeface="Times New Roman" panose="02020603050405020304" pitchFamily="18" charset="0"/>
                <a:cs typeface="Times New Roman" panose="02020603050405020304" pitchFamily="18" charset="0"/>
              </a:rPr>
              <a:t>∼</a:t>
            </a:r>
            <a:r>
              <a:rPr kumimoji="1" lang="en-US" altLang="zh-CN" sz="2400" b="1" i="1">
                <a:solidFill>
                  <a:srgbClr val="000000"/>
                </a:solidFill>
                <a:latin typeface="Times New Roman" panose="02020603050405020304" pitchFamily="18" charset="0"/>
                <a:cs typeface="Times New Roman" panose="02020603050405020304" pitchFamily="18" charset="0"/>
              </a:rPr>
              <a:t>X</a:t>
            </a:r>
            <a:r>
              <a:rPr kumimoji="1" lang="en-US" altLang="zh-CN" sz="2400" b="1" baseline="-25000">
                <a:solidFill>
                  <a:srgbClr val="000000"/>
                </a:solidFill>
                <a:latin typeface="Times New Roman" panose="02020603050405020304" pitchFamily="18" charset="0"/>
                <a:cs typeface="Times New Roman" panose="02020603050405020304" pitchFamily="18" charset="0"/>
              </a:rPr>
              <a:t>0</a:t>
            </a:r>
            <a:r>
              <a:rPr kumimoji="1" lang="zh-CN" altLang="en-US" sz="2400" b="1">
                <a:solidFill>
                  <a:srgbClr val="000000"/>
                </a:solidFill>
                <a:latin typeface="Times New Roman" panose="02020603050405020304" pitchFamily="18" charset="0"/>
                <a:cs typeface="Times New Roman" panose="02020603050405020304" pitchFamily="18" charset="0"/>
              </a:rPr>
              <a:t>：</a:t>
            </a:r>
            <a:r>
              <a:rPr kumimoji="1" lang="en-US" altLang="zh-CN" sz="2400" b="1">
                <a:solidFill>
                  <a:srgbClr val="000000"/>
                </a:solidFill>
                <a:latin typeface="Times New Roman" panose="02020603050405020304" pitchFamily="18" charset="0"/>
                <a:cs typeface="Times New Roman" panose="02020603050405020304" pitchFamily="18" charset="0"/>
              </a:rPr>
              <a:t>0000</a:t>
            </a:r>
            <a:r>
              <a:rPr kumimoji="1" lang="en-US" altLang="zh-CN" sz="1800" b="1">
                <a:solidFill>
                  <a:srgbClr val="000000"/>
                </a:solidFill>
                <a:latin typeface="Times New Roman" panose="02020603050405020304" pitchFamily="18" charset="0"/>
                <a:cs typeface="Times New Roman" panose="02020603050405020304" pitchFamily="18" charset="0"/>
              </a:rPr>
              <a:t>∼</a:t>
            </a:r>
            <a:r>
              <a:rPr kumimoji="1" lang="en-US" altLang="zh-CN" sz="2400" b="1">
                <a:solidFill>
                  <a:srgbClr val="000000"/>
                </a:solidFill>
                <a:latin typeface="Times New Roman" panose="02020603050405020304" pitchFamily="18" charset="0"/>
                <a:cs typeface="Times New Roman" panose="02020603050405020304" pitchFamily="18" charset="0"/>
              </a:rPr>
              <a:t>0111</a:t>
            </a:r>
            <a:endParaRPr kumimoji="1" lang="zh-CN" altLang="en-US" sz="2400" b="1">
              <a:solidFill>
                <a:srgbClr val="000000"/>
              </a:solidFill>
              <a:latin typeface="Times New Roman" panose="02020603050405020304" pitchFamily="18" charset="0"/>
              <a:cs typeface="Times New Roman" panose="02020603050405020304" pitchFamily="18" charset="0"/>
            </a:endParaRPr>
          </a:p>
        </p:txBody>
      </p:sp>
      <p:sp>
        <p:nvSpPr>
          <p:cNvPr id="172038" name="Text Box 6"/>
          <p:cNvSpPr txBox="1">
            <a:spLocks noChangeArrowheads="1"/>
          </p:cNvSpPr>
          <p:nvPr/>
        </p:nvSpPr>
        <p:spPr bwMode="auto">
          <a:xfrm>
            <a:off x="1034555" y="5085131"/>
            <a:ext cx="171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000000"/>
                </a:solidFill>
                <a:latin typeface="Times New Roman" panose="02020603050405020304" pitchFamily="18" charset="0"/>
                <a:cs typeface="Times New Roman" panose="02020603050405020304" pitchFamily="18" charset="0"/>
              </a:rPr>
              <a:t>第一片工作</a:t>
            </a:r>
          </a:p>
        </p:txBody>
      </p:sp>
      <p:sp>
        <p:nvSpPr>
          <p:cNvPr id="172039" name="Text Box 7"/>
          <p:cNvSpPr txBox="1">
            <a:spLocks noChangeArrowheads="1"/>
          </p:cNvSpPr>
          <p:nvPr/>
        </p:nvSpPr>
        <p:spPr bwMode="auto">
          <a:xfrm>
            <a:off x="203379" y="5677094"/>
            <a:ext cx="26146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i="1">
                <a:solidFill>
                  <a:srgbClr val="000000"/>
                </a:solidFill>
                <a:latin typeface="Times New Roman" panose="02020603050405020304" pitchFamily="18" charset="0"/>
                <a:cs typeface="Times New Roman" panose="02020603050405020304" pitchFamily="18" charset="0"/>
              </a:rPr>
              <a:t>X</a:t>
            </a:r>
            <a:r>
              <a:rPr kumimoji="1" lang="en-US" altLang="zh-CN" sz="2400" b="1" baseline="-25000">
                <a:solidFill>
                  <a:srgbClr val="000000"/>
                </a:solidFill>
                <a:latin typeface="Times New Roman" panose="02020603050405020304" pitchFamily="18" charset="0"/>
                <a:cs typeface="Times New Roman" panose="02020603050405020304" pitchFamily="18" charset="0"/>
              </a:rPr>
              <a:t>3</a:t>
            </a:r>
            <a:r>
              <a:rPr kumimoji="1" lang="en-US" altLang="zh-CN" sz="1800" b="1">
                <a:solidFill>
                  <a:srgbClr val="000000"/>
                </a:solidFill>
                <a:latin typeface="Times New Roman" panose="02020603050405020304" pitchFamily="18" charset="0"/>
                <a:cs typeface="Times New Roman" panose="02020603050405020304" pitchFamily="18" charset="0"/>
              </a:rPr>
              <a:t>∼</a:t>
            </a:r>
            <a:r>
              <a:rPr kumimoji="1" lang="en-US" altLang="zh-CN" sz="2400" b="1" i="1">
                <a:solidFill>
                  <a:srgbClr val="000000"/>
                </a:solidFill>
                <a:latin typeface="Times New Roman" panose="02020603050405020304" pitchFamily="18" charset="0"/>
                <a:cs typeface="Times New Roman" panose="02020603050405020304" pitchFamily="18" charset="0"/>
              </a:rPr>
              <a:t>X</a:t>
            </a:r>
            <a:r>
              <a:rPr kumimoji="1" lang="en-US" altLang="zh-CN" sz="2400" b="1" baseline="-25000">
                <a:solidFill>
                  <a:srgbClr val="000000"/>
                </a:solidFill>
                <a:latin typeface="Times New Roman" panose="02020603050405020304" pitchFamily="18" charset="0"/>
                <a:cs typeface="Times New Roman" panose="02020603050405020304" pitchFamily="18" charset="0"/>
              </a:rPr>
              <a:t>0</a:t>
            </a:r>
            <a:r>
              <a:rPr kumimoji="1" lang="zh-CN" altLang="en-US" sz="2400" b="1">
                <a:solidFill>
                  <a:srgbClr val="000000"/>
                </a:solidFill>
                <a:latin typeface="Times New Roman" panose="02020603050405020304" pitchFamily="18" charset="0"/>
                <a:cs typeface="Times New Roman" panose="02020603050405020304" pitchFamily="18" charset="0"/>
              </a:rPr>
              <a:t>：</a:t>
            </a:r>
            <a:r>
              <a:rPr kumimoji="1" lang="en-US" altLang="zh-CN" sz="2400" b="1">
                <a:solidFill>
                  <a:srgbClr val="000000"/>
                </a:solidFill>
                <a:latin typeface="Times New Roman" panose="02020603050405020304" pitchFamily="18" charset="0"/>
                <a:cs typeface="Times New Roman" panose="02020603050405020304" pitchFamily="18" charset="0"/>
              </a:rPr>
              <a:t>1000</a:t>
            </a:r>
            <a:r>
              <a:rPr kumimoji="1" lang="en-US" altLang="zh-CN" sz="1800" b="1">
                <a:solidFill>
                  <a:srgbClr val="000000"/>
                </a:solidFill>
                <a:latin typeface="Times New Roman" panose="02020603050405020304" pitchFamily="18" charset="0"/>
                <a:cs typeface="Times New Roman" panose="02020603050405020304" pitchFamily="18" charset="0"/>
              </a:rPr>
              <a:t>∼</a:t>
            </a:r>
            <a:r>
              <a:rPr kumimoji="1" lang="en-US" altLang="zh-CN" sz="2400" b="1">
                <a:solidFill>
                  <a:srgbClr val="000000"/>
                </a:solidFill>
                <a:latin typeface="Times New Roman" panose="02020603050405020304" pitchFamily="18" charset="0"/>
                <a:cs typeface="Times New Roman" panose="02020603050405020304" pitchFamily="18" charset="0"/>
              </a:rPr>
              <a:t>1111</a:t>
            </a:r>
          </a:p>
        </p:txBody>
      </p:sp>
      <p:sp>
        <p:nvSpPr>
          <p:cNvPr id="172040" name="Text Box 8"/>
          <p:cNvSpPr txBox="1">
            <a:spLocks noChangeArrowheads="1"/>
          </p:cNvSpPr>
          <p:nvPr/>
        </p:nvSpPr>
        <p:spPr bwMode="auto">
          <a:xfrm>
            <a:off x="1025030" y="6025939"/>
            <a:ext cx="1724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b="1">
                <a:solidFill>
                  <a:srgbClr val="000000"/>
                </a:solidFill>
                <a:latin typeface="Times New Roman" panose="02020603050405020304" pitchFamily="18" charset="0"/>
                <a:cs typeface="Times New Roman" panose="02020603050405020304" pitchFamily="18" charset="0"/>
              </a:rPr>
              <a:t>第二片工作</a:t>
            </a:r>
          </a:p>
        </p:txBody>
      </p:sp>
      <p:grpSp>
        <p:nvGrpSpPr>
          <p:cNvPr id="2" name="Group 9"/>
          <p:cNvGrpSpPr>
            <a:grpSpLocks/>
          </p:cNvGrpSpPr>
          <p:nvPr/>
        </p:nvGrpSpPr>
        <p:grpSpPr bwMode="auto">
          <a:xfrm>
            <a:off x="3296960" y="4710113"/>
            <a:ext cx="5565775" cy="830262"/>
            <a:chOff x="1986" y="2551"/>
            <a:chExt cx="3506" cy="523"/>
          </a:xfrm>
        </p:grpSpPr>
        <p:grpSp>
          <p:nvGrpSpPr>
            <p:cNvPr id="58390" name="Group 10"/>
            <p:cNvGrpSpPr>
              <a:grpSpLocks/>
            </p:cNvGrpSpPr>
            <p:nvPr/>
          </p:nvGrpSpPr>
          <p:grpSpPr bwMode="auto">
            <a:xfrm>
              <a:off x="1986" y="2551"/>
              <a:ext cx="1620" cy="523"/>
              <a:chOff x="1986" y="2493"/>
              <a:chExt cx="1620" cy="523"/>
            </a:xfrm>
          </p:grpSpPr>
          <p:sp>
            <p:nvSpPr>
              <p:cNvPr id="58395" name="Text Box 11"/>
              <p:cNvSpPr txBox="1">
                <a:spLocks noChangeArrowheads="1"/>
              </p:cNvSpPr>
              <p:nvPr/>
            </p:nvSpPr>
            <p:spPr bwMode="auto">
              <a:xfrm>
                <a:off x="1986" y="2493"/>
                <a:ext cx="94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000</a:t>
                </a:r>
                <a:r>
                  <a:rPr kumimoji="1" lang="en-US" altLang="zh-CN" sz="1800" b="1">
                    <a:solidFill>
                      <a:srgbClr val="C00000"/>
                    </a:solidFill>
                    <a:latin typeface="Times New Roman" panose="02020603050405020304" pitchFamily="18" charset="0"/>
                    <a:cs typeface="Times New Roman" panose="02020603050405020304" pitchFamily="18" charset="0"/>
                  </a:rPr>
                  <a:t>∼</a:t>
                </a:r>
                <a:r>
                  <a:rPr kumimoji="1" lang="en-US" altLang="zh-CN" sz="2400" b="1">
                    <a:solidFill>
                      <a:srgbClr val="C00000"/>
                    </a:solidFill>
                    <a:latin typeface="Times New Roman" panose="02020603050405020304" pitchFamily="18" charset="0"/>
                    <a:cs typeface="Times New Roman" panose="02020603050405020304" pitchFamily="18" charset="0"/>
                  </a:rPr>
                  <a:t>111</a:t>
                </a:r>
              </a:p>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 </a:t>
                </a:r>
                <a:r>
                  <a:rPr kumimoji="1" lang="zh-CN" altLang="en-US" sz="2400" b="1">
                    <a:solidFill>
                      <a:srgbClr val="C00000"/>
                    </a:solidFill>
                    <a:latin typeface="Times New Roman" panose="02020603050405020304" pitchFamily="18" charset="0"/>
                    <a:cs typeface="Times New Roman" panose="02020603050405020304" pitchFamily="18" charset="0"/>
                  </a:rPr>
                  <a:t>译码输入</a:t>
                </a:r>
              </a:p>
            </p:txBody>
          </p:sp>
          <p:grpSp>
            <p:nvGrpSpPr>
              <p:cNvPr id="58396" name="Group 12"/>
              <p:cNvGrpSpPr>
                <a:grpSpLocks/>
              </p:cNvGrpSpPr>
              <p:nvPr/>
            </p:nvGrpSpPr>
            <p:grpSpPr bwMode="auto">
              <a:xfrm>
                <a:off x="3010" y="2510"/>
                <a:ext cx="596" cy="288"/>
                <a:chOff x="3010" y="2510"/>
                <a:chExt cx="596" cy="288"/>
              </a:xfrm>
            </p:grpSpPr>
            <p:sp>
              <p:nvSpPr>
                <p:cNvPr id="58397" name="Text Box 13"/>
                <p:cNvSpPr txBox="1">
                  <a:spLocks noChangeArrowheads="1"/>
                </p:cNvSpPr>
                <p:nvPr/>
              </p:nvSpPr>
              <p:spPr bwMode="auto">
                <a:xfrm>
                  <a:off x="3010" y="251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a:t>
                  </a:r>
                </a:p>
              </p:txBody>
            </p:sp>
            <p:sp>
              <p:nvSpPr>
                <p:cNvPr id="58398" name="Text Box 14"/>
                <p:cNvSpPr txBox="1">
                  <a:spLocks noChangeArrowheads="1"/>
                </p:cNvSpPr>
                <p:nvPr/>
              </p:nvSpPr>
              <p:spPr bwMode="auto">
                <a:xfrm>
                  <a:off x="3202" y="251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a:t>
                  </a:r>
                </a:p>
              </p:txBody>
            </p:sp>
            <p:sp>
              <p:nvSpPr>
                <p:cNvPr id="58399" name="Text Box 15"/>
                <p:cNvSpPr txBox="1">
                  <a:spLocks noChangeArrowheads="1"/>
                </p:cNvSpPr>
                <p:nvPr/>
              </p:nvSpPr>
              <p:spPr bwMode="auto">
                <a:xfrm>
                  <a:off x="3394" y="251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1</a:t>
                  </a:r>
                </a:p>
              </p:txBody>
            </p:sp>
          </p:grpSp>
        </p:grpSp>
        <p:grpSp>
          <p:nvGrpSpPr>
            <p:cNvPr id="58391" name="Group 16"/>
            <p:cNvGrpSpPr>
              <a:grpSpLocks/>
            </p:cNvGrpSpPr>
            <p:nvPr/>
          </p:nvGrpSpPr>
          <p:grpSpPr bwMode="auto">
            <a:xfrm>
              <a:off x="4896" y="2552"/>
              <a:ext cx="596" cy="288"/>
              <a:chOff x="4752" y="2638"/>
              <a:chExt cx="596" cy="288"/>
            </a:xfrm>
          </p:grpSpPr>
          <p:sp>
            <p:nvSpPr>
              <p:cNvPr id="58392" name="Text Box 17"/>
              <p:cNvSpPr txBox="1">
                <a:spLocks noChangeArrowheads="1"/>
              </p:cNvSpPr>
              <p:nvPr/>
            </p:nvSpPr>
            <p:spPr bwMode="auto">
              <a:xfrm>
                <a:off x="4752" y="263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a:t>
                </a:r>
              </a:p>
            </p:txBody>
          </p:sp>
          <p:sp>
            <p:nvSpPr>
              <p:cNvPr id="58393" name="Text Box 18"/>
              <p:cNvSpPr txBox="1">
                <a:spLocks noChangeArrowheads="1"/>
              </p:cNvSpPr>
              <p:nvPr/>
            </p:nvSpPr>
            <p:spPr bwMode="auto">
              <a:xfrm>
                <a:off x="4944" y="263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a:t>
                </a:r>
              </a:p>
            </p:txBody>
          </p:sp>
          <p:sp>
            <p:nvSpPr>
              <p:cNvPr id="58394" name="Text Box 19"/>
              <p:cNvSpPr txBox="1">
                <a:spLocks noChangeArrowheads="1"/>
              </p:cNvSpPr>
              <p:nvPr/>
            </p:nvSpPr>
            <p:spPr bwMode="auto">
              <a:xfrm>
                <a:off x="5136" y="263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a:t>
                </a:r>
              </a:p>
            </p:txBody>
          </p:sp>
        </p:grpSp>
      </p:grpSp>
      <p:grpSp>
        <p:nvGrpSpPr>
          <p:cNvPr id="6" name="Group 20"/>
          <p:cNvGrpSpPr>
            <a:grpSpLocks/>
          </p:cNvGrpSpPr>
          <p:nvPr/>
        </p:nvGrpSpPr>
        <p:grpSpPr bwMode="auto">
          <a:xfrm>
            <a:off x="3296960" y="5608638"/>
            <a:ext cx="5641975" cy="874712"/>
            <a:chOff x="1986" y="2926"/>
            <a:chExt cx="3554" cy="551"/>
          </a:xfrm>
        </p:grpSpPr>
        <p:grpSp>
          <p:nvGrpSpPr>
            <p:cNvPr id="58382" name="Group 21"/>
            <p:cNvGrpSpPr>
              <a:grpSpLocks/>
            </p:cNvGrpSpPr>
            <p:nvPr/>
          </p:nvGrpSpPr>
          <p:grpSpPr bwMode="auto">
            <a:xfrm>
              <a:off x="1986" y="2949"/>
              <a:ext cx="1620" cy="528"/>
              <a:chOff x="3176" y="2949"/>
              <a:chExt cx="1620" cy="528"/>
            </a:xfrm>
          </p:grpSpPr>
          <p:sp>
            <p:nvSpPr>
              <p:cNvPr id="58386" name="Text Box 22"/>
              <p:cNvSpPr txBox="1">
                <a:spLocks noChangeArrowheads="1"/>
              </p:cNvSpPr>
              <p:nvPr/>
            </p:nvSpPr>
            <p:spPr bwMode="auto">
              <a:xfrm>
                <a:off x="3176" y="2954"/>
                <a:ext cx="94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000</a:t>
                </a:r>
                <a:r>
                  <a:rPr kumimoji="1" lang="en-US" altLang="zh-CN" sz="1800" b="1">
                    <a:solidFill>
                      <a:srgbClr val="C00000"/>
                    </a:solidFill>
                    <a:latin typeface="Times New Roman" panose="02020603050405020304" pitchFamily="18" charset="0"/>
                    <a:cs typeface="Times New Roman" panose="02020603050405020304" pitchFamily="18" charset="0"/>
                  </a:rPr>
                  <a:t>∼</a:t>
                </a:r>
                <a:r>
                  <a:rPr kumimoji="1" lang="en-US" altLang="zh-CN" sz="2400" b="1">
                    <a:solidFill>
                      <a:srgbClr val="C00000"/>
                    </a:solidFill>
                    <a:latin typeface="Times New Roman" panose="02020603050405020304" pitchFamily="18" charset="0"/>
                    <a:cs typeface="Times New Roman" panose="02020603050405020304" pitchFamily="18" charset="0"/>
                  </a:rPr>
                  <a:t>111</a:t>
                </a:r>
              </a:p>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 </a:t>
                </a:r>
                <a:r>
                  <a:rPr kumimoji="1" lang="zh-CN" altLang="en-US" sz="2400" b="1">
                    <a:solidFill>
                      <a:srgbClr val="C00000"/>
                    </a:solidFill>
                    <a:latin typeface="Times New Roman" panose="02020603050405020304" pitchFamily="18" charset="0"/>
                    <a:cs typeface="Times New Roman" panose="02020603050405020304" pitchFamily="18" charset="0"/>
                  </a:rPr>
                  <a:t>译码输入</a:t>
                </a:r>
              </a:p>
            </p:txBody>
          </p:sp>
          <p:sp>
            <p:nvSpPr>
              <p:cNvPr id="58387" name="Text Box 23"/>
              <p:cNvSpPr txBox="1">
                <a:spLocks noChangeArrowheads="1"/>
              </p:cNvSpPr>
              <p:nvPr/>
            </p:nvSpPr>
            <p:spPr bwMode="auto">
              <a:xfrm>
                <a:off x="4200" y="294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1</a:t>
                </a:r>
              </a:p>
            </p:txBody>
          </p:sp>
          <p:sp>
            <p:nvSpPr>
              <p:cNvPr id="58388" name="Text Box 24"/>
              <p:cNvSpPr txBox="1">
                <a:spLocks noChangeArrowheads="1"/>
              </p:cNvSpPr>
              <p:nvPr/>
            </p:nvSpPr>
            <p:spPr bwMode="auto">
              <a:xfrm>
                <a:off x="4392" y="294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a:t>
                </a:r>
              </a:p>
            </p:txBody>
          </p:sp>
          <p:sp>
            <p:nvSpPr>
              <p:cNvPr id="58389" name="Text Box 25"/>
              <p:cNvSpPr txBox="1">
                <a:spLocks noChangeArrowheads="1"/>
              </p:cNvSpPr>
              <p:nvPr/>
            </p:nvSpPr>
            <p:spPr bwMode="auto">
              <a:xfrm>
                <a:off x="4584" y="294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1</a:t>
                </a:r>
              </a:p>
            </p:txBody>
          </p:sp>
        </p:grpSp>
        <p:sp>
          <p:nvSpPr>
            <p:cNvPr id="58383" name="Text Box 26"/>
            <p:cNvSpPr txBox="1">
              <a:spLocks noChangeArrowheads="1"/>
            </p:cNvSpPr>
            <p:nvPr/>
          </p:nvSpPr>
          <p:spPr bwMode="auto">
            <a:xfrm>
              <a:off x="4924" y="292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a:t>
              </a:r>
            </a:p>
          </p:txBody>
        </p:sp>
        <p:sp>
          <p:nvSpPr>
            <p:cNvPr id="58384" name="Text Box 27"/>
            <p:cNvSpPr txBox="1">
              <a:spLocks noChangeArrowheads="1"/>
            </p:cNvSpPr>
            <p:nvPr/>
          </p:nvSpPr>
          <p:spPr bwMode="auto">
            <a:xfrm>
              <a:off x="5126" y="292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0</a:t>
              </a:r>
            </a:p>
          </p:txBody>
        </p:sp>
        <p:sp>
          <p:nvSpPr>
            <p:cNvPr id="58385" name="Text Box 28"/>
            <p:cNvSpPr txBox="1">
              <a:spLocks noChangeArrowheads="1"/>
            </p:cNvSpPr>
            <p:nvPr/>
          </p:nvSpPr>
          <p:spPr bwMode="auto">
            <a:xfrm>
              <a:off x="5328" y="292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400" b="1">
                  <a:solidFill>
                    <a:srgbClr val="C00000"/>
                  </a:solidFill>
                  <a:latin typeface="Times New Roman" panose="02020603050405020304" pitchFamily="18" charset="0"/>
                  <a:cs typeface="Times New Roman" panose="02020603050405020304" pitchFamily="18" charset="0"/>
                </a:rPr>
                <a:t>1</a:t>
              </a:r>
            </a:p>
          </p:txBody>
        </p:sp>
      </p:grpSp>
      <p:graphicFrame>
        <p:nvGraphicFramePr>
          <p:cNvPr id="172062" name="Object 2"/>
          <p:cNvGraphicFramePr>
            <a:graphicFrameLocks noChangeAspect="1"/>
          </p:cNvGraphicFramePr>
          <p:nvPr>
            <p:extLst>
              <p:ext uri="{D42A27DB-BD31-4B8C-83A1-F6EECF244321}">
                <p14:modId xmlns:p14="http://schemas.microsoft.com/office/powerpoint/2010/main" val="3233242275"/>
              </p:ext>
            </p:extLst>
          </p:nvPr>
        </p:nvGraphicFramePr>
        <p:xfrm>
          <a:off x="3025498" y="1136650"/>
          <a:ext cx="5867400" cy="3505200"/>
        </p:xfrm>
        <a:graphic>
          <a:graphicData uri="http://schemas.openxmlformats.org/presentationml/2006/ole">
            <mc:AlternateContent xmlns:mc="http://schemas.openxmlformats.org/markup-compatibility/2006">
              <mc:Choice xmlns:v="urn:schemas-microsoft-com:vml" Requires="v">
                <p:oleObj spid="_x0000_s16387" name="位图图像" r:id="rId5" imgW="3742857" imgH="2209524" progId="PBrush">
                  <p:embed/>
                </p:oleObj>
              </mc:Choice>
              <mc:Fallback>
                <p:oleObj name="位图图像" r:id="rId5" imgW="3742857" imgH="2209524"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5498" y="1136650"/>
                        <a:ext cx="5867400" cy="3505200"/>
                      </a:xfrm>
                      <a:prstGeom prst="rect">
                        <a:avLst/>
                      </a:prstGeom>
                      <a:noFill/>
                      <a:ln w="76200" cmpd="tri">
                        <a:solidFill>
                          <a:srgbClr val="66CCFF"/>
                        </a:solidFill>
                        <a:miter lim="800000"/>
                        <a:headEnd/>
                        <a:tailEnd/>
                      </a:ln>
                      <a:effectLst>
                        <a:outerShdw dist="107763" dir="18900000" algn="ctr" rotWithShape="0">
                          <a:srgbClr val="808080"/>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Box 30"/>
          <p:cNvSpPr txBox="1">
            <a:spLocks noChangeArrowheads="1"/>
          </p:cNvSpPr>
          <p:nvPr/>
        </p:nvSpPr>
        <p:spPr bwMode="auto">
          <a:xfrm>
            <a:off x="188919" y="1949095"/>
            <a:ext cx="118494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600" b="1">
                <a:solidFill>
                  <a:srgbClr val="003300"/>
                </a:solidFill>
                <a:latin typeface="+mn-ea"/>
                <a:ea typeface="+mn-ea"/>
              </a:rPr>
              <a:t>分析：</a:t>
            </a:r>
          </a:p>
        </p:txBody>
      </p:sp>
      <p:sp>
        <p:nvSpPr>
          <p:cNvPr id="32" name="Rectangle 2"/>
          <p:cNvSpPr txBox="1">
            <a:spLocks noChangeArrowheads="1"/>
          </p:cNvSpPr>
          <p:nvPr/>
        </p:nvSpPr>
        <p:spPr>
          <a:xfrm>
            <a:off x="125601" y="254954"/>
            <a:ext cx="8426370" cy="782637"/>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lnSpc>
                <a:spcPct val="120000"/>
              </a:lnSpc>
              <a:spcAft>
                <a:spcPts val="600"/>
              </a:spcAft>
            </a:pPr>
            <a:r>
              <a:rPr lang="zh-CN" altLang="en-US" sz="2800" b="1" kern="0">
                <a:solidFill>
                  <a:srgbClr val="800000"/>
                </a:solidFill>
                <a:latin typeface="+mn-ea"/>
                <a:ea typeface="+mn-ea"/>
              </a:rPr>
              <a:t>例</a:t>
            </a:r>
            <a:r>
              <a:rPr lang="en-US" altLang="zh-CN" sz="2800" b="1" kern="0">
                <a:solidFill>
                  <a:srgbClr val="800000"/>
                </a:solidFill>
                <a:latin typeface="+mn-ea"/>
                <a:ea typeface="+mn-ea"/>
              </a:rPr>
              <a:t>3-7 </a:t>
            </a:r>
            <a:r>
              <a:rPr kumimoji="1" lang="zh-CN" altLang="en-US" sz="2800" b="1" kern="0">
                <a:latin typeface="+mn-ea"/>
                <a:ea typeface="+mn-ea"/>
              </a:rPr>
              <a:t>试用两片</a:t>
            </a:r>
            <a:r>
              <a:rPr kumimoji="1" lang="en-US" altLang="zh-CN" sz="2800" b="1" kern="0">
                <a:latin typeface="+mn-ea"/>
                <a:ea typeface="+mn-ea"/>
              </a:rPr>
              <a:t>74138</a:t>
            </a:r>
            <a:r>
              <a:rPr kumimoji="1" lang="zh-CN" altLang="en-US" sz="2800" b="1" kern="0">
                <a:latin typeface="+mn-ea"/>
                <a:ea typeface="+mn-ea"/>
              </a:rPr>
              <a:t>接成</a:t>
            </a:r>
            <a:r>
              <a:rPr kumimoji="1" lang="en-US" altLang="zh-CN" sz="2800" b="1" kern="0">
                <a:latin typeface="+mn-ea"/>
                <a:ea typeface="+mn-ea"/>
              </a:rPr>
              <a:t>4</a:t>
            </a:r>
            <a:r>
              <a:rPr kumimoji="1" lang="zh-CN" altLang="en-US" sz="2800" b="1" kern="0">
                <a:latin typeface="+mn-ea"/>
                <a:ea typeface="+mn-ea"/>
              </a:rPr>
              <a:t>线</a:t>
            </a:r>
            <a:r>
              <a:rPr kumimoji="1" lang="en-US" altLang="zh-CN" sz="2800" b="1" kern="0">
                <a:latin typeface="+mn-ea"/>
                <a:ea typeface="+mn-ea"/>
              </a:rPr>
              <a:t>-16</a:t>
            </a:r>
            <a:r>
              <a:rPr kumimoji="1" lang="zh-CN" altLang="en-US" sz="2800" b="1" kern="0">
                <a:latin typeface="+mn-ea"/>
                <a:ea typeface="+mn-ea"/>
              </a:rPr>
              <a:t>线译码器</a:t>
            </a:r>
            <a:endParaRPr lang="en-US" altLang="zh-CN" sz="2800" b="0" kern="0">
              <a:latin typeface="+mn-ea"/>
              <a:ea typeface="+mn-ea"/>
            </a:endParaRPr>
          </a:p>
        </p:txBody>
      </p:sp>
    </p:spTree>
    <p:extLst>
      <p:ext uri="{BB962C8B-B14F-4D97-AF65-F5344CB8AC3E}">
        <p14:creationId xmlns:p14="http://schemas.microsoft.com/office/powerpoint/2010/main" val="332501375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20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linds(horizontal)">
                                      <p:cBhvr>
                                        <p:cTn id="11" dur="500"/>
                                        <p:tgtEl>
                                          <p:spTgt spid="3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7203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7203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7203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7203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7203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72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autoUpdateAnimBg="0"/>
      <p:bldP spid="172036" grpId="0" autoUpdateAnimBg="0"/>
      <p:bldP spid="172037" grpId="0" autoUpdateAnimBg="0"/>
      <p:bldP spid="172038" grpId="0" autoUpdateAnimBg="0"/>
      <p:bldP spid="172039" grpId="0" autoUpdateAnimBg="0"/>
      <p:bldP spid="172040" grpId="0" autoUpdateAnimBg="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800" b="1" i="0" u="none" strike="noStrike" cap="none" normalizeH="0" baseline="0">
              <a:ln>
                <a:noFill/>
              </a:ln>
              <a:solidFill>
                <a:schemeClr val="tx1"/>
              </a:solidFill>
              <a:effectLst/>
              <a:latin typeface="Times New Roman" pitchFamily="18" charset="0"/>
              <a:ea typeface="宋体" pitchFamily="2" charset="-122"/>
            </a:endParaRPr>
          </a:p>
        </p:txBody>
      </p:sp>
      <p:sp>
        <p:nvSpPr>
          <p:cNvPr id="32" name="Rectangle 2"/>
          <p:cNvSpPr txBox="1">
            <a:spLocks noChangeArrowheads="1"/>
          </p:cNvSpPr>
          <p:nvPr/>
        </p:nvSpPr>
        <p:spPr>
          <a:xfrm>
            <a:off x="125601" y="254954"/>
            <a:ext cx="8426370" cy="782637"/>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457200" indent="-457200" algn="l" eaLnBrk="1" hangingPunct="1">
              <a:lnSpc>
                <a:spcPct val="120000"/>
              </a:lnSpc>
              <a:spcAft>
                <a:spcPts val="600"/>
              </a:spcAft>
              <a:buFont typeface="Wingdings" panose="05000000000000000000" pitchFamily="2" charset="2"/>
              <a:buChar char="l"/>
            </a:pPr>
            <a:r>
              <a:rPr lang="zh-CN" altLang="en-US" sz="3200">
                <a:solidFill>
                  <a:srgbClr val="0000FF"/>
                </a:solidFill>
                <a:latin typeface="+mn-ea"/>
                <a:ea typeface="+mn-ea"/>
                <a:cs typeface="Times New Roman" panose="02020603050405020304" pitchFamily="18" charset="0"/>
              </a:rPr>
              <a:t>用译码器实现逻辑函数</a:t>
            </a:r>
            <a:endParaRPr lang="en-US" altLang="zh-CN" sz="3200" b="0" kern="0">
              <a:solidFill>
                <a:srgbClr val="0000FF"/>
              </a:solidFill>
              <a:latin typeface="+mn-ea"/>
              <a:ea typeface="+mn-ea"/>
            </a:endParaRPr>
          </a:p>
        </p:txBody>
      </p:sp>
      <p:grpSp>
        <p:nvGrpSpPr>
          <p:cNvPr id="33" name="Group 4"/>
          <p:cNvGrpSpPr>
            <a:grpSpLocks/>
          </p:cNvGrpSpPr>
          <p:nvPr/>
        </p:nvGrpSpPr>
        <p:grpSpPr bwMode="auto">
          <a:xfrm>
            <a:off x="466725" y="5229225"/>
            <a:ext cx="7932739" cy="473075"/>
            <a:chOff x="181" y="3430"/>
            <a:chExt cx="4997" cy="298"/>
          </a:xfrm>
        </p:grpSpPr>
        <p:sp>
          <p:nvSpPr>
            <p:cNvPr id="34" name="Rectangle 5"/>
            <p:cNvSpPr>
              <a:spLocks noChangeArrowheads="1"/>
            </p:cNvSpPr>
            <p:nvPr/>
          </p:nvSpPr>
          <p:spPr bwMode="auto">
            <a:xfrm>
              <a:off x="2018" y="3521"/>
              <a:ext cx="252" cy="120"/>
            </a:xfrm>
            <a:prstGeom prst="rect">
              <a:avLst/>
            </a:prstGeom>
            <a:noFill/>
            <a:ln w="9525">
              <a:solidFill>
                <a:schemeClr val="tx1">
                  <a:alpha val="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500" b="0">
                  <a:latin typeface="+mn-ea"/>
                  <a:ea typeface="+mn-ea"/>
                </a:rPr>
                <a:t>~</a:t>
              </a:r>
              <a:endParaRPr lang="en-US" altLang="zh-CN" sz="2500" b="0">
                <a:latin typeface="+mn-ea"/>
                <a:ea typeface="+mn-ea"/>
              </a:endParaRPr>
            </a:p>
          </p:txBody>
        </p:sp>
        <p:sp>
          <p:nvSpPr>
            <p:cNvPr id="35" name="Rectangle 6"/>
            <p:cNvSpPr>
              <a:spLocks noChangeArrowheads="1"/>
            </p:cNvSpPr>
            <p:nvPr/>
          </p:nvSpPr>
          <p:spPr bwMode="auto">
            <a:xfrm>
              <a:off x="181" y="3430"/>
              <a:ext cx="4997" cy="291"/>
            </a:xfrm>
            <a:prstGeom prst="rect">
              <a:avLst/>
            </a:prstGeom>
            <a:solidFill>
              <a:srgbClr val="FFFFFF">
                <a:alpha val="0"/>
              </a:srgbClr>
            </a:solidFill>
            <a:ln w="28575">
              <a:solidFill>
                <a:schemeClr val="bg1">
                  <a:alpha val="0"/>
                </a:schemeClr>
              </a:solidFill>
              <a:miter lim="800000"/>
              <a:headEnd/>
              <a:tailEnd type="none" w="lg" len="lg"/>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latin typeface="+mn-ea"/>
                  <a:ea typeface="+mn-ea"/>
                </a:rPr>
                <a:t>3</a:t>
              </a:r>
              <a:r>
                <a:rPr lang="zh-CN" altLang="en-US" sz="2400" b="0">
                  <a:latin typeface="+mn-ea"/>
                  <a:ea typeface="+mn-ea"/>
                </a:rPr>
                <a:t>线</a:t>
              </a:r>
              <a:r>
                <a:rPr lang="en-US" altLang="zh-CN" sz="2400" b="0">
                  <a:latin typeface="+mn-ea"/>
                  <a:ea typeface="+mn-ea"/>
                </a:rPr>
                <a:t>–8</a:t>
              </a:r>
              <a:r>
                <a:rPr lang="zh-CN" altLang="en-US" sz="2400" b="0">
                  <a:latin typeface="+mn-ea"/>
                  <a:ea typeface="+mn-ea"/>
                </a:rPr>
                <a:t>线译码器的   </a:t>
              </a:r>
              <a:r>
                <a:rPr lang="en-US" altLang="zh-CN" sz="2400" b="0">
                  <a:latin typeface="+mn-ea"/>
                  <a:ea typeface="+mn-ea"/>
                </a:rPr>
                <a:t>           </a:t>
              </a:r>
              <a:r>
                <a:rPr lang="zh-CN" altLang="en-US" sz="2400" b="0">
                  <a:latin typeface="+mn-ea"/>
                  <a:ea typeface="+mn-ea"/>
                </a:rPr>
                <a:t>含三变量函数的全部最小项。</a:t>
              </a:r>
            </a:p>
          </p:txBody>
        </p:sp>
        <p:grpSp>
          <p:nvGrpSpPr>
            <p:cNvPr id="36" name="Group 7"/>
            <p:cNvGrpSpPr>
              <a:grpSpLocks/>
            </p:cNvGrpSpPr>
            <p:nvPr/>
          </p:nvGrpSpPr>
          <p:grpSpPr bwMode="auto">
            <a:xfrm>
              <a:off x="1723" y="3437"/>
              <a:ext cx="321" cy="291"/>
              <a:chOff x="5196" y="288"/>
              <a:chExt cx="321" cy="291"/>
            </a:xfrm>
          </p:grpSpPr>
          <p:sp>
            <p:nvSpPr>
              <p:cNvPr id="40" name="Rectangle 8"/>
              <p:cNvSpPr>
                <a:spLocks noChangeArrowheads="1"/>
              </p:cNvSpPr>
              <p:nvPr/>
            </p:nvSpPr>
            <p:spPr bwMode="auto">
              <a:xfrm>
                <a:off x="5196" y="288"/>
                <a:ext cx="321" cy="291"/>
              </a:xfrm>
              <a:prstGeom prst="rect">
                <a:avLst/>
              </a:prstGeom>
              <a:noFill/>
              <a:ln w="28575">
                <a:solidFill>
                  <a:schemeClr val="tx1">
                    <a:alpha val="0"/>
                  </a:schemeClr>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latin typeface="+mn-ea"/>
                    <a:ea typeface="+mn-ea"/>
                    <a:cs typeface="Times New Roman" panose="02020603050405020304" pitchFamily="18" charset="0"/>
                  </a:rPr>
                  <a:t>Y</a:t>
                </a:r>
                <a:r>
                  <a:rPr lang="en-US" altLang="zh-CN" sz="2400" b="0" baseline="-25000">
                    <a:latin typeface="+mn-ea"/>
                    <a:ea typeface="+mn-ea"/>
                    <a:cs typeface="Times New Roman" panose="02020603050405020304" pitchFamily="18" charset="0"/>
                  </a:rPr>
                  <a:t>0</a:t>
                </a:r>
              </a:p>
            </p:txBody>
          </p:sp>
          <p:sp>
            <p:nvSpPr>
              <p:cNvPr id="41" name="Line 9"/>
              <p:cNvSpPr>
                <a:spLocks noChangeShapeType="1"/>
              </p:cNvSpPr>
              <p:nvPr/>
            </p:nvSpPr>
            <p:spPr bwMode="auto">
              <a:xfrm>
                <a:off x="5244" y="324"/>
                <a:ext cx="156" cy="0"/>
              </a:xfrm>
              <a:prstGeom prst="line">
                <a:avLst/>
              </a:prstGeom>
              <a:noFill/>
              <a:ln w="38100">
                <a:solidFill>
                  <a:srgbClr val="000066">
                    <a:alpha val="0"/>
                  </a:srgbClr>
                </a:solidFill>
                <a:round/>
                <a:headEnd/>
                <a:tailEnd type="none" w="lg" len="lg"/>
              </a:ln>
              <a:extLst>
                <a:ext uri="{909E8E84-426E-40DD-AFC4-6F175D3DCCD1}">
                  <a14:hiddenFill xmlns:a14="http://schemas.microsoft.com/office/drawing/2010/main">
                    <a:noFill/>
                  </a14:hiddenFill>
                </a:ext>
              </a:extLst>
            </p:spPr>
            <p:txBody>
              <a:bodyPr/>
              <a:lstStyle/>
              <a:p>
                <a:endParaRPr lang="zh-CN" altLang="en-US" b="0">
                  <a:latin typeface="+mn-ea"/>
                  <a:ea typeface="+mn-ea"/>
                </a:endParaRPr>
              </a:p>
            </p:txBody>
          </p:sp>
        </p:grpSp>
        <p:grpSp>
          <p:nvGrpSpPr>
            <p:cNvPr id="37" name="Group 10"/>
            <p:cNvGrpSpPr>
              <a:grpSpLocks/>
            </p:cNvGrpSpPr>
            <p:nvPr/>
          </p:nvGrpSpPr>
          <p:grpSpPr bwMode="auto">
            <a:xfrm>
              <a:off x="2223" y="3437"/>
              <a:ext cx="321" cy="291"/>
              <a:chOff x="5106" y="265"/>
              <a:chExt cx="321" cy="291"/>
            </a:xfrm>
          </p:grpSpPr>
          <p:sp>
            <p:nvSpPr>
              <p:cNvPr id="38" name="Rectangle 11"/>
              <p:cNvSpPr>
                <a:spLocks noChangeArrowheads="1"/>
              </p:cNvSpPr>
              <p:nvPr/>
            </p:nvSpPr>
            <p:spPr bwMode="auto">
              <a:xfrm>
                <a:off x="5106" y="265"/>
                <a:ext cx="321" cy="291"/>
              </a:xfrm>
              <a:prstGeom prst="rect">
                <a:avLst/>
              </a:prstGeom>
              <a:noFill/>
              <a:ln w="28575">
                <a:solidFill>
                  <a:schemeClr val="tx1">
                    <a:alpha val="0"/>
                  </a:schemeClr>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latin typeface="+mn-ea"/>
                    <a:ea typeface="+mn-ea"/>
                    <a:cs typeface="Times New Roman" panose="02020603050405020304" pitchFamily="18" charset="0"/>
                  </a:rPr>
                  <a:t>Y</a:t>
                </a:r>
                <a:r>
                  <a:rPr lang="en-US" altLang="zh-CN" sz="2400" b="0" baseline="-25000">
                    <a:latin typeface="+mn-ea"/>
                    <a:ea typeface="+mn-ea"/>
                    <a:cs typeface="Times New Roman" panose="02020603050405020304" pitchFamily="18" charset="0"/>
                  </a:rPr>
                  <a:t>7</a:t>
                </a:r>
              </a:p>
            </p:txBody>
          </p:sp>
          <p:sp>
            <p:nvSpPr>
              <p:cNvPr id="39" name="Line 12"/>
              <p:cNvSpPr>
                <a:spLocks noChangeShapeType="1"/>
              </p:cNvSpPr>
              <p:nvPr/>
            </p:nvSpPr>
            <p:spPr bwMode="auto">
              <a:xfrm>
                <a:off x="5244" y="324"/>
                <a:ext cx="156" cy="0"/>
              </a:xfrm>
              <a:prstGeom prst="line">
                <a:avLst/>
              </a:prstGeom>
              <a:noFill/>
              <a:ln w="38100">
                <a:solidFill>
                  <a:srgbClr val="000066">
                    <a:alpha val="0"/>
                  </a:srgbClr>
                </a:solidFill>
                <a:round/>
                <a:headEnd/>
                <a:tailEnd type="none" w="lg" len="lg"/>
              </a:ln>
              <a:extLst>
                <a:ext uri="{909E8E84-426E-40DD-AFC4-6F175D3DCCD1}">
                  <a14:hiddenFill xmlns:a14="http://schemas.microsoft.com/office/drawing/2010/main">
                    <a:noFill/>
                  </a14:hiddenFill>
                </a:ext>
              </a:extLst>
            </p:spPr>
            <p:txBody>
              <a:bodyPr/>
              <a:lstStyle/>
              <a:p>
                <a:endParaRPr lang="zh-CN" altLang="en-US" b="0">
                  <a:latin typeface="+mn-ea"/>
                  <a:ea typeface="+mn-ea"/>
                </a:endParaRPr>
              </a:p>
            </p:txBody>
          </p:sp>
        </p:grpSp>
      </p:grpSp>
      <p:sp>
        <p:nvSpPr>
          <p:cNvPr id="42" name="Rectangle 13"/>
          <p:cNvSpPr>
            <a:spLocks noChangeArrowheads="1"/>
          </p:cNvSpPr>
          <p:nvPr/>
        </p:nvSpPr>
        <p:spPr bwMode="auto">
          <a:xfrm>
            <a:off x="466725" y="5779137"/>
            <a:ext cx="8281988" cy="461962"/>
          </a:xfrm>
          <a:prstGeom prst="rect">
            <a:avLst/>
          </a:prstGeom>
          <a:solidFill>
            <a:srgbClr val="FFFFFF">
              <a:alpha val="0"/>
            </a:srgbClr>
          </a:solidFill>
          <a:ln w="28575">
            <a:solidFill>
              <a:schemeClr val="bg1">
                <a:alpha val="0"/>
              </a:schemeClr>
            </a:solidFill>
            <a:miter lim="800000"/>
            <a:headEnd/>
            <a:tailEnd type="none" w="lg" len="lg"/>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0">
                <a:latin typeface="+mn-ea"/>
                <a:ea typeface="+mn-ea"/>
              </a:rPr>
              <a:t>基于这一点用该器件能够方便地实现三变量逻辑函数。</a:t>
            </a:r>
          </a:p>
        </p:txBody>
      </p:sp>
      <p:graphicFrame>
        <p:nvGraphicFramePr>
          <p:cNvPr id="43" name="Object 2"/>
          <p:cNvGraphicFramePr>
            <a:graphicFrameLocks noChangeAspect="1"/>
          </p:cNvGraphicFramePr>
          <p:nvPr>
            <p:extLst>
              <p:ext uri="{D42A27DB-BD31-4B8C-83A1-F6EECF244321}">
                <p14:modId xmlns:p14="http://schemas.microsoft.com/office/powerpoint/2010/main" val="788656361"/>
              </p:ext>
            </p:extLst>
          </p:nvPr>
        </p:nvGraphicFramePr>
        <p:xfrm>
          <a:off x="4625340" y="1653538"/>
          <a:ext cx="3676650" cy="588962"/>
        </p:xfrm>
        <a:graphic>
          <a:graphicData uri="http://schemas.openxmlformats.org/presentationml/2006/ole">
            <mc:AlternateContent xmlns:mc="http://schemas.openxmlformats.org/markup-compatibility/2006">
              <mc:Choice xmlns:v="urn:schemas-microsoft-com:vml" Requires="v">
                <p:oleObj spid="_x0000_s17415" name="Equation" r:id="rId3" imgW="1765080" imgH="279360" progId="Equation.DSMT4">
                  <p:embed/>
                </p:oleObj>
              </mc:Choice>
              <mc:Fallback>
                <p:oleObj name="Equation" r:id="rId3" imgW="1765080" imgH="279360" progId="Equation.DSMT4">
                  <p:embed/>
                  <p:pic>
                    <p:nvPicPr>
                      <p:cNvPr id="0" name=""/>
                      <p:cNvPicPr>
                        <a:picLocks noChangeAspect="1" noChangeArrowheads="1"/>
                      </p:cNvPicPr>
                      <p:nvPr/>
                    </p:nvPicPr>
                    <p:blipFill>
                      <a:blip r:embed="rId4"/>
                      <a:srcRect/>
                      <a:stretch>
                        <a:fillRect/>
                      </a:stretch>
                    </p:blipFill>
                    <p:spPr bwMode="auto">
                      <a:xfrm>
                        <a:off x="4625340" y="1653538"/>
                        <a:ext cx="367665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4"/>
          <p:cNvGraphicFramePr>
            <a:graphicFrameLocks noChangeAspect="1"/>
          </p:cNvGraphicFramePr>
          <p:nvPr>
            <p:extLst>
              <p:ext uri="{D42A27DB-BD31-4B8C-83A1-F6EECF244321}">
                <p14:modId xmlns:p14="http://schemas.microsoft.com/office/powerpoint/2010/main" val="1877374134"/>
              </p:ext>
            </p:extLst>
          </p:nvPr>
        </p:nvGraphicFramePr>
        <p:xfrm>
          <a:off x="539750" y="1229203"/>
          <a:ext cx="3503613" cy="3352322"/>
        </p:xfrm>
        <a:graphic>
          <a:graphicData uri="http://schemas.openxmlformats.org/presentationml/2006/ole">
            <mc:AlternateContent xmlns:mc="http://schemas.openxmlformats.org/markup-compatibility/2006">
              <mc:Choice xmlns:v="urn:schemas-microsoft-com:vml" Requires="v">
                <p:oleObj spid="_x0000_s17416" name="图片" r:id="rId5" imgW="1667256" imgH="1277112" progId="Word.Picture.8">
                  <p:embed/>
                </p:oleObj>
              </mc:Choice>
              <mc:Fallback>
                <p:oleObj name="图片" r:id="rId5" imgW="1667256" imgH="1277112"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29203"/>
                        <a:ext cx="3503613" cy="3352322"/>
                      </a:xfrm>
                      <a:prstGeom prst="rect">
                        <a:avLst/>
                      </a:prstGeom>
                      <a:noFill/>
                      <a:ln>
                        <a:noFill/>
                      </a:ln>
                    </p:spPr>
                  </p:pic>
                </p:oleObj>
              </mc:Fallback>
            </mc:AlternateContent>
          </a:graphicData>
        </a:graphic>
      </p:graphicFrame>
      <p:grpSp>
        <p:nvGrpSpPr>
          <p:cNvPr id="46" name="Group 18"/>
          <p:cNvGrpSpPr>
            <a:grpSpLocks/>
          </p:cNvGrpSpPr>
          <p:nvPr/>
        </p:nvGrpSpPr>
        <p:grpSpPr bwMode="auto">
          <a:xfrm>
            <a:off x="4625340" y="2302826"/>
            <a:ext cx="2128838" cy="2527301"/>
            <a:chOff x="2505" y="1413"/>
            <a:chExt cx="1341" cy="1592"/>
          </a:xfrm>
        </p:grpSpPr>
        <p:graphicFrame>
          <p:nvGraphicFramePr>
            <p:cNvPr id="47" name="Object 5"/>
            <p:cNvGraphicFramePr>
              <a:graphicFrameLocks noChangeAspect="1"/>
            </p:cNvGraphicFramePr>
            <p:nvPr>
              <p:extLst>
                <p:ext uri="{D42A27DB-BD31-4B8C-83A1-F6EECF244321}">
                  <p14:modId xmlns:p14="http://schemas.microsoft.com/office/powerpoint/2010/main" val="2485427278"/>
                </p:ext>
              </p:extLst>
            </p:nvPr>
          </p:nvGraphicFramePr>
          <p:xfrm>
            <a:off x="2505" y="1413"/>
            <a:ext cx="1266" cy="370"/>
          </p:xfrm>
          <a:graphic>
            <a:graphicData uri="http://schemas.openxmlformats.org/presentationml/2006/ole">
              <mc:AlternateContent xmlns:mc="http://schemas.openxmlformats.org/markup-compatibility/2006">
                <mc:Choice xmlns:v="urn:schemas-microsoft-com:vml" Requires="v">
                  <p:oleObj spid="_x0000_s17417" name="Equation" r:id="rId7" imgW="965160" imgH="279360" progId="Equation.DSMT4">
                    <p:embed/>
                  </p:oleObj>
                </mc:Choice>
                <mc:Fallback>
                  <p:oleObj name="Equation" r:id="rId7" imgW="965160" imgH="279360" progId="Equation.DSMT4">
                    <p:embed/>
                    <p:pic>
                      <p:nvPicPr>
                        <p:cNvPr id="0" name=""/>
                        <p:cNvPicPr>
                          <a:picLocks noChangeAspect="1" noChangeArrowheads="1"/>
                        </p:cNvPicPr>
                        <p:nvPr/>
                      </p:nvPicPr>
                      <p:blipFill>
                        <a:blip r:embed="rId8"/>
                        <a:srcRect/>
                        <a:stretch>
                          <a:fillRect/>
                        </a:stretch>
                      </p:blipFill>
                      <p:spPr bwMode="auto">
                        <a:xfrm>
                          <a:off x="2505" y="1413"/>
                          <a:ext cx="1266"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6"/>
            <p:cNvGraphicFramePr>
              <a:graphicFrameLocks noChangeAspect="1"/>
            </p:cNvGraphicFramePr>
            <p:nvPr>
              <p:extLst>
                <p:ext uri="{D42A27DB-BD31-4B8C-83A1-F6EECF244321}">
                  <p14:modId xmlns:p14="http://schemas.microsoft.com/office/powerpoint/2010/main" val="3580805948"/>
                </p:ext>
              </p:extLst>
            </p:nvPr>
          </p:nvGraphicFramePr>
          <p:xfrm>
            <a:off x="2547" y="2668"/>
            <a:ext cx="1299" cy="337"/>
          </p:xfrm>
          <a:graphic>
            <a:graphicData uri="http://schemas.openxmlformats.org/presentationml/2006/ole">
              <mc:AlternateContent xmlns:mc="http://schemas.openxmlformats.org/markup-compatibility/2006">
                <mc:Choice xmlns:v="urn:schemas-microsoft-com:vml" Requires="v">
                  <p:oleObj spid="_x0000_s17418" name="Equation" r:id="rId9" imgW="990360" imgH="253800" progId="Equation.DSMT4">
                    <p:embed/>
                  </p:oleObj>
                </mc:Choice>
                <mc:Fallback>
                  <p:oleObj name="Equation" r:id="rId9" imgW="990360" imgH="253800" progId="Equation.DSMT4">
                    <p:embed/>
                    <p:pic>
                      <p:nvPicPr>
                        <p:cNvPr id="0" name=""/>
                        <p:cNvPicPr>
                          <a:picLocks noChangeAspect="1" noChangeArrowheads="1"/>
                        </p:cNvPicPr>
                        <p:nvPr/>
                      </p:nvPicPr>
                      <p:blipFill>
                        <a:blip r:embed="rId10"/>
                        <a:srcRect/>
                        <a:stretch>
                          <a:fillRect/>
                        </a:stretch>
                      </p:blipFill>
                      <p:spPr bwMode="auto">
                        <a:xfrm>
                          <a:off x="2547" y="2668"/>
                          <a:ext cx="129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7"/>
            <p:cNvGraphicFramePr>
              <a:graphicFrameLocks noChangeAspect="1"/>
            </p:cNvGraphicFramePr>
            <p:nvPr>
              <p:extLst>
                <p:ext uri="{D42A27DB-BD31-4B8C-83A1-F6EECF244321}">
                  <p14:modId xmlns:p14="http://schemas.microsoft.com/office/powerpoint/2010/main" val="1393873617"/>
                </p:ext>
              </p:extLst>
            </p:nvPr>
          </p:nvGraphicFramePr>
          <p:xfrm>
            <a:off x="2505" y="1776"/>
            <a:ext cx="1298" cy="371"/>
          </p:xfrm>
          <a:graphic>
            <a:graphicData uri="http://schemas.openxmlformats.org/presentationml/2006/ole">
              <mc:AlternateContent xmlns:mc="http://schemas.openxmlformats.org/markup-compatibility/2006">
                <mc:Choice xmlns:v="urn:schemas-microsoft-com:vml" Requires="v">
                  <p:oleObj spid="_x0000_s17419" name="Equation" r:id="rId11" imgW="990360" imgH="279360" progId="Equation.DSMT4">
                    <p:embed/>
                  </p:oleObj>
                </mc:Choice>
                <mc:Fallback>
                  <p:oleObj name="Equation" r:id="rId11" imgW="990360" imgH="279360" progId="Equation.DSMT4">
                    <p:embed/>
                    <p:pic>
                      <p:nvPicPr>
                        <p:cNvPr id="0" name=""/>
                        <p:cNvPicPr>
                          <a:picLocks noChangeAspect="1" noChangeArrowheads="1"/>
                        </p:cNvPicPr>
                        <p:nvPr/>
                      </p:nvPicPr>
                      <p:blipFill>
                        <a:blip r:embed="rId12"/>
                        <a:srcRect/>
                        <a:stretch>
                          <a:fillRect/>
                        </a:stretch>
                      </p:blipFill>
                      <p:spPr bwMode="auto">
                        <a:xfrm>
                          <a:off x="2505" y="1776"/>
                          <a:ext cx="1298"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Rectangle 22"/>
            <p:cNvSpPr>
              <a:spLocks noChangeArrowheads="1"/>
            </p:cNvSpPr>
            <p:nvPr/>
          </p:nvSpPr>
          <p:spPr bwMode="auto">
            <a:xfrm>
              <a:off x="3086" y="2037"/>
              <a:ext cx="22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a:ea typeface="楷体_GB2312" pitchFamily="49" charset="-122"/>
                </a:rPr>
                <a:t>.</a:t>
              </a:r>
            </a:p>
            <a:p>
              <a:pPr eaLnBrk="1" hangingPunct="1">
                <a:spcBef>
                  <a:spcPct val="0"/>
                </a:spcBef>
                <a:buFontTx/>
                <a:buNone/>
              </a:pPr>
              <a:r>
                <a:rPr lang="en-US" altLang="zh-CN" sz="2000">
                  <a:ea typeface="楷体_GB2312" pitchFamily="49" charset="-122"/>
                </a:rPr>
                <a:t>.</a:t>
              </a:r>
            </a:p>
            <a:p>
              <a:pPr eaLnBrk="1" hangingPunct="1">
                <a:spcBef>
                  <a:spcPct val="0"/>
                </a:spcBef>
                <a:buFontTx/>
                <a:buNone/>
              </a:pPr>
              <a:r>
                <a:rPr lang="en-US" altLang="zh-CN" sz="2000">
                  <a:ea typeface="楷体_GB2312" pitchFamily="49" charset="-122"/>
                </a:rPr>
                <a:t>.</a:t>
              </a:r>
            </a:p>
          </p:txBody>
        </p:sp>
      </p:grpSp>
      <p:sp>
        <p:nvSpPr>
          <p:cNvPr id="51" name="Rectangle 23"/>
          <p:cNvSpPr>
            <a:spLocks noChangeArrowheads="1"/>
          </p:cNvSpPr>
          <p:nvPr/>
        </p:nvSpPr>
        <p:spPr bwMode="auto">
          <a:xfrm>
            <a:off x="4557078" y="1096328"/>
            <a:ext cx="3744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0099"/>
                </a:solidFill>
                <a:ea typeface="楷体_GB2312" pitchFamily="49" charset="-122"/>
              </a:rPr>
              <a:t>当</a:t>
            </a:r>
            <a:r>
              <a:rPr lang="en-US" altLang="zh-CN" sz="2400" b="1">
                <a:solidFill>
                  <a:srgbClr val="000099"/>
                </a:solidFill>
                <a:latin typeface="Times New Roman" panose="02020603050405020304" pitchFamily="18" charset="0"/>
                <a:ea typeface="楷体_GB2312" pitchFamily="49" charset="-122"/>
              </a:rPr>
              <a:t>E</a:t>
            </a:r>
            <a:r>
              <a:rPr lang="en-US" altLang="zh-CN" sz="2400" b="1" baseline="-25000">
                <a:solidFill>
                  <a:srgbClr val="000099"/>
                </a:solidFill>
                <a:latin typeface="Times New Roman" panose="02020603050405020304" pitchFamily="18" charset="0"/>
                <a:ea typeface="楷体_GB2312" pitchFamily="49" charset="-122"/>
              </a:rPr>
              <a:t>3 </a:t>
            </a:r>
            <a:r>
              <a:rPr lang="en-US" altLang="zh-CN" sz="2400" b="1">
                <a:solidFill>
                  <a:srgbClr val="000099"/>
                </a:solidFill>
                <a:latin typeface="Times New Roman" panose="02020603050405020304" pitchFamily="18" charset="0"/>
                <a:ea typeface="楷体_GB2312" pitchFamily="49" charset="-122"/>
              </a:rPr>
              <a:t>=1 </a:t>
            </a:r>
            <a:r>
              <a:rPr lang="zh-CN" altLang="en-US" sz="2400" b="1">
                <a:solidFill>
                  <a:srgbClr val="000099"/>
                </a:solidFill>
                <a:latin typeface="Times New Roman" panose="02020603050405020304" pitchFamily="18" charset="0"/>
                <a:ea typeface="楷体_GB2312" pitchFamily="49" charset="-122"/>
              </a:rPr>
              <a:t>，</a:t>
            </a:r>
            <a:r>
              <a:rPr lang="en-US" altLang="zh-CN" sz="2400" b="1">
                <a:solidFill>
                  <a:srgbClr val="000099"/>
                </a:solidFill>
                <a:latin typeface="Times New Roman" panose="02020603050405020304" pitchFamily="18" charset="0"/>
                <a:ea typeface="楷体_GB2312" pitchFamily="49" charset="-122"/>
              </a:rPr>
              <a:t>E</a:t>
            </a:r>
            <a:r>
              <a:rPr lang="en-US" altLang="zh-CN" sz="2400" b="1" baseline="-25000">
                <a:solidFill>
                  <a:srgbClr val="000099"/>
                </a:solidFill>
                <a:latin typeface="Times New Roman" panose="02020603050405020304" pitchFamily="18" charset="0"/>
                <a:ea typeface="楷体_GB2312" pitchFamily="49" charset="-122"/>
              </a:rPr>
              <a:t>2 </a:t>
            </a:r>
            <a:r>
              <a:rPr lang="en-US" altLang="zh-CN" sz="2400" b="1">
                <a:solidFill>
                  <a:srgbClr val="000099"/>
                </a:solidFill>
                <a:latin typeface="Times New Roman" panose="02020603050405020304" pitchFamily="18" charset="0"/>
                <a:ea typeface="楷体_GB2312" pitchFamily="49" charset="-122"/>
              </a:rPr>
              <a:t>= E</a:t>
            </a:r>
            <a:r>
              <a:rPr lang="en-US" altLang="zh-CN" sz="2400" b="1" baseline="-25000">
                <a:solidFill>
                  <a:srgbClr val="000099"/>
                </a:solidFill>
                <a:latin typeface="Times New Roman" panose="02020603050405020304" pitchFamily="18" charset="0"/>
                <a:ea typeface="楷体_GB2312" pitchFamily="49" charset="-122"/>
              </a:rPr>
              <a:t>1 </a:t>
            </a:r>
            <a:r>
              <a:rPr lang="en-US" altLang="zh-CN" sz="2400" b="1">
                <a:solidFill>
                  <a:srgbClr val="000099"/>
                </a:solidFill>
                <a:latin typeface="Times New Roman" panose="02020603050405020304" pitchFamily="18" charset="0"/>
                <a:ea typeface="楷体_GB2312" pitchFamily="49" charset="-122"/>
              </a:rPr>
              <a:t>= 0</a:t>
            </a:r>
            <a:r>
              <a:rPr lang="zh-CN" altLang="en-US" sz="2400" b="1">
                <a:solidFill>
                  <a:srgbClr val="000099"/>
                </a:solidFill>
                <a:latin typeface="Times New Roman" panose="02020603050405020304" pitchFamily="18" charset="0"/>
                <a:ea typeface="楷体_GB2312" pitchFamily="49" charset="-122"/>
              </a:rPr>
              <a:t>时</a:t>
            </a:r>
          </a:p>
        </p:txBody>
      </p:sp>
      <p:cxnSp>
        <p:nvCxnSpPr>
          <p:cNvPr id="52" name="直接连接符 51"/>
          <p:cNvCxnSpPr/>
          <p:nvPr/>
        </p:nvCxnSpPr>
        <p:spPr>
          <a:xfrm>
            <a:off x="6020753" y="1169353"/>
            <a:ext cx="215900"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573203" y="1169353"/>
            <a:ext cx="215900"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5215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strips(downRight)">
                                      <p:cBhvr>
                                        <p:cTn id="7" dur="500"/>
                                        <p:tgtEl>
                                          <p:spTgt spid="51"/>
                                        </p:tgtEl>
                                      </p:cBhvr>
                                    </p:animEffect>
                                  </p:childTnLst>
                                </p:cTn>
                              </p:par>
                              <p:par>
                                <p:cTn id="8" presetID="3" presetClass="entr" presetSubtype="1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linds(horizontal)">
                                      <p:cBhvr>
                                        <p:cTn id="10" dur="500"/>
                                        <p:tgtEl>
                                          <p:spTgt spid="53"/>
                                        </p:tgtEl>
                                      </p:cBhvr>
                                    </p:animEffect>
                                  </p:childTnLst>
                                </p:cTn>
                              </p:par>
                              <p:par>
                                <p:cTn id="11" presetID="3" presetClass="entr" presetSubtype="1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blinds(horizontal)">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up)">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left)">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7143" y="1065905"/>
            <a:ext cx="7772400" cy="862013"/>
          </a:xfrm>
        </p:spPr>
        <p:txBody>
          <a:bodyPr/>
          <a:lstStyle/>
          <a:p>
            <a:pPr marL="457200" indent="-457200" algn="l" eaLnBrk="1" hangingPunct="1">
              <a:buFont typeface="Wingdings" panose="05000000000000000000" pitchFamily="2" charset="2"/>
              <a:buChar char="l"/>
            </a:pPr>
            <a:r>
              <a:rPr lang="zh-CN" altLang="en-US" sz="3200" b="1" dirty="0">
                <a:solidFill>
                  <a:srgbClr val="0000FF"/>
                </a:solidFill>
              </a:rPr>
              <a:t>组合电路框图及一般表达式</a:t>
            </a:r>
          </a:p>
        </p:txBody>
      </p:sp>
      <mc:AlternateContent xmlns:mc="http://schemas.openxmlformats.org/markup-compatibility/2006" xmlns:a14="http://schemas.microsoft.com/office/drawing/2010/main">
        <mc:Choice Requires="a14">
          <p:sp>
            <p:nvSpPr>
              <p:cNvPr id="10243" name="Rectangle 3"/>
              <p:cNvSpPr>
                <a:spLocks noGrp="1" noChangeArrowheads="1"/>
              </p:cNvSpPr>
              <p:nvPr>
                <p:ph type="body" idx="1"/>
              </p:nvPr>
            </p:nvSpPr>
            <p:spPr>
              <a:xfrm>
                <a:off x="440034" y="4272399"/>
                <a:ext cx="3513639" cy="1841864"/>
              </a:xfrm>
            </p:spPr>
            <p:txBody>
              <a:bodyPr/>
              <a:lstStyle/>
              <a:p>
                <a:pPr marL="0" indent="0" algn="ctr" eaLnBrk="1" hangingPunct="1">
                  <a:lnSpc>
                    <a:spcPct val="90000"/>
                  </a:lnSpc>
                  <a:buNone/>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altLang="zh-CN" sz="2400" i="1" smtClean="0">
                                  <a:latin typeface="Cambria Math" panose="02040503050406030204" pitchFamily="18" charset="0"/>
                                  <a:cs typeface="Times New Roman" panose="02020603050405020304" pitchFamily="18" charset="0"/>
                                </a:rPr>
                              </m:ctrlPr>
                            </m:mPr>
                            <m:mr>
                              <m:e>
                                <m:r>
                                  <m:rPr>
                                    <m:nor/>
                                  </m:rPr>
                                  <a:rPr lang="en-US" altLang="zh-CN" sz="2400" i="1">
                                    <a:latin typeface="Times New Roman" panose="02020603050405020304" pitchFamily="18" charset="0"/>
                                    <a:cs typeface="Times New Roman" panose="02020603050405020304" pitchFamily="18" charset="0"/>
                                  </a:rPr>
                                  <m:t>F</m:t>
                                </m:r>
                                <m:r>
                                  <m:rPr>
                                    <m:nor/>
                                  </m:rPr>
                                  <a:rPr lang="en-US" altLang="zh-CN" sz="2400" baseline="-30000">
                                    <a:latin typeface="Times New Roman" panose="02020603050405020304" pitchFamily="18" charset="0"/>
                                    <a:cs typeface="Times New Roman" panose="02020603050405020304" pitchFamily="18" charset="0"/>
                                  </a:rPr>
                                  <m:t>1</m:t>
                                </m:r>
                                <m:r>
                                  <m:rPr>
                                    <m:nor/>
                                  </m:rPr>
                                  <a:rPr lang="en-US" altLang="zh-CN" sz="2400" b="0" i="0" baseline="-30000" smtClean="0">
                                    <a:latin typeface="Times New Roman" panose="02020603050405020304" pitchFamily="18" charset="0"/>
                                    <a:cs typeface="Times New Roman" panose="02020603050405020304" pitchFamily="18" charset="0"/>
                                  </a:rPr>
                                  <m:t> </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b="0" i="0" smtClean="0">
                                    <a:latin typeface="Times New Roman" panose="02020603050405020304" pitchFamily="18" charset="0"/>
                                    <a:cs typeface="Times New Roman" panose="02020603050405020304" pitchFamily="18" charset="0"/>
                                  </a:rPr>
                                  <m:t> </m:t>
                                </m:r>
                                <m:r>
                                  <m:rPr>
                                    <m:nor/>
                                  </m:rPr>
                                  <a:rPr lang="en-US" altLang="zh-CN" sz="2400" i="1">
                                    <a:latin typeface="Times New Roman" panose="02020603050405020304" pitchFamily="18" charset="0"/>
                                    <a:cs typeface="Times New Roman" panose="02020603050405020304" pitchFamily="18" charset="0"/>
                                  </a:rPr>
                                  <m:t>f</m:t>
                                </m:r>
                                <m:r>
                                  <m:rPr>
                                    <m:nor/>
                                  </m:rPr>
                                  <a:rPr lang="en-US" altLang="zh-CN" sz="2400" baseline="-30000">
                                    <a:latin typeface="Times New Roman" panose="02020603050405020304" pitchFamily="18" charset="0"/>
                                    <a:cs typeface="Times New Roman" panose="02020603050405020304" pitchFamily="18" charset="0"/>
                                  </a:rPr>
                                  <m:t>1</m:t>
                                </m:r>
                                <m:r>
                                  <m:rPr>
                                    <m:nor/>
                                  </m:rPr>
                                  <a:rPr lang="en-US" altLang="zh-CN" sz="2400" b="0" i="0" baseline="-30000" smtClean="0">
                                    <a:latin typeface="Times New Roman" panose="02020603050405020304" pitchFamily="18" charset="0"/>
                                    <a:cs typeface="Times New Roman" panose="02020603050405020304" pitchFamily="18" charset="0"/>
                                  </a:rPr>
                                  <m:t> </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b="0" i="1" smtClean="0">
                                    <a:latin typeface="Times New Roman" panose="02020603050405020304" pitchFamily="18" charset="0"/>
                                    <a:cs typeface="Times New Roman" panose="02020603050405020304" pitchFamily="18" charset="0"/>
                                  </a:rPr>
                                  <m:t>X</m:t>
                                </m:r>
                                <m:r>
                                  <m:rPr>
                                    <m:nor/>
                                  </m:rPr>
                                  <a:rPr lang="en-US" altLang="zh-CN" sz="2400" baseline="-30000">
                                    <a:latin typeface="Times New Roman" panose="02020603050405020304" pitchFamily="18" charset="0"/>
                                    <a:cs typeface="Times New Roman" panose="02020603050405020304" pitchFamily="18" charset="0"/>
                                  </a:rPr>
                                  <m:t>1</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i="1">
                                    <a:latin typeface="Times New Roman" panose="02020603050405020304" pitchFamily="18" charset="0"/>
                                    <a:cs typeface="Times New Roman" panose="02020603050405020304" pitchFamily="18" charset="0"/>
                                  </a:rPr>
                                  <m:t> </m:t>
                                </m:r>
                                <m:r>
                                  <m:rPr>
                                    <m:nor/>
                                  </m:rPr>
                                  <a:rPr lang="en-US" altLang="zh-CN" sz="2400" b="0" i="1" smtClean="0">
                                    <a:latin typeface="Times New Roman" panose="02020603050405020304" pitchFamily="18" charset="0"/>
                                    <a:cs typeface="Times New Roman" panose="02020603050405020304" pitchFamily="18" charset="0"/>
                                  </a:rPr>
                                  <m:t>X</m:t>
                                </m:r>
                                <m:r>
                                  <m:rPr>
                                    <m:nor/>
                                  </m:rPr>
                                  <a:rPr lang="en-US" altLang="zh-CN" sz="2400" baseline="-30000">
                                    <a:latin typeface="Times New Roman" panose="02020603050405020304" pitchFamily="18" charset="0"/>
                                    <a:cs typeface="Times New Roman" panose="02020603050405020304" pitchFamily="18" charset="0"/>
                                  </a:rPr>
                                  <m:t>2</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i="1">
                                    <a:latin typeface="Times New Roman" panose="02020603050405020304" pitchFamily="18" charset="0"/>
                                    <a:cs typeface="Times New Roman" panose="02020603050405020304" pitchFamily="18" charset="0"/>
                                  </a:rPr>
                                  <m:t> </m:t>
                                </m:r>
                                <m:r>
                                  <m:rPr>
                                    <m:nor/>
                                  </m:rPr>
                                  <a:rPr lang="en-US" altLang="zh-CN" sz="2400" b="0" i="1" smtClean="0">
                                    <a:latin typeface="Times New Roman" panose="02020603050405020304" pitchFamily="18" charset="0"/>
                                    <a:cs typeface="Times New Roman" panose="02020603050405020304" pitchFamily="18" charset="0"/>
                                  </a:rPr>
                                  <m:t>X</m:t>
                                </m:r>
                                <m:r>
                                  <m:rPr>
                                    <m:nor/>
                                  </m:rPr>
                                  <a:rPr lang="en-US" altLang="zh-CN" sz="2400" baseline="-30000">
                                    <a:latin typeface="Times New Roman" panose="02020603050405020304" pitchFamily="18" charset="0"/>
                                    <a:cs typeface="Times New Roman" panose="02020603050405020304" pitchFamily="18" charset="0"/>
                                  </a:rPr>
                                  <m:t>n</m:t>
                                </m:r>
                                <m:r>
                                  <m:rPr>
                                    <m:nor/>
                                  </m:rPr>
                                  <a:rPr lang="en-US" altLang="zh-CN" sz="2400" b="0" i="0" baseline="-30000" smtClean="0">
                                    <a:latin typeface="Times New Roman" panose="02020603050405020304" pitchFamily="18" charset="0"/>
                                    <a:cs typeface="Times New Roman" panose="02020603050405020304" pitchFamily="18" charset="0"/>
                                  </a:rPr>
                                  <m:t> </m:t>
                                </m:r>
                                <m:r>
                                  <m:rPr>
                                    <m:nor/>
                                  </m:rPr>
                                  <a:rPr lang="en-US" altLang="zh-CN" sz="2400">
                                    <a:latin typeface="Times New Roman" panose="02020603050405020304" pitchFamily="18" charset="0"/>
                                    <a:cs typeface="Times New Roman" panose="02020603050405020304" pitchFamily="18" charset="0"/>
                                  </a:rPr>
                                  <m:t>) </m:t>
                                </m:r>
                              </m:e>
                            </m:mr>
                            <m:mr>
                              <m:e>
                                <m:eqArr>
                                  <m:eqArrPr>
                                    <m:ctrlPr>
                                      <a:rPr lang="en-US" altLang="zh-CN" sz="2400" i="1" smtClean="0">
                                        <a:latin typeface="Cambria Math" panose="02040503050406030204" pitchFamily="18" charset="0"/>
                                        <a:cs typeface="Times New Roman" panose="02020603050405020304" pitchFamily="18" charset="0"/>
                                      </a:rPr>
                                    </m:ctrlPr>
                                  </m:eqArrPr>
                                  <m:e>
                                    <m:r>
                                      <m:rPr>
                                        <m:nor/>
                                      </m:rPr>
                                      <a:rPr lang="en-US" altLang="zh-CN" sz="2400" i="1">
                                        <a:latin typeface="Times New Roman" panose="02020603050405020304" pitchFamily="18" charset="0"/>
                                        <a:cs typeface="Times New Roman" panose="02020603050405020304" pitchFamily="18" charset="0"/>
                                      </a:rPr>
                                      <m:t>F</m:t>
                                    </m:r>
                                    <m:r>
                                      <m:rPr>
                                        <m:nor/>
                                      </m:rPr>
                                      <a:rPr lang="en-US" altLang="zh-CN" sz="2400" baseline="-30000">
                                        <a:latin typeface="Times New Roman" panose="02020603050405020304" pitchFamily="18" charset="0"/>
                                        <a:cs typeface="Times New Roman" panose="02020603050405020304" pitchFamily="18" charset="0"/>
                                      </a:rPr>
                                      <m:t>2</m:t>
                                    </m:r>
                                    <m:r>
                                      <m:rPr>
                                        <m:nor/>
                                      </m:rPr>
                                      <a:rPr lang="en-US" altLang="zh-CN" sz="2400" b="0" i="0" baseline="-30000" smtClean="0">
                                        <a:latin typeface="Times New Roman" panose="02020603050405020304" pitchFamily="18" charset="0"/>
                                        <a:cs typeface="Times New Roman" panose="02020603050405020304" pitchFamily="18" charset="0"/>
                                      </a:rPr>
                                      <m:t> </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b="0" i="1" smtClean="0">
                                        <a:latin typeface="Times New Roman" panose="02020603050405020304" pitchFamily="18" charset="0"/>
                                        <a:cs typeface="Times New Roman" panose="02020603050405020304" pitchFamily="18" charset="0"/>
                                      </a:rPr>
                                      <m:t> </m:t>
                                    </m:r>
                                    <m:r>
                                      <m:rPr>
                                        <m:nor/>
                                      </m:rPr>
                                      <a:rPr lang="en-US" altLang="zh-CN" sz="2400" i="1">
                                        <a:latin typeface="Times New Roman" panose="02020603050405020304" pitchFamily="18" charset="0"/>
                                        <a:cs typeface="Times New Roman" panose="02020603050405020304" pitchFamily="18" charset="0"/>
                                      </a:rPr>
                                      <m:t>f</m:t>
                                    </m:r>
                                    <m:r>
                                      <m:rPr>
                                        <m:nor/>
                                      </m:rPr>
                                      <a:rPr lang="en-US" altLang="zh-CN" sz="2400" baseline="-30000">
                                        <a:latin typeface="Times New Roman" panose="02020603050405020304" pitchFamily="18" charset="0"/>
                                        <a:cs typeface="Times New Roman" panose="02020603050405020304" pitchFamily="18" charset="0"/>
                                      </a:rPr>
                                      <m:t>2</m:t>
                                    </m:r>
                                    <m:r>
                                      <m:rPr>
                                        <m:nor/>
                                      </m:rPr>
                                      <a:rPr lang="en-US" altLang="zh-CN" sz="2400" b="0" i="0" baseline="-30000" smtClean="0">
                                        <a:latin typeface="Times New Roman" panose="02020603050405020304" pitchFamily="18" charset="0"/>
                                        <a:cs typeface="Times New Roman" panose="02020603050405020304" pitchFamily="18" charset="0"/>
                                      </a:rPr>
                                      <m:t> </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b="0" i="1" smtClean="0">
                                        <a:latin typeface="Times New Roman" panose="02020603050405020304" pitchFamily="18" charset="0"/>
                                        <a:cs typeface="Times New Roman" panose="02020603050405020304" pitchFamily="18" charset="0"/>
                                      </a:rPr>
                                      <m:t>X</m:t>
                                    </m:r>
                                    <m:r>
                                      <m:rPr>
                                        <m:nor/>
                                      </m:rPr>
                                      <a:rPr lang="en-US" altLang="zh-CN" sz="2400" baseline="-30000">
                                        <a:latin typeface="Times New Roman" panose="02020603050405020304" pitchFamily="18" charset="0"/>
                                        <a:cs typeface="Times New Roman" panose="02020603050405020304" pitchFamily="18" charset="0"/>
                                      </a:rPr>
                                      <m:t>1</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i="1">
                                        <a:latin typeface="Times New Roman" panose="02020603050405020304" pitchFamily="18" charset="0"/>
                                        <a:cs typeface="Times New Roman" panose="02020603050405020304" pitchFamily="18" charset="0"/>
                                      </a:rPr>
                                      <m:t> </m:t>
                                    </m:r>
                                    <m:r>
                                      <m:rPr>
                                        <m:nor/>
                                      </m:rPr>
                                      <a:rPr lang="en-US" altLang="zh-CN" sz="2400" b="0" i="1" smtClean="0">
                                        <a:latin typeface="Times New Roman" panose="02020603050405020304" pitchFamily="18" charset="0"/>
                                        <a:cs typeface="Times New Roman" panose="02020603050405020304" pitchFamily="18" charset="0"/>
                                      </a:rPr>
                                      <m:t>X</m:t>
                                    </m:r>
                                    <m:r>
                                      <m:rPr>
                                        <m:nor/>
                                      </m:rPr>
                                      <a:rPr lang="en-US" altLang="zh-CN" sz="2400" baseline="-30000">
                                        <a:latin typeface="Times New Roman" panose="02020603050405020304" pitchFamily="18" charset="0"/>
                                        <a:cs typeface="Times New Roman" panose="02020603050405020304" pitchFamily="18" charset="0"/>
                                      </a:rPr>
                                      <m:t>2</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i="1">
                                        <a:latin typeface="Times New Roman" panose="02020603050405020304" pitchFamily="18" charset="0"/>
                                        <a:cs typeface="Times New Roman" panose="02020603050405020304" pitchFamily="18" charset="0"/>
                                      </a:rPr>
                                      <m:t> </m:t>
                                    </m:r>
                                    <m:r>
                                      <m:rPr>
                                        <m:nor/>
                                      </m:rPr>
                                      <a:rPr lang="en-US" altLang="zh-CN" sz="2400" b="0" i="1" smtClean="0">
                                        <a:latin typeface="Times New Roman" panose="02020603050405020304" pitchFamily="18" charset="0"/>
                                        <a:cs typeface="Times New Roman" panose="02020603050405020304" pitchFamily="18" charset="0"/>
                                      </a:rPr>
                                      <m:t>X</m:t>
                                    </m:r>
                                    <m:r>
                                      <m:rPr>
                                        <m:nor/>
                                      </m:rPr>
                                      <a:rPr lang="en-US" altLang="zh-CN" sz="2400" baseline="-30000">
                                        <a:latin typeface="Times New Roman" panose="02020603050405020304" pitchFamily="18" charset="0"/>
                                        <a:cs typeface="Times New Roman" panose="02020603050405020304" pitchFamily="18" charset="0"/>
                                      </a:rPr>
                                      <m:t>n</m:t>
                                    </m:r>
                                    <m:r>
                                      <m:rPr>
                                        <m:nor/>
                                      </m:rPr>
                                      <a:rPr lang="en-US" altLang="zh-CN" sz="2400" b="0" i="0" baseline="-30000" smtClean="0">
                                        <a:latin typeface="Times New Roman" panose="02020603050405020304" pitchFamily="18" charset="0"/>
                                        <a:cs typeface="Times New Roman" panose="02020603050405020304" pitchFamily="18" charset="0"/>
                                      </a:rPr>
                                      <m:t> </m:t>
                                    </m:r>
                                    <m:r>
                                      <m:rPr>
                                        <m:nor/>
                                      </m:rPr>
                                      <a:rPr lang="en-US" altLang="zh-CN" sz="2400">
                                        <a:latin typeface="Times New Roman" panose="02020603050405020304" pitchFamily="18" charset="0"/>
                                        <a:cs typeface="Times New Roman" panose="02020603050405020304" pitchFamily="18" charset="0"/>
                                      </a:rPr>
                                      <m:t>) </m:t>
                                    </m:r>
                                  </m:e>
                                  <m:e>
                                    <m:r>
                                      <m:rPr>
                                        <m:nor/>
                                      </m:rPr>
                                      <a:rPr lang="en-US" altLang="zh-CN" sz="2400">
                                        <a:latin typeface="Times New Roman" panose="02020603050405020304" pitchFamily="18" charset="0"/>
                                        <a:cs typeface="Times New Roman" panose="02020603050405020304" pitchFamily="18" charset="0"/>
                                      </a:rPr>
                                      <m:t>… </m:t>
                                    </m:r>
                                  </m:e>
                                </m:eqArr>
                              </m:e>
                            </m:mr>
                            <m:mr>
                              <m:e>
                                <m:r>
                                  <m:rPr>
                                    <m:nor/>
                                  </m:rPr>
                                  <a:rPr lang="en-US" altLang="zh-CN" sz="2400" i="1">
                                    <a:latin typeface="Times New Roman" panose="02020603050405020304" pitchFamily="18" charset="0"/>
                                    <a:cs typeface="Times New Roman" panose="02020603050405020304" pitchFamily="18" charset="0"/>
                                  </a:rPr>
                                  <m:t>F</m:t>
                                </m:r>
                                <m:r>
                                  <m:rPr>
                                    <m:nor/>
                                  </m:rPr>
                                  <a:rPr lang="en-US" altLang="zh-CN" sz="2400" baseline="-30000">
                                    <a:latin typeface="Times New Roman" panose="02020603050405020304" pitchFamily="18" charset="0"/>
                                    <a:cs typeface="Times New Roman" panose="02020603050405020304" pitchFamily="18" charset="0"/>
                                  </a:rPr>
                                  <m:t>m</m:t>
                                </m:r>
                                <m:r>
                                  <m:rPr>
                                    <m:nor/>
                                  </m:rPr>
                                  <a:rPr lang="en-US" altLang="zh-CN" sz="2400" b="0" i="0" baseline="-30000" smtClean="0">
                                    <a:latin typeface="Times New Roman" panose="02020603050405020304" pitchFamily="18" charset="0"/>
                                    <a:cs typeface="Times New Roman" panose="02020603050405020304" pitchFamily="18" charset="0"/>
                                  </a:rPr>
                                  <m:t> </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b="0" i="0" smtClean="0">
                                    <a:latin typeface="Times New Roman" panose="02020603050405020304" pitchFamily="18" charset="0"/>
                                    <a:cs typeface="Times New Roman" panose="02020603050405020304" pitchFamily="18" charset="0"/>
                                  </a:rPr>
                                  <m:t> </m:t>
                                </m:r>
                                <m:r>
                                  <m:rPr>
                                    <m:nor/>
                                  </m:rPr>
                                  <a:rPr lang="en-US" altLang="zh-CN" sz="2400" i="1">
                                    <a:latin typeface="Times New Roman" panose="02020603050405020304" pitchFamily="18" charset="0"/>
                                    <a:cs typeface="Times New Roman" panose="02020603050405020304" pitchFamily="18" charset="0"/>
                                  </a:rPr>
                                  <m:t>f</m:t>
                                </m:r>
                                <m:r>
                                  <m:rPr>
                                    <m:nor/>
                                  </m:rPr>
                                  <a:rPr lang="en-US" altLang="zh-CN" sz="2400" baseline="-30000">
                                    <a:latin typeface="Times New Roman" panose="02020603050405020304" pitchFamily="18" charset="0"/>
                                    <a:cs typeface="Times New Roman" panose="02020603050405020304" pitchFamily="18" charset="0"/>
                                  </a:rPr>
                                  <m:t>m</m:t>
                                </m:r>
                                <m:r>
                                  <m:rPr>
                                    <m:nor/>
                                  </m:rPr>
                                  <a:rPr lang="en-US" altLang="zh-CN" sz="2400" b="0" i="0" baseline="-30000" smtClean="0">
                                    <a:latin typeface="Times New Roman" panose="02020603050405020304" pitchFamily="18" charset="0"/>
                                    <a:cs typeface="Times New Roman" panose="02020603050405020304" pitchFamily="18" charset="0"/>
                                  </a:rPr>
                                  <m:t> </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b="0" i="1" smtClean="0">
                                    <a:latin typeface="Times New Roman" panose="02020603050405020304" pitchFamily="18" charset="0"/>
                                    <a:cs typeface="Times New Roman" panose="02020603050405020304" pitchFamily="18" charset="0"/>
                                  </a:rPr>
                                  <m:t>X</m:t>
                                </m:r>
                                <m:r>
                                  <m:rPr>
                                    <m:nor/>
                                  </m:rPr>
                                  <a:rPr lang="en-US" altLang="zh-CN" sz="2400" baseline="-30000">
                                    <a:latin typeface="Times New Roman" panose="02020603050405020304" pitchFamily="18" charset="0"/>
                                    <a:cs typeface="Times New Roman" panose="02020603050405020304" pitchFamily="18" charset="0"/>
                                  </a:rPr>
                                  <m:t>1</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i="1">
                                    <a:latin typeface="Times New Roman" panose="02020603050405020304" pitchFamily="18" charset="0"/>
                                    <a:cs typeface="Times New Roman" panose="02020603050405020304" pitchFamily="18" charset="0"/>
                                  </a:rPr>
                                  <m:t> </m:t>
                                </m:r>
                                <m:r>
                                  <m:rPr>
                                    <m:nor/>
                                  </m:rPr>
                                  <a:rPr lang="en-US" altLang="zh-CN" sz="2400" b="0" i="1" smtClean="0">
                                    <a:latin typeface="Times New Roman" panose="02020603050405020304" pitchFamily="18" charset="0"/>
                                    <a:cs typeface="Times New Roman" panose="02020603050405020304" pitchFamily="18" charset="0"/>
                                  </a:rPr>
                                  <m:t>X</m:t>
                                </m:r>
                                <m:r>
                                  <m:rPr>
                                    <m:nor/>
                                  </m:rPr>
                                  <a:rPr lang="en-US" altLang="zh-CN" sz="2400" baseline="-30000">
                                    <a:latin typeface="Times New Roman" panose="02020603050405020304" pitchFamily="18" charset="0"/>
                                    <a:cs typeface="Times New Roman" panose="02020603050405020304" pitchFamily="18" charset="0"/>
                                  </a:rPr>
                                  <m:t>2</m:t>
                                </m:r>
                                <m:r>
                                  <m:rPr>
                                    <m:nor/>
                                  </m:rPr>
                                  <a:rPr lang="en-US" altLang="zh-CN" sz="2400">
                                    <a:latin typeface="Times New Roman" panose="02020603050405020304" pitchFamily="18" charset="0"/>
                                    <a:cs typeface="Times New Roman" panose="02020603050405020304" pitchFamily="18" charset="0"/>
                                  </a:rPr>
                                  <m:t>,…</m:t>
                                </m:r>
                                <m:r>
                                  <m:rPr>
                                    <m:nor/>
                                  </m:rPr>
                                  <a:rPr lang="en-US" altLang="zh-CN" sz="2400" i="1">
                                    <a:latin typeface="Times New Roman" panose="02020603050405020304" pitchFamily="18" charset="0"/>
                                    <a:cs typeface="Times New Roman" panose="02020603050405020304" pitchFamily="18" charset="0"/>
                                  </a:rPr>
                                  <m:t> </m:t>
                                </m:r>
                                <m:r>
                                  <m:rPr>
                                    <m:nor/>
                                  </m:rPr>
                                  <a:rPr lang="en-US" altLang="zh-CN" sz="2400" b="0" i="1" smtClean="0">
                                    <a:latin typeface="Times New Roman" panose="02020603050405020304" pitchFamily="18" charset="0"/>
                                    <a:cs typeface="Times New Roman" panose="02020603050405020304" pitchFamily="18" charset="0"/>
                                  </a:rPr>
                                  <m:t>X</m:t>
                                </m:r>
                                <m:r>
                                  <m:rPr>
                                    <m:nor/>
                                  </m:rPr>
                                  <a:rPr lang="en-US" altLang="zh-CN" sz="2400" baseline="-30000">
                                    <a:latin typeface="Times New Roman" panose="02020603050405020304" pitchFamily="18" charset="0"/>
                                    <a:cs typeface="Times New Roman" panose="02020603050405020304" pitchFamily="18" charset="0"/>
                                  </a:rPr>
                                  <m:t>n</m:t>
                                </m:r>
                                <m:r>
                                  <m:rPr>
                                    <m:nor/>
                                  </m:rPr>
                                  <a:rPr lang="en-US" altLang="zh-CN" sz="2400" b="0" i="0" baseline="-30000" smtClean="0">
                                    <a:latin typeface="Times New Roman" panose="02020603050405020304" pitchFamily="18" charset="0"/>
                                    <a:cs typeface="Times New Roman" panose="02020603050405020304" pitchFamily="18" charset="0"/>
                                  </a:rPr>
                                  <m:t> </m:t>
                                </m:r>
                                <m:r>
                                  <m:rPr>
                                    <m:nor/>
                                  </m:rPr>
                                  <a:rPr lang="en-US" altLang="zh-CN" sz="2400">
                                    <a:latin typeface="Times New Roman" panose="02020603050405020304" pitchFamily="18" charset="0"/>
                                    <a:cs typeface="Times New Roman" panose="02020603050405020304" pitchFamily="18" charset="0"/>
                                  </a:rPr>
                                  <m:t>) </m:t>
                                </m:r>
                              </m:e>
                            </m:mr>
                          </m:m>
                        </m:e>
                      </m:d>
                    </m:oMath>
                  </m:oMathPara>
                </a14:m>
                <a:endParaRPr lang="en-US" altLang="zh-CN" sz="2800" dirty="0">
                  <a:latin typeface="Times New Roman" panose="02020603050405020304" pitchFamily="18" charset="0"/>
                  <a:cs typeface="Times New Roman" panose="02020603050405020304" pitchFamily="18" charset="0"/>
                </a:endParaRPr>
              </a:p>
            </p:txBody>
          </p:sp>
        </mc:Choice>
        <mc:Fallback xmlns="">
          <p:sp>
            <p:nvSpPr>
              <p:cNvPr id="10243" name="Rectangle 3"/>
              <p:cNvSpPr>
                <a:spLocks noGrp="1" noRot="1" noChangeAspect="1" noMove="1" noResize="1" noEditPoints="1" noAdjustHandles="1" noChangeArrowheads="1" noChangeShapeType="1" noTextEdit="1"/>
              </p:cNvSpPr>
              <p:nvPr>
                <p:ph type="body" idx="1"/>
              </p:nvPr>
            </p:nvSpPr>
            <p:spPr>
              <a:xfrm>
                <a:off x="440034" y="4272399"/>
                <a:ext cx="3513639" cy="1841864"/>
              </a:xfrm>
              <a:blipFill rotWithShape="0">
                <a:blip r:embed="rId2"/>
                <a:stretch>
                  <a:fillRect t="-1987"/>
                </a:stretch>
              </a:blipFill>
            </p:spPr>
            <p:txBody>
              <a:bodyPr/>
              <a:lstStyle/>
              <a:p>
                <a:r>
                  <a:rPr lang="zh-CN" altLang="en-US">
                    <a:noFill/>
                  </a:rPr>
                  <a:t> </a:t>
                </a:r>
              </a:p>
            </p:txBody>
          </p:sp>
        </mc:Fallback>
      </mc:AlternateContent>
      <p:grpSp>
        <p:nvGrpSpPr>
          <p:cNvPr id="2" name="Group 1029"/>
          <p:cNvGrpSpPr>
            <a:grpSpLocks/>
          </p:cNvGrpSpPr>
          <p:nvPr/>
        </p:nvGrpSpPr>
        <p:grpSpPr bwMode="auto">
          <a:xfrm>
            <a:off x="610941" y="1723368"/>
            <a:ext cx="7893050" cy="2384426"/>
            <a:chOff x="541" y="1003"/>
            <a:chExt cx="4972" cy="1502"/>
          </a:xfrm>
        </p:grpSpPr>
        <p:sp>
          <p:nvSpPr>
            <p:cNvPr id="8197" name="Rectangle 6"/>
            <p:cNvSpPr>
              <a:spLocks noChangeArrowheads="1"/>
            </p:cNvSpPr>
            <p:nvPr/>
          </p:nvSpPr>
          <p:spPr bwMode="auto">
            <a:xfrm>
              <a:off x="2215" y="1082"/>
              <a:ext cx="1566" cy="990"/>
            </a:xfrm>
            <a:prstGeom prst="rect">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a:cs typeface="Times New Roman" panose="02020603050405020304" pitchFamily="18" charset="0"/>
              </a:endParaRPr>
            </a:p>
          </p:txBody>
        </p:sp>
        <p:sp>
          <p:nvSpPr>
            <p:cNvPr id="8198" name="Line 7"/>
            <p:cNvSpPr>
              <a:spLocks noChangeShapeType="1"/>
            </p:cNvSpPr>
            <p:nvPr/>
          </p:nvSpPr>
          <p:spPr bwMode="auto">
            <a:xfrm flipH="1">
              <a:off x="1516" y="1227"/>
              <a:ext cx="699" cy="0"/>
            </a:xfrm>
            <a:prstGeom prst="line">
              <a:avLst/>
            </a:prstGeom>
            <a:noFill/>
            <a:ln w="28575">
              <a:solidFill>
                <a:srgbClr val="002060"/>
              </a:solidFill>
              <a:round/>
              <a:headEnd type="stealth" w="sm" len="med"/>
              <a:tailEnd type="none" w="sm" len="med"/>
            </a:ln>
            <a:extLst>
              <a:ext uri="{909E8E84-426E-40DD-AFC4-6F175D3DCCD1}">
                <a14:hiddenFill xmlns:a14="http://schemas.microsoft.com/office/drawing/2010/main">
                  <a:noFill/>
                </a14:hiddenFill>
              </a:ext>
            </a:extLst>
          </p:spPr>
          <p:txBody>
            <a:bodyPr/>
            <a:lstStyle/>
            <a:p>
              <a:endParaRPr lang="zh-CN" altLang="en-US">
                <a:cs typeface="Times New Roman" panose="02020603050405020304" pitchFamily="18" charset="0"/>
              </a:endParaRPr>
            </a:p>
          </p:txBody>
        </p:sp>
        <p:sp>
          <p:nvSpPr>
            <p:cNvPr id="8199" name="Line 8"/>
            <p:cNvSpPr>
              <a:spLocks noChangeShapeType="1"/>
            </p:cNvSpPr>
            <p:nvPr/>
          </p:nvSpPr>
          <p:spPr bwMode="auto">
            <a:xfrm flipH="1">
              <a:off x="1540" y="1445"/>
              <a:ext cx="675" cy="0"/>
            </a:xfrm>
            <a:prstGeom prst="line">
              <a:avLst/>
            </a:prstGeom>
            <a:noFill/>
            <a:ln w="28575">
              <a:solidFill>
                <a:srgbClr val="002060"/>
              </a:solidFill>
              <a:round/>
              <a:headEnd type="stealth" w="sm" len="med"/>
              <a:tailEnd type="none" w="sm" len="med"/>
            </a:ln>
            <a:extLst>
              <a:ext uri="{909E8E84-426E-40DD-AFC4-6F175D3DCCD1}">
                <a14:hiddenFill xmlns:a14="http://schemas.microsoft.com/office/drawing/2010/main">
                  <a:noFill/>
                </a14:hiddenFill>
              </a:ext>
            </a:extLst>
          </p:spPr>
          <p:txBody>
            <a:bodyPr/>
            <a:lstStyle/>
            <a:p>
              <a:endParaRPr lang="zh-CN" altLang="en-US">
                <a:cs typeface="Times New Roman" panose="02020603050405020304" pitchFamily="18" charset="0"/>
              </a:endParaRPr>
            </a:p>
          </p:txBody>
        </p:sp>
        <p:sp>
          <p:nvSpPr>
            <p:cNvPr id="8200" name="Line 9"/>
            <p:cNvSpPr>
              <a:spLocks noChangeShapeType="1"/>
            </p:cNvSpPr>
            <p:nvPr/>
          </p:nvSpPr>
          <p:spPr bwMode="auto">
            <a:xfrm flipH="1">
              <a:off x="1564" y="1952"/>
              <a:ext cx="651" cy="0"/>
            </a:xfrm>
            <a:prstGeom prst="line">
              <a:avLst/>
            </a:prstGeom>
            <a:noFill/>
            <a:ln w="28575">
              <a:solidFill>
                <a:srgbClr val="002060"/>
              </a:solidFill>
              <a:round/>
              <a:headEnd type="stealth" w="sm" len="med"/>
              <a:tailEnd type="none" w="sm" len="med"/>
            </a:ln>
            <a:extLst>
              <a:ext uri="{909E8E84-426E-40DD-AFC4-6F175D3DCCD1}">
                <a14:hiddenFill xmlns:a14="http://schemas.microsoft.com/office/drawing/2010/main">
                  <a:noFill/>
                </a14:hiddenFill>
              </a:ext>
            </a:extLst>
          </p:spPr>
          <p:txBody>
            <a:bodyPr/>
            <a:lstStyle/>
            <a:p>
              <a:endParaRPr lang="zh-CN" altLang="en-US">
                <a:cs typeface="Times New Roman" panose="02020603050405020304" pitchFamily="18" charset="0"/>
              </a:endParaRPr>
            </a:p>
          </p:txBody>
        </p:sp>
        <p:sp>
          <p:nvSpPr>
            <p:cNvPr id="8201" name="Line 10"/>
            <p:cNvSpPr>
              <a:spLocks noChangeShapeType="1"/>
            </p:cNvSpPr>
            <p:nvPr/>
          </p:nvSpPr>
          <p:spPr bwMode="auto">
            <a:xfrm>
              <a:off x="3781" y="1203"/>
              <a:ext cx="529" cy="0"/>
            </a:xfrm>
            <a:prstGeom prst="line">
              <a:avLst/>
            </a:prstGeom>
            <a:noFill/>
            <a:ln w="28575">
              <a:solidFill>
                <a:srgbClr val="002060"/>
              </a:solidFill>
              <a:round/>
              <a:headEnd type="none" w="sm" len="med"/>
              <a:tailEnd type="stealth" w="sm" len="med"/>
            </a:ln>
            <a:extLst>
              <a:ext uri="{909E8E84-426E-40DD-AFC4-6F175D3DCCD1}">
                <a14:hiddenFill xmlns:a14="http://schemas.microsoft.com/office/drawing/2010/main">
                  <a:noFill/>
                </a14:hiddenFill>
              </a:ext>
            </a:extLst>
          </p:spPr>
          <p:txBody>
            <a:bodyPr/>
            <a:lstStyle/>
            <a:p>
              <a:endParaRPr lang="zh-CN" altLang="en-US">
                <a:cs typeface="Times New Roman" panose="02020603050405020304" pitchFamily="18" charset="0"/>
              </a:endParaRPr>
            </a:p>
          </p:txBody>
        </p:sp>
        <p:sp>
          <p:nvSpPr>
            <p:cNvPr id="8202" name="Line 11"/>
            <p:cNvSpPr>
              <a:spLocks noChangeShapeType="1"/>
            </p:cNvSpPr>
            <p:nvPr/>
          </p:nvSpPr>
          <p:spPr bwMode="auto">
            <a:xfrm>
              <a:off x="3781" y="1420"/>
              <a:ext cx="529" cy="0"/>
            </a:xfrm>
            <a:prstGeom prst="line">
              <a:avLst/>
            </a:prstGeom>
            <a:noFill/>
            <a:ln w="28575">
              <a:solidFill>
                <a:srgbClr val="002060"/>
              </a:solidFill>
              <a:round/>
              <a:headEnd type="none" w="sm" len="med"/>
              <a:tailEnd type="stealth" w="sm" len="med"/>
            </a:ln>
            <a:extLst>
              <a:ext uri="{909E8E84-426E-40DD-AFC4-6F175D3DCCD1}">
                <a14:hiddenFill xmlns:a14="http://schemas.microsoft.com/office/drawing/2010/main">
                  <a:noFill/>
                </a14:hiddenFill>
              </a:ext>
            </a:extLst>
          </p:spPr>
          <p:txBody>
            <a:bodyPr/>
            <a:lstStyle/>
            <a:p>
              <a:endParaRPr lang="zh-CN" altLang="en-US">
                <a:cs typeface="Times New Roman" panose="02020603050405020304" pitchFamily="18" charset="0"/>
              </a:endParaRPr>
            </a:p>
          </p:txBody>
        </p:sp>
        <p:sp>
          <p:nvSpPr>
            <p:cNvPr id="8203" name="Line 12"/>
            <p:cNvSpPr>
              <a:spLocks noChangeShapeType="1"/>
            </p:cNvSpPr>
            <p:nvPr/>
          </p:nvSpPr>
          <p:spPr bwMode="auto">
            <a:xfrm>
              <a:off x="3781" y="1952"/>
              <a:ext cx="529" cy="0"/>
            </a:xfrm>
            <a:prstGeom prst="line">
              <a:avLst/>
            </a:prstGeom>
            <a:noFill/>
            <a:ln w="28575">
              <a:solidFill>
                <a:srgbClr val="002060"/>
              </a:solidFill>
              <a:round/>
              <a:headEnd type="none" w="sm" len="med"/>
              <a:tailEnd type="stealth" w="sm" len="med"/>
            </a:ln>
            <a:extLst>
              <a:ext uri="{909E8E84-426E-40DD-AFC4-6F175D3DCCD1}">
                <a14:hiddenFill xmlns:a14="http://schemas.microsoft.com/office/drawing/2010/main">
                  <a:noFill/>
                </a14:hiddenFill>
              </a:ext>
            </a:extLst>
          </p:spPr>
          <p:txBody>
            <a:bodyPr/>
            <a:lstStyle/>
            <a:p>
              <a:endParaRPr lang="zh-CN" altLang="en-US">
                <a:cs typeface="Times New Roman" panose="02020603050405020304" pitchFamily="18" charset="0"/>
              </a:endParaRPr>
            </a:p>
          </p:txBody>
        </p:sp>
        <p:sp>
          <p:nvSpPr>
            <p:cNvPr id="8204" name="Text Box 13"/>
            <p:cNvSpPr txBox="1">
              <a:spLocks noChangeArrowheads="1"/>
            </p:cNvSpPr>
            <p:nvPr/>
          </p:nvSpPr>
          <p:spPr bwMode="auto">
            <a:xfrm>
              <a:off x="2287" y="1348"/>
              <a:ext cx="1456"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800" dirty="0">
                  <a:latin typeface="+mn-ea"/>
                  <a:ea typeface="+mn-ea"/>
                  <a:cs typeface="Times New Roman" panose="02020603050405020304" pitchFamily="18" charset="0"/>
                </a:rPr>
                <a:t>组合电路</a:t>
              </a:r>
            </a:p>
          </p:txBody>
        </p:sp>
        <mc:AlternateContent xmlns:mc="http://schemas.openxmlformats.org/markup-compatibility/2006" xmlns:a14="http://schemas.microsoft.com/office/drawing/2010/main">
          <mc:Choice Requires="a14">
            <p:sp>
              <p:nvSpPr>
                <p:cNvPr id="8205" name="Text Box 14"/>
                <p:cNvSpPr txBox="1">
                  <a:spLocks noChangeArrowheads="1"/>
                </p:cNvSpPr>
                <p:nvPr/>
              </p:nvSpPr>
              <p:spPr bwMode="auto">
                <a:xfrm>
                  <a:off x="1247" y="1026"/>
                  <a:ext cx="249" cy="3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𝑋</m:t>
                        </m:r>
                        <m:r>
                          <a:rPr lang="en-US" altLang="zh-CN" sz="2800" b="0" i="1" baseline="-25000">
                            <a:latin typeface="Cambria Math" panose="02040503050406030204" pitchFamily="18" charset="0"/>
                            <a:cs typeface="Times New Roman" panose="02020603050405020304" pitchFamily="18" charset="0"/>
                          </a:rPr>
                          <m:t>1</m:t>
                        </m:r>
                      </m:oMath>
                    </m:oMathPara>
                  </a14:m>
                  <a:endParaRPr lang="en-US" altLang="zh-CN" sz="2800" b="0" baseline="-25000">
                    <a:cs typeface="Times New Roman" panose="02020603050405020304" pitchFamily="18" charset="0"/>
                  </a:endParaRPr>
                </a:p>
              </p:txBody>
            </p:sp>
          </mc:Choice>
          <mc:Fallback xmlns="">
            <p:sp>
              <p:nvSpPr>
                <p:cNvPr id="8205" name="Text Box 14"/>
                <p:cNvSpPr txBox="1">
                  <a:spLocks noRot="1" noChangeAspect="1" noMove="1" noResize="1" noEditPoints="1" noAdjustHandles="1" noChangeArrowheads="1" noChangeShapeType="1" noTextEdit="1"/>
                </p:cNvSpPr>
                <p:nvPr/>
              </p:nvSpPr>
              <p:spPr bwMode="auto">
                <a:xfrm>
                  <a:off x="1247" y="1026"/>
                  <a:ext cx="249" cy="318"/>
                </a:xfrm>
                <a:prstGeom prst="rect">
                  <a:avLst/>
                </a:prstGeom>
                <a:blipFill rotWithShape="0">
                  <a:blip r:embed="rId7"/>
                  <a:stretch>
                    <a:fillRect r="-92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06" name="Text Box 15"/>
                <p:cNvSpPr txBox="1">
                  <a:spLocks noChangeArrowheads="1"/>
                </p:cNvSpPr>
                <p:nvPr/>
              </p:nvSpPr>
              <p:spPr bwMode="auto">
                <a:xfrm>
                  <a:off x="1247" y="1372"/>
                  <a:ext cx="317" cy="3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𝑋</m:t>
                        </m:r>
                        <m:r>
                          <a:rPr lang="en-US" altLang="zh-CN" sz="2800" b="0" i="1" baseline="-25000" smtClean="0">
                            <a:latin typeface="Cambria Math" panose="02040503050406030204" pitchFamily="18" charset="0"/>
                            <a:cs typeface="Times New Roman" panose="02020603050405020304" pitchFamily="18" charset="0"/>
                          </a:rPr>
                          <m:t>2</m:t>
                        </m:r>
                      </m:oMath>
                    </m:oMathPara>
                  </a14:m>
                  <a:endParaRPr lang="en-US" altLang="zh-CN" sz="2800" b="0" baseline="-25000">
                    <a:cs typeface="Times New Roman" panose="02020603050405020304" pitchFamily="18" charset="0"/>
                  </a:endParaRPr>
                </a:p>
              </p:txBody>
            </p:sp>
          </mc:Choice>
          <mc:Fallback xmlns="">
            <p:sp>
              <p:nvSpPr>
                <p:cNvPr id="8206" name="Text Box 15"/>
                <p:cNvSpPr txBox="1">
                  <a:spLocks noRot="1" noChangeAspect="1" noMove="1" noResize="1" noEditPoints="1" noAdjustHandles="1" noChangeArrowheads="1" noChangeShapeType="1" noTextEdit="1"/>
                </p:cNvSpPr>
                <p:nvPr/>
              </p:nvSpPr>
              <p:spPr bwMode="auto">
                <a:xfrm>
                  <a:off x="1247" y="1372"/>
                  <a:ext cx="317" cy="387"/>
                </a:xfrm>
                <a:prstGeom prst="rect">
                  <a:avLst/>
                </a:prstGeom>
                <a:blipFill rotWithShape="0">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07" name="Text Box 16"/>
                <p:cNvSpPr txBox="1">
                  <a:spLocks noChangeArrowheads="1"/>
                </p:cNvSpPr>
                <p:nvPr/>
              </p:nvSpPr>
              <p:spPr bwMode="auto">
                <a:xfrm>
                  <a:off x="1247" y="1759"/>
                  <a:ext cx="304"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𝑋</m:t>
                        </m:r>
                        <m:r>
                          <a:rPr lang="en-US" altLang="zh-CN" sz="2800" b="0" i="1" baseline="-25000" smtClean="0">
                            <a:latin typeface="Cambria Math" panose="02040503050406030204" pitchFamily="18" charset="0"/>
                            <a:cs typeface="Times New Roman" panose="02020603050405020304" pitchFamily="18" charset="0"/>
                          </a:rPr>
                          <m:t>𝑛</m:t>
                        </m:r>
                      </m:oMath>
                    </m:oMathPara>
                  </a14:m>
                  <a:endParaRPr lang="en-US" altLang="zh-CN" sz="2800" b="0" baseline="-25000">
                    <a:cs typeface="Times New Roman" panose="02020603050405020304" pitchFamily="18" charset="0"/>
                  </a:endParaRPr>
                </a:p>
              </p:txBody>
            </p:sp>
          </mc:Choice>
          <mc:Fallback xmlns="">
            <p:sp>
              <p:nvSpPr>
                <p:cNvPr id="8207" name="Text Box 16"/>
                <p:cNvSpPr txBox="1">
                  <a:spLocks noRot="1" noChangeAspect="1" noMove="1" noResize="1" noEditPoints="1" noAdjustHandles="1" noChangeArrowheads="1" noChangeShapeType="1" noTextEdit="1"/>
                </p:cNvSpPr>
                <p:nvPr/>
              </p:nvSpPr>
              <p:spPr bwMode="auto">
                <a:xfrm>
                  <a:off x="1247" y="1759"/>
                  <a:ext cx="304" cy="364"/>
                </a:xfrm>
                <a:prstGeom prst="rect">
                  <a:avLst/>
                </a:prstGeom>
                <a:blipFill rotWithShape="0">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08" name="Text Box 17"/>
                <p:cNvSpPr txBox="1">
                  <a:spLocks noChangeArrowheads="1"/>
                </p:cNvSpPr>
                <p:nvPr/>
              </p:nvSpPr>
              <p:spPr bwMode="auto">
                <a:xfrm>
                  <a:off x="4162" y="1003"/>
                  <a:ext cx="602" cy="6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𝐹</m:t>
                        </m:r>
                        <m:r>
                          <a:rPr lang="en-US" altLang="zh-CN" sz="2800" b="0" i="1" baseline="-25000">
                            <a:latin typeface="Cambria Math" panose="02040503050406030204" pitchFamily="18" charset="0"/>
                            <a:cs typeface="Times New Roman" panose="02020603050405020304" pitchFamily="18" charset="0"/>
                          </a:rPr>
                          <m:t>1</m:t>
                        </m:r>
                      </m:oMath>
                    </m:oMathPara>
                  </a14:m>
                  <a:endParaRPr lang="en-US" altLang="zh-CN" sz="2800" b="0" baseline="-25000">
                    <a:cs typeface="Times New Roman" panose="02020603050405020304" pitchFamily="18" charset="0"/>
                  </a:endParaRPr>
                </a:p>
              </p:txBody>
            </p:sp>
          </mc:Choice>
          <mc:Fallback xmlns="">
            <p:sp>
              <p:nvSpPr>
                <p:cNvPr id="8208" name="Text Box 17"/>
                <p:cNvSpPr txBox="1">
                  <a:spLocks noRot="1" noChangeAspect="1" noMove="1" noResize="1" noEditPoints="1" noAdjustHandles="1" noChangeArrowheads="1" noChangeShapeType="1" noTextEdit="1"/>
                </p:cNvSpPr>
                <p:nvPr/>
              </p:nvSpPr>
              <p:spPr bwMode="auto">
                <a:xfrm>
                  <a:off x="4162" y="1003"/>
                  <a:ext cx="602" cy="604"/>
                </a:xfrm>
                <a:prstGeom prst="rect">
                  <a:avLst/>
                </a:prstGeom>
                <a:blipFill rotWithShape="0">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09" name="Text Box 18"/>
                <p:cNvSpPr txBox="1">
                  <a:spLocks noChangeArrowheads="1"/>
                </p:cNvSpPr>
                <p:nvPr/>
              </p:nvSpPr>
              <p:spPr bwMode="auto">
                <a:xfrm>
                  <a:off x="4138" y="1302"/>
                  <a:ext cx="602" cy="6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𝐹</m:t>
                        </m:r>
                        <m:r>
                          <a:rPr lang="en-US" altLang="zh-CN" sz="2800" b="0" i="1" baseline="-25000">
                            <a:latin typeface="Cambria Math" panose="02040503050406030204" pitchFamily="18" charset="0"/>
                            <a:cs typeface="Times New Roman" panose="02020603050405020304" pitchFamily="18" charset="0"/>
                          </a:rPr>
                          <m:t>2</m:t>
                        </m:r>
                      </m:oMath>
                    </m:oMathPara>
                  </a14:m>
                  <a:endParaRPr lang="en-US" altLang="zh-CN" sz="2800" b="0" baseline="-25000">
                    <a:cs typeface="Times New Roman" panose="02020603050405020304" pitchFamily="18" charset="0"/>
                  </a:endParaRPr>
                </a:p>
              </p:txBody>
            </p:sp>
          </mc:Choice>
          <mc:Fallback xmlns="">
            <p:sp>
              <p:nvSpPr>
                <p:cNvPr id="8209" name="Text Box 18"/>
                <p:cNvSpPr txBox="1">
                  <a:spLocks noRot="1" noChangeAspect="1" noMove="1" noResize="1" noEditPoints="1" noAdjustHandles="1" noChangeArrowheads="1" noChangeShapeType="1" noTextEdit="1"/>
                </p:cNvSpPr>
                <p:nvPr/>
              </p:nvSpPr>
              <p:spPr bwMode="auto">
                <a:xfrm>
                  <a:off x="4138" y="1302"/>
                  <a:ext cx="602" cy="603"/>
                </a:xfrm>
                <a:prstGeom prst="rect">
                  <a:avLst/>
                </a:prstGeom>
                <a:blipFill rotWithShape="0">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10" name="Text Box 19"/>
                <p:cNvSpPr txBox="1">
                  <a:spLocks noChangeArrowheads="1"/>
                </p:cNvSpPr>
                <p:nvPr/>
              </p:nvSpPr>
              <p:spPr bwMode="auto">
                <a:xfrm>
                  <a:off x="4143" y="1778"/>
                  <a:ext cx="675" cy="5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𝐹</m:t>
                        </m:r>
                        <m:r>
                          <a:rPr lang="en-US" altLang="zh-CN" sz="2800" b="0" i="1" baseline="-25000">
                            <a:latin typeface="Cambria Math" panose="02040503050406030204" pitchFamily="18" charset="0"/>
                            <a:cs typeface="Times New Roman" panose="02020603050405020304" pitchFamily="18" charset="0"/>
                          </a:rPr>
                          <m:t>𝑚</m:t>
                        </m:r>
                      </m:oMath>
                    </m:oMathPara>
                  </a14:m>
                  <a:endParaRPr lang="en-US" altLang="zh-CN" sz="2800" b="0" baseline="-25000">
                    <a:cs typeface="Times New Roman" panose="02020603050405020304" pitchFamily="18" charset="0"/>
                  </a:endParaRPr>
                </a:p>
              </p:txBody>
            </p:sp>
          </mc:Choice>
          <mc:Fallback xmlns="">
            <p:sp>
              <p:nvSpPr>
                <p:cNvPr id="8210" name="Text Box 19"/>
                <p:cNvSpPr txBox="1">
                  <a:spLocks noRot="1" noChangeAspect="1" noMove="1" noResize="1" noEditPoints="1" noAdjustHandles="1" noChangeArrowheads="1" noChangeShapeType="1" noTextEdit="1"/>
                </p:cNvSpPr>
                <p:nvPr/>
              </p:nvSpPr>
              <p:spPr bwMode="auto">
                <a:xfrm>
                  <a:off x="4143" y="1778"/>
                  <a:ext cx="675" cy="556"/>
                </a:xfrm>
                <a:prstGeom prst="rect">
                  <a:avLst/>
                </a:prstGeom>
                <a:blipFill rotWithShape="0">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11" name="Line 20"/>
            <p:cNvSpPr>
              <a:spLocks noChangeShapeType="1"/>
            </p:cNvSpPr>
            <p:nvPr/>
          </p:nvSpPr>
          <p:spPr bwMode="auto">
            <a:xfrm>
              <a:off x="1925" y="1494"/>
              <a:ext cx="0" cy="386"/>
            </a:xfrm>
            <a:prstGeom prst="line">
              <a:avLst/>
            </a:prstGeom>
            <a:noFill/>
            <a:ln w="28575">
              <a:solidFill>
                <a:srgbClr val="00206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cs typeface="Times New Roman" panose="02020603050405020304" pitchFamily="18" charset="0"/>
              </a:endParaRPr>
            </a:p>
          </p:txBody>
        </p:sp>
        <p:sp>
          <p:nvSpPr>
            <p:cNvPr id="8212" name="Line 21"/>
            <p:cNvSpPr>
              <a:spLocks noChangeShapeType="1"/>
            </p:cNvSpPr>
            <p:nvPr/>
          </p:nvSpPr>
          <p:spPr bwMode="auto">
            <a:xfrm>
              <a:off x="3997" y="1494"/>
              <a:ext cx="0" cy="362"/>
            </a:xfrm>
            <a:prstGeom prst="line">
              <a:avLst/>
            </a:prstGeom>
            <a:noFill/>
            <a:ln w="28575">
              <a:solidFill>
                <a:srgbClr val="00206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cs typeface="Times New Roman" panose="02020603050405020304" pitchFamily="18" charset="0"/>
              </a:endParaRPr>
            </a:p>
          </p:txBody>
        </p:sp>
        <p:sp>
          <p:nvSpPr>
            <p:cNvPr id="8213" name="Text Box 22"/>
            <p:cNvSpPr txBox="1">
              <a:spLocks noChangeArrowheads="1"/>
            </p:cNvSpPr>
            <p:nvPr/>
          </p:nvSpPr>
          <p:spPr bwMode="auto">
            <a:xfrm>
              <a:off x="1168" y="2122"/>
              <a:ext cx="3330"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000" dirty="0">
                  <a:solidFill>
                    <a:srgbClr val="800000"/>
                  </a:solidFill>
                  <a:latin typeface="+mn-ea"/>
                  <a:ea typeface="+mn-ea"/>
                  <a:cs typeface="Times New Roman" panose="02020603050405020304" pitchFamily="18" charset="0"/>
                </a:rPr>
                <a:t>组合逻辑电路框图</a:t>
              </a:r>
              <a:endParaRPr lang="zh-CN" altLang="en-US" sz="2000" baseline="-25000" dirty="0">
                <a:solidFill>
                  <a:srgbClr val="800000"/>
                </a:solidFill>
                <a:latin typeface="+mn-ea"/>
                <a:ea typeface="+mn-ea"/>
                <a:cs typeface="Times New Roman" panose="02020603050405020304" pitchFamily="18" charset="0"/>
              </a:endParaRPr>
            </a:p>
          </p:txBody>
        </p:sp>
        <p:sp>
          <p:nvSpPr>
            <p:cNvPr id="8214" name="Text Box 23"/>
            <p:cNvSpPr txBox="1">
              <a:spLocks noChangeArrowheads="1"/>
            </p:cNvSpPr>
            <p:nvPr/>
          </p:nvSpPr>
          <p:spPr bwMode="auto">
            <a:xfrm>
              <a:off x="541" y="1203"/>
              <a:ext cx="628" cy="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zh-CN" altLang="en-US" sz="2400" dirty="0">
                  <a:ea typeface="+mn-ea"/>
                  <a:cs typeface="Times New Roman" panose="02020603050405020304" pitchFamily="18" charset="0"/>
                </a:rPr>
                <a:t>输入逻辑变量</a:t>
              </a:r>
            </a:p>
          </p:txBody>
        </p:sp>
        <p:sp>
          <p:nvSpPr>
            <p:cNvPr id="8215" name="AutoShape 24"/>
            <p:cNvSpPr>
              <a:spLocks/>
            </p:cNvSpPr>
            <p:nvPr/>
          </p:nvSpPr>
          <p:spPr bwMode="auto">
            <a:xfrm>
              <a:off x="1131" y="1202"/>
              <a:ext cx="130" cy="810"/>
            </a:xfrm>
            <a:prstGeom prst="leftBrace">
              <a:avLst>
                <a:gd name="adj1" fmla="val 51923"/>
                <a:gd name="adj2" fmla="val 50000"/>
              </a:avLst>
            </a:prstGeom>
            <a:noFill/>
            <a:ln w="28575">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a:cs typeface="Times New Roman" panose="02020603050405020304" pitchFamily="18" charset="0"/>
              </a:endParaRPr>
            </a:p>
          </p:txBody>
        </p:sp>
        <p:sp>
          <p:nvSpPr>
            <p:cNvPr id="8216" name="Text Box 25"/>
            <p:cNvSpPr txBox="1">
              <a:spLocks noChangeArrowheads="1"/>
            </p:cNvSpPr>
            <p:nvPr/>
          </p:nvSpPr>
          <p:spPr bwMode="auto">
            <a:xfrm>
              <a:off x="4966" y="1136"/>
              <a:ext cx="547"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zh-CN" altLang="en-US" sz="2400" dirty="0">
                  <a:ea typeface="+mn-ea"/>
                  <a:cs typeface="Times New Roman" panose="02020603050405020304" pitchFamily="18" charset="0"/>
                </a:rPr>
                <a:t>输出逻辑函数</a:t>
              </a:r>
            </a:p>
          </p:txBody>
        </p:sp>
        <p:sp>
          <p:nvSpPr>
            <p:cNvPr id="8217" name="AutoShape 26"/>
            <p:cNvSpPr>
              <a:spLocks/>
            </p:cNvSpPr>
            <p:nvPr/>
          </p:nvSpPr>
          <p:spPr bwMode="auto">
            <a:xfrm>
              <a:off x="4655" y="1164"/>
              <a:ext cx="202" cy="810"/>
            </a:xfrm>
            <a:prstGeom prst="rightBrace">
              <a:avLst>
                <a:gd name="adj1" fmla="val 33416"/>
                <a:gd name="adj2" fmla="val 50000"/>
              </a:avLst>
            </a:prstGeom>
            <a:noFill/>
            <a:ln w="28575">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a:cs typeface="Times New Roman" panose="02020603050405020304" pitchFamily="18" charset="0"/>
              </a:endParaRPr>
            </a:p>
          </p:txBody>
        </p:sp>
      </p:grpSp>
      <p:sp>
        <p:nvSpPr>
          <p:cNvPr id="26" name="Text Box 22"/>
          <p:cNvSpPr txBox="1">
            <a:spLocks noChangeArrowheads="1"/>
          </p:cNvSpPr>
          <p:nvPr/>
        </p:nvSpPr>
        <p:spPr bwMode="auto">
          <a:xfrm>
            <a:off x="266208" y="5949658"/>
            <a:ext cx="3735969"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None/>
            </a:pPr>
            <a:r>
              <a:rPr lang="zh-CN" altLang="en-US" sz="2000" dirty="0">
                <a:solidFill>
                  <a:srgbClr val="800000"/>
                </a:solidFill>
                <a:latin typeface="+mn-ea"/>
                <a:ea typeface="+mn-ea"/>
                <a:cs typeface="Times New Roman" panose="02020603050405020304" pitchFamily="18" charset="0"/>
              </a:rPr>
              <a:t>组合逻辑一般表达式</a:t>
            </a:r>
          </a:p>
        </p:txBody>
      </p:sp>
      <p:sp>
        <p:nvSpPr>
          <p:cNvPr id="27" name="Rectangle 3"/>
          <p:cNvSpPr txBox="1">
            <a:spLocks noChangeArrowheads="1"/>
          </p:cNvSpPr>
          <p:nvPr/>
        </p:nvSpPr>
        <p:spPr>
          <a:xfrm>
            <a:off x="4113343" y="4062230"/>
            <a:ext cx="4852372" cy="2581761"/>
          </a:xfrm>
          <a:prstGeom prst="rect">
            <a:avLst/>
          </a:prstGeom>
          <a:ln w="28575">
            <a:solidFill>
              <a:schemeClr val="accent1">
                <a:lumMod val="50000"/>
              </a:schemeClr>
            </a:solidFill>
          </a:ln>
        </p:spPr>
        <p:txBody>
          <a:bodyPr/>
          <a:lstStyle>
            <a:lvl1pPr marL="342900" indent="-342900" algn="just"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sz="2800">
                <a:solidFill>
                  <a:schemeClr val="tx1"/>
                </a:solidFill>
                <a:latin typeface="+mn-lt"/>
                <a:ea typeface="+mn-ea"/>
              </a:defRPr>
            </a:lvl2pPr>
            <a:lvl3pPr marL="1143000" indent="-228600" algn="just" rtl="0" eaLnBrk="0" fontAlgn="base" hangingPunct="0">
              <a:spcBef>
                <a:spcPct val="20000"/>
              </a:spcBef>
              <a:spcAft>
                <a:spcPct val="0"/>
              </a:spcAft>
              <a:buChar char="•"/>
              <a:defRPr sz="2400">
                <a:solidFill>
                  <a:schemeClr val="tx1"/>
                </a:solidFill>
                <a:latin typeface="+mn-lt"/>
                <a:ea typeface="+mn-ea"/>
              </a:defRPr>
            </a:lvl3pPr>
            <a:lvl4pPr marL="1600200" indent="-228600" algn="just" rtl="0" eaLnBrk="0" fontAlgn="base" hangingPunct="0">
              <a:spcBef>
                <a:spcPct val="20000"/>
              </a:spcBef>
              <a:spcAft>
                <a:spcPct val="0"/>
              </a:spcAft>
              <a:buChar char="–"/>
              <a:defRPr sz="2000">
                <a:solidFill>
                  <a:schemeClr val="tx1"/>
                </a:solidFill>
                <a:latin typeface="+mn-lt"/>
                <a:ea typeface="+mn-ea"/>
              </a:defRPr>
            </a:lvl4pPr>
            <a:lvl5pPr marL="2057400" indent="-228600" algn="just"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zh-CN" altLang="en-US" sz="2400" kern="0" dirty="0">
                <a:solidFill>
                  <a:srgbClr val="800000"/>
                </a:solidFill>
              </a:rPr>
              <a:t>组合逻辑电路的表示方法：</a:t>
            </a:r>
          </a:p>
          <a:p>
            <a:pPr lvl="1" eaLnBrk="1" hangingPunct="1"/>
            <a:r>
              <a:rPr lang="zh-CN" altLang="en-US" sz="2200" kern="0" dirty="0"/>
              <a:t>函数表达式</a:t>
            </a:r>
          </a:p>
          <a:p>
            <a:pPr lvl="1" eaLnBrk="1" hangingPunct="1"/>
            <a:r>
              <a:rPr lang="zh-CN" altLang="en-US" sz="2200" kern="0" dirty="0"/>
              <a:t>真值表或功能表</a:t>
            </a:r>
          </a:p>
          <a:p>
            <a:pPr lvl="1" eaLnBrk="1" hangingPunct="1"/>
            <a:r>
              <a:rPr lang="zh-CN" altLang="en-US" sz="2200" kern="0" dirty="0"/>
              <a:t>逻辑图</a:t>
            </a:r>
          </a:p>
          <a:p>
            <a:pPr lvl="1" eaLnBrk="1" hangingPunct="1"/>
            <a:r>
              <a:rPr lang="zh-CN" altLang="en-US" sz="2200" kern="0" dirty="0"/>
              <a:t>卡诺图</a:t>
            </a:r>
          </a:p>
          <a:p>
            <a:pPr lvl="1" eaLnBrk="1" hangingPunct="1"/>
            <a:r>
              <a:rPr lang="zh-CN" altLang="en-US" sz="2200" kern="0" dirty="0"/>
              <a:t>工作波形图</a:t>
            </a:r>
            <a:endParaRPr lang="en-US" altLang="zh-CN" sz="2800" b="0" kern="0" dirty="0"/>
          </a:p>
        </p:txBody>
      </p:sp>
    </p:spTree>
    <p:extLst>
      <p:ext uri="{BB962C8B-B14F-4D97-AF65-F5344CB8AC3E}">
        <p14:creationId xmlns:p14="http://schemas.microsoft.com/office/powerpoint/2010/main" val="409218606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26" grpId="0"/>
      <p:bldP spid="27"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2466" name="Rectangle 4"/>
          <p:cNvSpPr>
            <a:spLocks noChangeArrowheads="1"/>
          </p:cNvSpPr>
          <p:nvPr/>
        </p:nvSpPr>
        <p:spPr bwMode="auto">
          <a:xfrm>
            <a:off x="0" y="2501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02437" name="Object 2"/>
          <p:cNvGraphicFramePr>
            <a:graphicFrameLocks noChangeAspect="1"/>
          </p:cNvGraphicFramePr>
          <p:nvPr>
            <p:extLst>
              <p:ext uri="{D42A27DB-BD31-4B8C-83A1-F6EECF244321}">
                <p14:modId xmlns:p14="http://schemas.microsoft.com/office/powerpoint/2010/main" val="801060303"/>
              </p:ext>
            </p:extLst>
          </p:nvPr>
        </p:nvGraphicFramePr>
        <p:xfrm>
          <a:off x="4989647" y="2708276"/>
          <a:ext cx="2904674" cy="539241"/>
        </p:xfrm>
        <a:graphic>
          <a:graphicData uri="http://schemas.openxmlformats.org/presentationml/2006/ole">
            <mc:AlternateContent xmlns:mc="http://schemas.openxmlformats.org/markup-compatibility/2006">
              <mc:Choice xmlns:v="urn:schemas-microsoft-com:vml" Requires="v">
                <p:oleObj spid="_x0000_s18442" name="Equation" r:id="rId3" imgW="1244520" imgH="228600" progId="Equation.DSMT4">
                  <p:embed/>
                </p:oleObj>
              </mc:Choice>
              <mc:Fallback>
                <p:oleObj name="Equation" r:id="rId3" imgW="1244520" imgH="228600" progId="Equation.DSMT4">
                  <p:embed/>
                  <p:pic>
                    <p:nvPicPr>
                      <p:cNvPr id="0" name=""/>
                      <p:cNvPicPr>
                        <a:picLocks noChangeAspect="1" noChangeArrowheads="1"/>
                      </p:cNvPicPr>
                      <p:nvPr/>
                    </p:nvPicPr>
                    <p:blipFill>
                      <a:blip r:embed="rId4"/>
                      <a:srcRect/>
                      <a:stretch>
                        <a:fillRect/>
                      </a:stretch>
                    </p:blipFill>
                    <p:spPr bwMode="auto">
                      <a:xfrm>
                        <a:off x="4989647" y="2708276"/>
                        <a:ext cx="2904674" cy="539241"/>
                      </a:xfrm>
                      <a:prstGeom prst="rect">
                        <a:avLst/>
                      </a:prstGeom>
                      <a:noFill/>
                      <a:ln>
                        <a:noFill/>
                      </a:ln>
                    </p:spPr>
                  </p:pic>
                </p:oleObj>
              </mc:Fallback>
            </mc:AlternateContent>
          </a:graphicData>
        </a:graphic>
      </p:graphicFrame>
      <p:graphicFrame>
        <p:nvGraphicFramePr>
          <p:cNvPr id="402438" name="Object 3"/>
          <p:cNvGraphicFramePr>
            <a:graphicFrameLocks noChangeAspect="1"/>
          </p:cNvGraphicFramePr>
          <p:nvPr/>
        </p:nvGraphicFramePr>
        <p:xfrm>
          <a:off x="1187450" y="2276475"/>
          <a:ext cx="1512888" cy="2705100"/>
        </p:xfrm>
        <a:graphic>
          <a:graphicData uri="http://schemas.openxmlformats.org/presentationml/2006/ole">
            <mc:AlternateContent xmlns:mc="http://schemas.openxmlformats.org/markup-compatibility/2006">
              <mc:Choice xmlns:v="urn:schemas-microsoft-com:vml" Requires="v">
                <p:oleObj spid="_x0000_s18443" name="图片" r:id="rId5" imgW="838453" imgH="1187809" progId="Word.Picture.8">
                  <p:embed/>
                </p:oleObj>
              </mc:Choice>
              <mc:Fallback>
                <p:oleObj name="图片" r:id="rId5" imgW="838453" imgH="1187809"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276475"/>
                        <a:ext cx="1512888"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39" name="Object 4"/>
          <p:cNvGraphicFramePr>
            <a:graphicFrameLocks noChangeAspect="1"/>
          </p:cNvGraphicFramePr>
          <p:nvPr>
            <p:extLst>
              <p:ext uri="{D42A27DB-BD31-4B8C-83A1-F6EECF244321}">
                <p14:modId xmlns:p14="http://schemas.microsoft.com/office/powerpoint/2010/main" val="1543632185"/>
              </p:ext>
            </p:extLst>
          </p:nvPr>
        </p:nvGraphicFramePr>
        <p:xfrm>
          <a:off x="5017294" y="3248016"/>
          <a:ext cx="2556986" cy="661419"/>
        </p:xfrm>
        <a:graphic>
          <a:graphicData uri="http://schemas.openxmlformats.org/presentationml/2006/ole">
            <mc:AlternateContent xmlns:mc="http://schemas.openxmlformats.org/markup-compatibility/2006">
              <mc:Choice xmlns:v="urn:schemas-microsoft-com:vml" Requires="v">
                <p:oleObj spid="_x0000_s18444" name="Equation" r:id="rId7" imgW="1066680" imgH="279360" progId="Equation.DSMT4">
                  <p:embed/>
                </p:oleObj>
              </mc:Choice>
              <mc:Fallback>
                <p:oleObj name="Equation" r:id="rId7" imgW="1066680" imgH="279360" progId="Equation.DSMT4">
                  <p:embed/>
                  <p:pic>
                    <p:nvPicPr>
                      <p:cNvPr id="0" name=""/>
                      <p:cNvPicPr>
                        <a:picLocks noChangeAspect="1" noChangeArrowheads="1"/>
                      </p:cNvPicPr>
                      <p:nvPr/>
                    </p:nvPicPr>
                    <p:blipFill>
                      <a:blip r:embed="rId8"/>
                      <a:srcRect/>
                      <a:stretch>
                        <a:fillRect/>
                      </a:stretch>
                    </p:blipFill>
                    <p:spPr bwMode="auto">
                      <a:xfrm>
                        <a:off x="5017294" y="3248016"/>
                        <a:ext cx="2556986" cy="661419"/>
                      </a:xfrm>
                      <a:prstGeom prst="rect">
                        <a:avLst/>
                      </a:prstGeom>
                      <a:noFill/>
                      <a:ln>
                        <a:noFill/>
                      </a:ln>
                    </p:spPr>
                  </p:pic>
                </p:oleObj>
              </mc:Fallback>
            </mc:AlternateContent>
          </a:graphicData>
        </a:graphic>
      </p:graphicFrame>
      <p:graphicFrame>
        <p:nvGraphicFramePr>
          <p:cNvPr id="62479" name="Object 9"/>
          <p:cNvGraphicFramePr>
            <a:graphicFrameLocks noChangeAspect="1"/>
          </p:cNvGraphicFramePr>
          <p:nvPr>
            <p:extLst>
              <p:ext uri="{D42A27DB-BD31-4B8C-83A1-F6EECF244321}">
                <p14:modId xmlns:p14="http://schemas.microsoft.com/office/powerpoint/2010/main" val="3592175028"/>
              </p:ext>
            </p:extLst>
          </p:nvPr>
        </p:nvGraphicFramePr>
        <p:xfrm>
          <a:off x="4989646" y="274047"/>
          <a:ext cx="2160588" cy="525463"/>
        </p:xfrm>
        <a:graphic>
          <a:graphicData uri="http://schemas.openxmlformats.org/presentationml/2006/ole">
            <mc:AlternateContent xmlns:mc="http://schemas.openxmlformats.org/markup-compatibility/2006">
              <mc:Choice xmlns:v="urn:schemas-microsoft-com:vml" Requires="v">
                <p:oleObj spid="_x0000_s18445" name="Equation" r:id="rId9" imgW="787400" imgH="190500" progId="Equation.DSMT4">
                  <p:embed/>
                </p:oleObj>
              </mc:Choice>
              <mc:Fallback>
                <p:oleObj name="Equation" r:id="rId9" imgW="787400" imgH="190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9646" y="274047"/>
                        <a:ext cx="216058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2443" name="Rectangle 11"/>
          <p:cNvSpPr>
            <a:spLocks noChangeArrowheads="1"/>
          </p:cNvSpPr>
          <p:nvPr/>
        </p:nvSpPr>
        <p:spPr bwMode="auto">
          <a:xfrm>
            <a:off x="144463" y="1004888"/>
            <a:ext cx="82375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9875">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eaLnBrk="1" hangingPunct="1">
              <a:spcBef>
                <a:spcPct val="0"/>
              </a:spcBef>
              <a:buFontTx/>
              <a:buNone/>
            </a:pPr>
            <a:r>
              <a:rPr lang="zh-CN" altLang="en-US" sz="2400" dirty="0">
                <a:solidFill>
                  <a:srgbClr val="0000FF"/>
                </a:solidFill>
                <a:latin typeface="+mn-ea"/>
                <a:ea typeface="+mn-ea"/>
                <a:cs typeface="Times New Roman" panose="02020603050405020304" pitchFamily="18" charset="0"/>
              </a:rPr>
              <a:t>解：</a:t>
            </a:r>
            <a:r>
              <a:rPr lang="zh-CN" altLang="en-US" sz="2400" b="0" dirty="0">
                <a:latin typeface="+mn-ea"/>
                <a:ea typeface="+mn-ea"/>
                <a:cs typeface="Times New Roman" panose="02020603050405020304" pitchFamily="18" charset="0"/>
              </a:rPr>
              <a:t>首先将函数式变换为最小项之和的形式，再变换为最小项反变量之积形式</a:t>
            </a:r>
          </a:p>
        </p:txBody>
      </p:sp>
      <p:sp>
        <p:nvSpPr>
          <p:cNvPr id="62472" name="Rectangle 12"/>
          <p:cNvSpPr>
            <a:spLocks noChangeArrowheads="1"/>
          </p:cNvSpPr>
          <p:nvPr/>
        </p:nvSpPr>
        <p:spPr bwMode="auto">
          <a:xfrm>
            <a:off x="0" y="2492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2473" name="Rectangle 13"/>
          <p:cNvSpPr>
            <a:spLocks noChangeArrowheads="1"/>
          </p:cNvSpPr>
          <p:nvPr/>
        </p:nvSpPr>
        <p:spPr bwMode="auto">
          <a:xfrm>
            <a:off x="0" y="2132013"/>
            <a:ext cx="0" cy="0"/>
          </a:xfrm>
          <a:prstGeom prst="rect">
            <a:avLst/>
          </a:prstGeom>
          <a:solidFill>
            <a:schemeClr val="accent1"/>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02446" name="Rectangle 14"/>
          <p:cNvSpPr>
            <a:spLocks noChangeArrowheads="1"/>
          </p:cNvSpPr>
          <p:nvPr/>
        </p:nvSpPr>
        <p:spPr bwMode="auto">
          <a:xfrm>
            <a:off x="600869" y="5241871"/>
            <a:ext cx="786241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0">
                <a:latin typeface="+mn-ea"/>
                <a:ea typeface="+mn-ea"/>
                <a:cs typeface="Times New Roman" panose="02020603050405020304" pitchFamily="18" charset="0"/>
              </a:rPr>
              <a:t>在译码器的输出端加一个与非门，即可实现给定的组合</a:t>
            </a:r>
          </a:p>
          <a:p>
            <a:pPr eaLnBrk="1" hangingPunct="1">
              <a:spcBef>
                <a:spcPct val="0"/>
              </a:spcBef>
              <a:buFontTx/>
              <a:buNone/>
            </a:pPr>
            <a:r>
              <a:rPr lang="zh-CN" altLang="en-US" sz="2400" b="0">
                <a:latin typeface="+mn-ea"/>
                <a:ea typeface="+mn-ea"/>
                <a:cs typeface="Times New Roman" panose="02020603050405020304" pitchFamily="18" charset="0"/>
              </a:rPr>
              <a:t>逻辑函数</a:t>
            </a:r>
            <a:r>
              <a:rPr lang="en-US" altLang="zh-CN" sz="2400" b="0">
                <a:latin typeface="+mn-ea"/>
                <a:ea typeface="+mn-ea"/>
                <a:cs typeface="Times New Roman" panose="02020603050405020304" pitchFamily="18" charset="0"/>
              </a:rPr>
              <a:t>.</a:t>
            </a:r>
          </a:p>
        </p:txBody>
      </p:sp>
      <p:graphicFrame>
        <p:nvGraphicFramePr>
          <p:cNvPr id="402447" name="Object 5"/>
          <p:cNvGraphicFramePr>
            <a:graphicFrameLocks noChangeAspect="1"/>
          </p:cNvGraphicFramePr>
          <p:nvPr/>
        </p:nvGraphicFramePr>
        <p:xfrm>
          <a:off x="-107950" y="2347913"/>
          <a:ext cx="1417638" cy="2466975"/>
        </p:xfrm>
        <a:graphic>
          <a:graphicData uri="http://schemas.openxmlformats.org/presentationml/2006/ole">
            <mc:AlternateContent xmlns:mc="http://schemas.openxmlformats.org/markup-compatibility/2006">
              <mc:Choice xmlns:v="urn:schemas-microsoft-com:vml" Requires="v">
                <p:oleObj spid="_x0000_s18446" name="图片" r:id="rId11" imgW="601499" imgH="1045029" progId="Word.Picture.8">
                  <p:embed/>
                </p:oleObj>
              </mc:Choice>
              <mc:Fallback>
                <p:oleObj name="图片" r:id="rId11" imgW="601499" imgH="1045029" progId="Word.Picture.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950" y="2347913"/>
                        <a:ext cx="1417638"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48" name="Object 6"/>
          <p:cNvGraphicFramePr>
            <a:graphicFrameLocks noChangeAspect="1"/>
          </p:cNvGraphicFramePr>
          <p:nvPr/>
        </p:nvGraphicFramePr>
        <p:xfrm>
          <a:off x="2555875" y="2528888"/>
          <a:ext cx="2160588" cy="2124075"/>
        </p:xfrm>
        <a:graphic>
          <a:graphicData uri="http://schemas.openxmlformats.org/presentationml/2006/ole">
            <mc:AlternateContent xmlns:mc="http://schemas.openxmlformats.org/markup-compatibility/2006">
              <mc:Choice xmlns:v="urn:schemas-microsoft-com:vml" Requires="v">
                <p:oleObj spid="_x0000_s18447" name="图片" r:id="rId13" imgW="1093635" imgH="932627" progId="Word.Picture.8">
                  <p:embed/>
                </p:oleObj>
              </mc:Choice>
              <mc:Fallback>
                <p:oleObj name="图片" r:id="rId13" imgW="1093635" imgH="932627" progId="Word.Picture.8">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5875" y="2528888"/>
                        <a:ext cx="216058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2449" name="Object 7"/>
          <p:cNvGraphicFramePr>
            <a:graphicFrameLocks noChangeAspect="1"/>
          </p:cNvGraphicFramePr>
          <p:nvPr>
            <p:extLst>
              <p:ext uri="{D42A27DB-BD31-4B8C-83A1-F6EECF244321}">
                <p14:modId xmlns:p14="http://schemas.microsoft.com/office/powerpoint/2010/main" val="1740279069"/>
              </p:ext>
            </p:extLst>
          </p:nvPr>
        </p:nvGraphicFramePr>
        <p:xfrm>
          <a:off x="5017294" y="4049713"/>
          <a:ext cx="2556986" cy="585334"/>
        </p:xfrm>
        <a:graphic>
          <a:graphicData uri="http://schemas.openxmlformats.org/presentationml/2006/ole">
            <mc:AlternateContent xmlns:mc="http://schemas.openxmlformats.org/markup-compatibility/2006">
              <mc:Choice xmlns:v="urn:schemas-microsoft-com:vml" Requires="v">
                <p:oleObj spid="_x0000_s18448" name="Equation" r:id="rId15" imgW="1041120" imgH="241200" progId="Equation.DSMT4">
                  <p:embed/>
                </p:oleObj>
              </mc:Choice>
              <mc:Fallback>
                <p:oleObj name="Equation" r:id="rId15" imgW="1041120" imgH="241200" progId="Equation.DSMT4">
                  <p:embed/>
                  <p:pic>
                    <p:nvPicPr>
                      <p:cNvPr id="0" name=""/>
                      <p:cNvPicPr>
                        <a:picLocks noChangeAspect="1" noChangeArrowheads="1"/>
                      </p:cNvPicPr>
                      <p:nvPr/>
                    </p:nvPicPr>
                    <p:blipFill>
                      <a:blip r:embed="rId16"/>
                      <a:srcRect/>
                      <a:stretch>
                        <a:fillRect/>
                      </a:stretch>
                    </p:blipFill>
                    <p:spPr bwMode="auto">
                      <a:xfrm>
                        <a:off x="5017294" y="4049713"/>
                        <a:ext cx="2556986" cy="585334"/>
                      </a:xfrm>
                      <a:prstGeom prst="rect">
                        <a:avLst/>
                      </a:prstGeom>
                      <a:noFill/>
                      <a:ln>
                        <a:noFill/>
                      </a:ln>
                    </p:spPr>
                  </p:pic>
                </p:oleObj>
              </mc:Fallback>
            </mc:AlternateContent>
          </a:graphicData>
        </a:graphic>
      </p:graphicFrame>
      <p:graphicFrame>
        <p:nvGraphicFramePr>
          <p:cNvPr id="402450" name="Object 8"/>
          <p:cNvGraphicFramePr>
            <a:graphicFrameLocks noChangeAspect="1"/>
          </p:cNvGraphicFramePr>
          <p:nvPr>
            <p:extLst>
              <p:ext uri="{D42A27DB-BD31-4B8C-83A1-F6EECF244321}">
                <p14:modId xmlns:p14="http://schemas.microsoft.com/office/powerpoint/2010/main" val="1118230111"/>
              </p:ext>
            </p:extLst>
          </p:nvPr>
        </p:nvGraphicFramePr>
        <p:xfrm>
          <a:off x="4716463" y="1569403"/>
          <a:ext cx="4198937" cy="1043064"/>
        </p:xfrm>
        <a:graphic>
          <a:graphicData uri="http://schemas.openxmlformats.org/presentationml/2006/ole">
            <mc:AlternateContent xmlns:mc="http://schemas.openxmlformats.org/markup-compatibility/2006">
              <mc:Choice xmlns:v="urn:schemas-microsoft-com:vml" Requires="v">
                <p:oleObj spid="_x0000_s18449" name="Equation" r:id="rId17" imgW="1968480" imgH="482400" progId="Equation.DSMT4">
                  <p:embed/>
                </p:oleObj>
              </mc:Choice>
              <mc:Fallback>
                <p:oleObj name="Equation" r:id="rId17" imgW="1968480" imgH="482400" progId="Equation.DSMT4">
                  <p:embed/>
                  <p:pic>
                    <p:nvPicPr>
                      <p:cNvPr id="0" name=""/>
                      <p:cNvPicPr>
                        <a:picLocks noChangeAspect="1" noChangeArrowheads="1"/>
                      </p:cNvPicPr>
                      <p:nvPr/>
                    </p:nvPicPr>
                    <p:blipFill>
                      <a:blip r:embed="rId18"/>
                      <a:srcRect/>
                      <a:stretch>
                        <a:fillRect/>
                      </a:stretch>
                    </p:blipFill>
                    <p:spPr bwMode="auto">
                      <a:xfrm>
                        <a:off x="4716463" y="1569403"/>
                        <a:ext cx="4198937" cy="1043064"/>
                      </a:xfrm>
                      <a:prstGeom prst="rect">
                        <a:avLst/>
                      </a:prstGeom>
                      <a:noFill/>
                      <a:ln>
                        <a:noFill/>
                      </a:ln>
                    </p:spPr>
                  </p:pic>
                </p:oleObj>
              </mc:Fallback>
            </mc:AlternateContent>
          </a:graphicData>
        </a:graphic>
      </p:graphicFrame>
      <p:sp>
        <p:nvSpPr>
          <p:cNvPr id="18" name="Rectangle 2"/>
          <p:cNvSpPr txBox="1">
            <a:spLocks noChangeArrowheads="1"/>
          </p:cNvSpPr>
          <p:nvPr/>
        </p:nvSpPr>
        <p:spPr>
          <a:xfrm>
            <a:off x="125601" y="254954"/>
            <a:ext cx="8426370" cy="782637"/>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lnSpc>
                <a:spcPct val="120000"/>
              </a:lnSpc>
              <a:spcAft>
                <a:spcPts val="600"/>
              </a:spcAft>
            </a:pPr>
            <a:r>
              <a:rPr lang="zh-CN" altLang="en-US" sz="2800" b="1" kern="0">
                <a:solidFill>
                  <a:srgbClr val="800000"/>
                </a:solidFill>
                <a:latin typeface="+mn-ea"/>
                <a:ea typeface="+mn-ea"/>
              </a:rPr>
              <a:t>例</a:t>
            </a:r>
            <a:r>
              <a:rPr lang="en-US" altLang="zh-CN" sz="2800" b="1" kern="0">
                <a:solidFill>
                  <a:srgbClr val="800000"/>
                </a:solidFill>
                <a:latin typeface="+mn-ea"/>
                <a:ea typeface="+mn-ea"/>
              </a:rPr>
              <a:t>2 </a:t>
            </a:r>
            <a:r>
              <a:rPr kumimoji="1" lang="zh-CN" altLang="en-US" sz="2800" kern="0" dirty="0">
                <a:latin typeface="+mn-ea"/>
                <a:ea typeface="+mn-ea"/>
              </a:rPr>
              <a:t>用一片</a:t>
            </a:r>
            <a:r>
              <a:rPr kumimoji="1" lang="en-US" altLang="zh-CN" sz="2800" kern="0" dirty="0">
                <a:latin typeface="+mn-ea"/>
                <a:ea typeface="+mn-ea"/>
              </a:rPr>
              <a:t>74HC138</a:t>
            </a:r>
            <a:r>
              <a:rPr kumimoji="1" lang="zh-CN" altLang="en-US" sz="2800" kern="0" dirty="0">
                <a:latin typeface="+mn-ea"/>
                <a:ea typeface="+mn-ea"/>
              </a:rPr>
              <a:t>实现函数</a:t>
            </a:r>
          </a:p>
        </p:txBody>
      </p:sp>
    </p:spTree>
    <p:extLst>
      <p:ext uri="{BB962C8B-B14F-4D97-AF65-F5344CB8AC3E}">
        <p14:creationId xmlns:p14="http://schemas.microsoft.com/office/powerpoint/2010/main" val="19316457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2443"/>
                                        </p:tgtEl>
                                        <p:attrNameLst>
                                          <p:attrName>style.visibility</p:attrName>
                                        </p:attrNameLst>
                                      </p:cBhvr>
                                      <p:to>
                                        <p:strVal val="visible"/>
                                      </p:to>
                                    </p:set>
                                    <p:animEffect transition="in" filter="strips(downRight)">
                                      <p:cBhvr>
                                        <p:cTn id="7" dur="500"/>
                                        <p:tgtEl>
                                          <p:spTgt spid="4024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02450"/>
                                        </p:tgtEl>
                                        <p:attrNameLst>
                                          <p:attrName>style.visibility</p:attrName>
                                        </p:attrNameLst>
                                      </p:cBhvr>
                                      <p:to>
                                        <p:strVal val="visible"/>
                                      </p:to>
                                    </p:set>
                                    <p:animEffect transition="in" filter="strips(downRight)">
                                      <p:cBhvr>
                                        <p:cTn id="12" dur="500"/>
                                        <p:tgtEl>
                                          <p:spTgt spid="4024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02438"/>
                                        </p:tgtEl>
                                        <p:attrNameLst>
                                          <p:attrName>style.visibility</p:attrName>
                                        </p:attrNameLst>
                                      </p:cBhvr>
                                      <p:to>
                                        <p:strVal val="visible"/>
                                      </p:to>
                                    </p:set>
                                    <p:animEffect transition="in" filter="box(in)">
                                      <p:cBhvr>
                                        <p:cTn id="17" dur="500"/>
                                        <p:tgtEl>
                                          <p:spTgt spid="4024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02447"/>
                                        </p:tgtEl>
                                        <p:attrNameLst>
                                          <p:attrName>style.visibility</p:attrName>
                                        </p:attrNameLst>
                                      </p:cBhvr>
                                      <p:to>
                                        <p:strVal val="visible"/>
                                      </p:to>
                                    </p:set>
                                    <p:animEffect transition="in" filter="wipe(left)">
                                      <p:cBhvr>
                                        <p:cTn id="22" dur="500"/>
                                        <p:tgtEl>
                                          <p:spTgt spid="4024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402437"/>
                                        </p:tgtEl>
                                        <p:attrNameLst>
                                          <p:attrName>style.visibility</p:attrName>
                                        </p:attrNameLst>
                                      </p:cBhvr>
                                      <p:to>
                                        <p:strVal val="visible"/>
                                      </p:to>
                                    </p:set>
                                    <p:animEffect transition="in" filter="strips(downRight)">
                                      <p:cBhvr>
                                        <p:cTn id="27" dur="500"/>
                                        <p:tgtEl>
                                          <p:spTgt spid="4024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402439"/>
                                        </p:tgtEl>
                                        <p:attrNameLst>
                                          <p:attrName>style.visibility</p:attrName>
                                        </p:attrNameLst>
                                      </p:cBhvr>
                                      <p:to>
                                        <p:strVal val="visible"/>
                                      </p:to>
                                    </p:set>
                                    <p:animEffect transition="in" filter="strips(downRight)">
                                      <p:cBhvr>
                                        <p:cTn id="32" dur="500"/>
                                        <p:tgtEl>
                                          <p:spTgt spid="4024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02449"/>
                                        </p:tgtEl>
                                        <p:attrNameLst>
                                          <p:attrName>style.visibility</p:attrName>
                                        </p:attrNameLst>
                                      </p:cBhvr>
                                      <p:to>
                                        <p:strVal val="visible"/>
                                      </p:to>
                                    </p:set>
                                    <p:animEffect transition="in" filter="wipe(left)">
                                      <p:cBhvr>
                                        <p:cTn id="37" dur="500"/>
                                        <p:tgtEl>
                                          <p:spTgt spid="4024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02448"/>
                                        </p:tgtEl>
                                        <p:attrNameLst>
                                          <p:attrName>style.visibility</p:attrName>
                                        </p:attrNameLst>
                                      </p:cBhvr>
                                      <p:to>
                                        <p:strVal val="visible"/>
                                      </p:to>
                                    </p:set>
                                    <p:animEffect transition="in" filter="wipe(left)">
                                      <p:cBhvr>
                                        <p:cTn id="42" dur="500"/>
                                        <p:tgtEl>
                                          <p:spTgt spid="4024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02446"/>
                                        </p:tgtEl>
                                        <p:attrNameLst>
                                          <p:attrName>style.visibility</p:attrName>
                                        </p:attrNameLst>
                                      </p:cBhvr>
                                      <p:to>
                                        <p:strVal val="visible"/>
                                      </p:to>
                                    </p:set>
                                    <p:animEffect transition="in" filter="wipe(up)">
                                      <p:cBhvr>
                                        <p:cTn id="47" dur="500"/>
                                        <p:tgtEl>
                                          <p:spTgt spid="402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3" grpId="0"/>
      <p:bldP spid="4024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110132" y="856523"/>
            <a:ext cx="7978255" cy="2098969"/>
          </a:xfrm>
        </p:spPr>
        <p:txBody>
          <a:bodyPr/>
          <a:lstStyle/>
          <a:p>
            <a:pPr marL="720000" indent="-457200" eaLnBrk="1" hangingPunct="1">
              <a:lnSpc>
                <a:spcPct val="120000"/>
              </a:lnSpc>
              <a:spcAft>
                <a:spcPts val="0"/>
              </a:spcAft>
            </a:pPr>
            <a:r>
              <a:rPr lang="zh-CN" altLang="en-US" sz="2600" b="1" kern="1200" dirty="0">
                <a:solidFill>
                  <a:srgbClr val="800000"/>
                </a:solidFill>
                <a:latin typeface="+mn-ea"/>
              </a:rPr>
              <a:t>二</a:t>
            </a:r>
            <a:r>
              <a:rPr lang="en-US" altLang="zh-CN" sz="2600" b="1" kern="1200" dirty="0">
                <a:solidFill>
                  <a:srgbClr val="800000"/>
                </a:solidFill>
                <a:latin typeface="+mn-ea"/>
              </a:rPr>
              <a:t>-</a:t>
            </a:r>
            <a:r>
              <a:rPr lang="zh-CN" altLang="en-US" sz="2600" b="1" kern="1200" dirty="0">
                <a:solidFill>
                  <a:srgbClr val="800000"/>
                </a:solidFill>
                <a:latin typeface="+mn-ea"/>
              </a:rPr>
              <a:t>十进制译码器</a:t>
            </a:r>
            <a:r>
              <a:rPr lang="zh-CN" altLang="en-US" sz="2600" kern="1200" dirty="0">
                <a:latin typeface="+mn-ea"/>
              </a:rPr>
              <a:t>输入为一组</a:t>
            </a:r>
            <a:r>
              <a:rPr lang="en-US" altLang="zh-CN" sz="2600" kern="1200" dirty="0">
                <a:latin typeface="+mn-ea"/>
              </a:rPr>
              <a:t>BCD</a:t>
            </a:r>
            <a:r>
              <a:rPr lang="zh-CN" altLang="en-US" sz="2600" kern="1200" dirty="0">
                <a:latin typeface="+mn-ea"/>
              </a:rPr>
              <a:t>码，输出是一组高、低电平信号。按其输入、输出线数又称做</a:t>
            </a:r>
            <a:r>
              <a:rPr lang="en-US" altLang="zh-CN" sz="2600" kern="1200" dirty="0">
                <a:latin typeface="+mn-ea"/>
              </a:rPr>
              <a:t>4</a:t>
            </a:r>
            <a:r>
              <a:rPr lang="zh-CN" altLang="en-US" sz="2600" kern="1200" dirty="0">
                <a:latin typeface="+mn-ea"/>
              </a:rPr>
              <a:t>线</a:t>
            </a:r>
            <a:r>
              <a:rPr lang="en-US" altLang="zh-CN" sz="2600" kern="1200" dirty="0">
                <a:latin typeface="+mn-ea"/>
              </a:rPr>
              <a:t>-10</a:t>
            </a:r>
            <a:r>
              <a:rPr lang="zh-CN" altLang="en-US" sz="2600" kern="1200" dirty="0">
                <a:latin typeface="+mn-ea"/>
              </a:rPr>
              <a:t>线译码器。</a:t>
            </a:r>
            <a:endParaRPr lang="en-US" altLang="zh-CN" sz="2600" kern="1200" dirty="0">
              <a:latin typeface="+mn-ea"/>
            </a:endParaRPr>
          </a:p>
          <a:p>
            <a:pPr marL="720000" indent="-457200" eaLnBrk="1" hangingPunct="1">
              <a:lnSpc>
                <a:spcPct val="120000"/>
              </a:lnSpc>
              <a:spcAft>
                <a:spcPts val="0"/>
              </a:spcAft>
            </a:pPr>
            <a:r>
              <a:rPr lang="en-US" altLang="zh-CN" sz="2800" b="1" dirty="0"/>
              <a:t>CMOS</a:t>
            </a:r>
            <a:r>
              <a:rPr lang="zh-CN" altLang="en-US" sz="2800" b="1" dirty="0"/>
              <a:t>二</a:t>
            </a:r>
            <a:r>
              <a:rPr lang="en-US" altLang="zh-CN" sz="2800" b="1" dirty="0"/>
              <a:t>-</a:t>
            </a:r>
            <a:r>
              <a:rPr lang="zh-CN" altLang="en-US" sz="2800" b="1" dirty="0"/>
              <a:t>十进制译码器</a:t>
            </a:r>
            <a:r>
              <a:rPr lang="en-US" altLang="zh-CN" sz="2800" b="1" dirty="0"/>
              <a:t>CD4028</a:t>
            </a:r>
            <a:endParaRPr lang="en-US" altLang="zh-CN" sz="2800" dirty="0">
              <a:latin typeface="+mn-ea"/>
            </a:endParaRPr>
          </a:p>
        </p:txBody>
      </p:sp>
      <p:sp>
        <p:nvSpPr>
          <p:cNvPr id="4" name="Rectangle 2"/>
          <p:cNvSpPr txBox="1">
            <a:spLocks noChangeArrowheads="1"/>
          </p:cNvSpPr>
          <p:nvPr/>
        </p:nvSpPr>
        <p:spPr>
          <a:xfrm>
            <a:off x="110132" y="149131"/>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dirty="0">
                <a:solidFill>
                  <a:srgbClr val="0000FF"/>
                </a:solidFill>
                <a:latin typeface="+mn-ea"/>
                <a:ea typeface="+mn-ea"/>
              </a:rPr>
              <a:t>二</a:t>
            </a:r>
            <a:r>
              <a:rPr lang="en-US" altLang="zh-CN" sz="3200" kern="0" dirty="0">
                <a:solidFill>
                  <a:srgbClr val="0000FF"/>
                </a:solidFill>
                <a:latin typeface="+mn-ea"/>
                <a:ea typeface="+mn-ea"/>
              </a:rPr>
              <a:t>-</a:t>
            </a:r>
            <a:r>
              <a:rPr lang="zh-CN" altLang="en-US" sz="3200" kern="0" dirty="0">
                <a:solidFill>
                  <a:srgbClr val="0000FF"/>
                </a:solidFill>
                <a:latin typeface="+mn-ea"/>
                <a:ea typeface="+mn-ea"/>
              </a:rPr>
              <a:t>十进制译码器</a:t>
            </a:r>
          </a:p>
        </p:txBody>
      </p:sp>
      <p:grpSp>
        <p:nvGrpSpPr>
          <p:cNvPr id="6" name="Group 103"/>
          <p:cNvGrpSpPr>
            <a:grpSpLocks/>
          </p:cNvGrpSpPr>
          <p:nvPr/>
        </p:nvGrpSpPr>
        <p:grpSpPr bwMode="auto">
          <a:xfrm>
            <a:off x="1600588" y="3064212"/>
            <a:ext cx="5710443" cy="3647873"/>
            <a:chOff x="567" y="1026"/>
            <a:chExt cx="4964" cy="3088"/>
          </a:xfrm>
        </p:grpSpPr>
        <p:grpSp>
          <p:nvGrpSpPr>
            <p:cNvPr id="7" name="Group 97"/>
            <p:cNvGrpSpPr>
              <a:grpSpLocks/>
            </p:cNvGrpSpPr>
            <p:nvPr/>
          </p:nvGrpSpPr>
          <p:grpSpPr bwMode="auto">
            <a:xfrm>
              <a:off x="567" y="1117"/>
              <a:ext cx="2163" cy="2684"/>
              <a:chOff x="3212" y="1043"/>
              <a:chExt cx="2163" cy="2684"/>
            </a:xfrm>
          </p:grpSpPr>
          <p:sp>
            <p:nvSpPr>
              <p:cNvPr id="60" name="Rectangle 56"/>
              <p:cNvSpPr>
                <a:spLocks noChangeArrowheads="1"/>
              </p:cNvSpPr>
              <p:nvPr/>
            </p:nvSpPr>
            <p:spPr bwMode="auto">
              <a:xfrm>
                <a:off x="3750" y="1081"/>
                <a:ext cx="873" cy="2459"/>
              </a:xfrm>
              <a:prstGeom prst="rect">
                <a:avLst/>
              </a:prstGeom>
              <a:noFill/>
              <a:ln w="2222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solidFill>
                    <a:schemeClr val="tx1"/>
                  </a:solidFill>
                </a:endParaRPr>
              </a:p>
            </p:txBody>
          </p:sp>
          <p:sp>
            <p:nvSpPr>
              <p:cNvPr id="61" name="Text Box 57"/>
              <p:cNvSpPr txBox="1">
                <a:spLocks noChangeArrowheads="1"/>
              </p:cNvSpPr>
              <p:nvPr/>
            </p:nvSpPr>
            <p:spPr bwMode="auto">
              <a:xfrm>
                <a:off x="4006" y="1173"/>
                <a:ext cx="380" cy="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1800" b="1" dirty="0">
                    <a:solidFill>
                      <a:schemeClr val="tx1"/>
                    </a:solidFill>
                  </a:rPr>
                  <a:t>二</a:t>
                </a:r>
              </a:p>
              <a:p>
                <a:pPr algn="just">
                  <a:spcBef>
                    <a:spcPct val="0"/>
                  </a:spcBef>
                  <a:buClrTx/>
                  <a:buFontTx/>
                  <a:buNone/>
                </a:pPr>
                <a:r>
                  <a:rPr kumimoji="0" lang="zh-CN" altLang="en-US" sz="1800" b="1" dirty="0">
                    <a:solidFill>
                      <a:schemeClr val="tx1"/>
                    </a:solidFill>
                  </a:rPr>
                  <a:t>十</a:t>
                </a:r>
              </a:p>
              <a:p>
                <a:pPr algn="just">
                  <a:spcBef>
                    <a:spcPct val="0"/>
                  </a:spcBef>
                  <a:buClrTx/>
                  <a:buFontTx/>
                  <a:buNone/>
                </a:pPr>
                <a:r>
                  <a:rPr kumimoji="0" lang="zh-CN" altLang="en-US" sz="1800" b="1" dirty="0">
                    <a:solidFill>
                      <a:schemeClr val="tx1"/>
                    </a:solidFill>
                  </a:rPr>
                  <a:t>进制译码器</a:t>
                </a:r>
              </a:p>
            </p:txBody>
          </p:sp>
          <p:sp>
            <p:nvSpPr>
              <p:cNvPr id="63" name="Line 59"/>
              <p:cNvSpPr>
                <a:spLocks noChangeShapeType="1"/>
              </p:cNvSpPr>
              <p:nvPr/>
            </p:nvSpPr>
            <p:spPr bwMode="auto">
              <a:xfrm>
                <a:off x="3565" y="1318"/>
                <a:ext cx="177"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4" name="Line 60"/>
              <p:cNvSpPr>
                <a:spLocks noChangeShapeType="1"/>
              </p:cNvSpPr>
              <p:nvPr/>
            </p:nvSpPr>
            <p:spPr bwMode="auto">
              <a:xfrm>
                <a:off x="3565" y="1902"/>
                <a:ext cx="177"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5" name="Line 61"/>
              <p:cNvSpPr>
                <a:spLocks noChangeShapeType="1"/>
              </p:cNvSpPr>
              <p:nvPr/>
            </p:nvSpPr>
            <p:spPr bwMode="auto">
              <a:xfrm>
                <a:off x="3565" y="2522"/>
                <a:ext cx="177"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6" name="Line 62"/>
              <p:cNvSpPr>
                <a:spLocks noChangeShapeType="1"/>
              </p:cNvSpPr>
              <p:nvPr/>
            </p:nvSpPr>
            <p:spPr bwMode="auto">
              <a:xfrm>
                <a:off x="3565" y="3203"/>
                <a:ext cx="177"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7" name="Line 63"/>
              <p:cNvSpPr>
                <a:spLocks noChangeShapeType="1"/>
              </p:cNvSpPr>
              <p:nvPr/>
            </p:nvSpPr>
            <p:spPr bwMode="auto">
              <a:xfrm>
                <a:off x="4623" y="1207"/>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8" name="Line 64"/>
              <p:cNvSpPr>
                <a:spLocks noChangeShapeType="1"/>
              </p:cNvSpPr>
              <p:nvPr/>
            </p:nvSpPr>
            <p:spPr bwMode="auto">
              <a:xfrm>
                <a:off x="4623" y="1434"/>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9" name="Line 65"/>
              <p:cNvSpPr>
                <a:spLocks noChangeShapeType="1"/>
              </p:cNvSpPr>
              <p:nvPr/>
            </p:nvSpPr>
            <p:spPr bwMode="auto">
              <a:xfrm>
                <a:off x="4623" y="1706"/>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0" name="Line 66"/>
              <p:cNvSpPr>
                <a:spLocks noChangeShapeType="1"/>
              </p:cNvSpPr>
              <p:nvPr/>
            </p:nvSpPr>
            <p:spPr bwMode="auto">
              <a:xfrm>
                <a:off x="4623" y="1979"/>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1" name="Line 67"/>
              <p:cNvSpPr>
                <a:spLocks noChangeShapeType="1"/>
              </p:cNvSpPr>
              <p:nvPr/>
            </p:nvSpPr>
            <p:spPr bwMode="auto">
              <a:xfrm>
                <a:off x="4623" y="2205"/>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2" name="Line 68"/>
              <p:cNvSpPr>
                <a:spLocks noChangeShapeType="1"/>
              </p:cNvSpPr>
              <p:nvPr/>
            </p:nvSpPr>
            <p:spPr bwMode="auto">
              <a:xfrm>
                <a:off x="4623" y="2478"/>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3" name="Line 69"/>
              <p:cNvSpPr>
                <a:spLocks noChangeShapeType="1"/>
              </p:cNvSpPr>
              <p:nvPr/>
            </p:nvSpPr>
            <p:spPr bwMode="auto">
              <a:xfrm>
                <a:off x="4623" y="2704"/>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4" name="Line 70"/>
              <p:cNvSpPr>
                <a:spLocks noChangeShapeType="1"/>
              </p:cNvSpPr>
              <p:nvPr/>
            </p:nvSpPr>
            <p:spPr bwMode="auto">
              <a:xfrm>
                <a:off x="4623" y="2931"/>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5" name="Line 71"/>
              <p:cNvSpPr>
                <a:spLocks noChangeShapeType="1"/>
              </p:cNvSpPr>
              <p:nvPr/>
            </p:nvSpPr>
            <p:spPr bwMode="auto">
              <a:xfrm>
                <a:off x="4623" y="3158"/>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6" name="Line 72"/>
              <p:cNvSpPr>
                <a:spLocks noChangeShapeType="1"/>
              </p:cNvSpPr>
              <p:nvPr/>
            </p:nvSpPr>
            <p:spPr bwMode="auto">
              <a:xfrm>
                <a:off x="4623" y="3385"/>
                <a:ext cx="176"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7" name="Text Box 73"/>
              <p:cNvSpPr txBox="1">
                <a:spLocks noChangeArrowheads="1"/>
              </p:cNvSpPr>
              <p:nvPr/>
            </p:nvSpPr>
            <p:spPr bwMode="auto">
              <a:xfrm>
                <a:off x="3257" y="1118"/>
                <a:ext cx="422"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dirty="0">
                    <a:solidFill>
                      <a:schemeClr val="tx1"/>
                    </a:solidFill>
                  </a:rPr>
                  <a:t>A</a:t>
                </a:r>
                <a:r>
                  <a:rPr kumimoji="0" lang="en-US" altLang="zh-CN" sz="1800" baseline="-25000" dirty="0">
                    <a:solidFill>
                      <a:schemeClr val="tx1"/>
                    </a:solidFill>
                  </a:rPr>
                  <a:t>0</a:t>
                </a:r>
                <a:endParaRPr kumimoji="0" lang="en-US" altLang="zh-CN" sz="1800" dirty="0">
                  <a:solidFill>
                    <a:schemeClr val="tx1"/>
                  </a:solidFill>
                </a:endParaRPr>
              </a:p>
            </p:txBody>
          </p:sp>
          <p:sp>
            <p:nvSpPr>
              <p:cNvPr id="78" name="Text Box 74"/>
              <p:cNvSpPr txBox="1">
                <a:spLocks noChangeArrowheads="1"/>
              </p:cNvSpPr>
              <p:nvPr/>
            </p:nvSpPr>
            <p:spPr bwMode="auto">
              <a:xfrm>
                <a:off x="3212" y="1690"/>
                <a:ext cx="477"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dirty="0">
                    <a:solidFill>
                      <a:schemeClr val="tx1"/>
                    </a:solidFill>
                  </a:rPr>
                  <a:t>A</a:t>
                </a:r>
                <a:r>
                  <a:rPr kumimoji="0" lang="en-US" altLang="zh-CN" sz="1800" baseline="-25000" dirty="0">
                    <a:solidFill>
                      <a:schemeClr val="tx1"/>
                    </a:solidFill>
                  </a:rPr>
                  <a:t>1</a:t>
                </a:r>
              </a:p>
            </p:txBody>
          </p:sp>
          <p:sp>
            <p:nvSpPr>
              <p:cNvPr id="79" name="Text Box 75"/>
              <p:cNvSpPr txBox="1">
                <a:spLocks noChangeArrowheads="1"/>
              </p:cNvSpPr>
              <p:nvPr/>
            </p:nvSpPr>
            <p:spPr bwMode="auto">
              <a:xfrm>
                <a:off x="3228" y="2285"/>
                <a:ext cx="445"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dirty="0">
                    <a:solidFill>
                      <a:schemeClr val="tx1"/>
                    </a:solidFill>
                  </a:rPr>
                  <a:t>A</a:t>
                </a:r>
                <a:r>
                  <a:rPr kumimoji="0" lang="en-US" altLang="zh-CN" sz="1800" baseline="-25000" dirty="0">
                    <a:solidFill>
                      <a:schemeClr val="tx1"/>
                    </a:solidFill>
                  </a:rPr>
                  <a:t>2</a:t>
                </a:r>
              </a:p>
            </p:txBody>
          </p:sp>
          <p:sp>
            <p:nvSpPr>
              <p:cNvPr id="80" name="Text Box 76"/>
              <p:cNvSpPr txBox="1">
                <a:spLocks noChangeArrowheads="1"/>
              </p:cNvSpPr>
              <p:nvPr/>
            </p:nvSpPr>
            <p:spPr bwMode="auto">
              <a:xfrm>
                <a:off x="3225" y="2945"/>
                <a:ext cx="477"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dirty="0">
                    <a:solidFill>
                      <a:schemeClr val="tx1"/>
                    </a:solidFill>
                  </a:rPr>
                  <a:t>A</a:t>
                </a:r>
                <a:r>
                  <a:rPr kumimoji="0" lang="en-US" altLang="zh-CN" sz="1800" baseline="-25000" dirty="0">
                    <a:solidFill>
                      <a:schemeClr val="tx1"/>
                    </a:solidFill>
                  </a:rPr>
                  <a:t>3</a:t>
                </a:r>
              </a:p>
            </p:txBody>
          </p:sp>
          <p:sp>
            <p:nvSpPr>
              <p:cNvPr id="81" name="Text Box 77"/>
              <p:cNvSpPr txBox="1">
                <a:spLocks noChangeArrowheads="1"/>
              </p:cNvSpPr>
              <p:nvPr/>
            </p:nvSpPr>
            <p:spPr bwMode="auto">
              <a:xfrm>
                <a:off x="4775" y="1043"/>
                <a:ext cx="600"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0</a:t>
                </a:r>
              </a:p>
            </p:txBody>
          </p:sp>
          <p:sp>
            <p:nvSpPr>
              <p:cNvPr id="82" name="Text Box 78"/>
              <p:cNvSpPr txBox="1">
                <a:spLocks noChangeArrowheads="1"/>
              </p:cNvSpPr>
              <p:nvPr/>
            </p:nvSpPr>
            <p:spPr bwMode="auto">
              <a:xfrm>
                <a:off x="4775" y="1282"/>
                <a:ext cx="478"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1</a:t>
                </a:r>
              </a:p>
            </p:txBody>
          </p:sp>
          <p:sp>
            <p:nvSpPr>
              <p:cNvPr id="83" name="Text Box 79"/>
              <p:cNvSpPr txBox="1">
                <a:spLocks noChangeArrowheads="1"/>
              </p:cNvSpPr>
              <p:nvPr/>
            </p:nvSpPr>
            <p:spPr bwMode="auto">
              <a:xfrm>
                <a:off x="4775" y="1537"/>
                <a:ext cx="47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2</a:t>
                </a:r>
              </a:p>
            </p:txBody>
          </p:sp>
          <p:sp>
            <p:nvSpPr>
              <p:cNvPr id="84" name="Text Box 80"/>
              <p:cNvSpPr txBox="1">
                <a:spLocks noChangeArrowheads="1"/>
              </p:cNvSpPr>
              <p:nvPr/>
            </p:nvSpPr>
            <p:spPr bwMode="auto">
              <a:xfrm>
                <a:off x="4775" y="1793"/>
                <a:ext cx="478"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3</a:t>
                </a:r>
              </a:p>
            </p:txBody>
          </p:sp>
          <p:sp>
            <p:nvSpPr>
              <p:cNvPr id="85" name="Text Box 81"/>
              <p:cNvSpPr txBox="1">
                <a:spLocks noChangeArrowheads="1"/>
              </p:cNvSpPr>
              <p:nvPr/>
            </p:nvSpPr>
            <p:spPr bwMode="auto">
              <a:xfrm>
                <a:off x="4789" y="2048"/>
                <a:ext cx="477"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4</a:t>
                </a:r>
              </a:p>
            </p:txBody>
          </p:sp>
          <p:sp>
            <p:nvSpPr>
              <p:cNvPr id="86" name="Text Box 82"/>
              <p:cNvSpPr txBox="1">
                <a:spLocks noChangeArrowheads="1"/>
              </p:cNvSpPr>
              <p:nvPr/>
            </p:nvSpPr>
            <p:spPr bwMode="auto">
              <a:xfrm>
                <a:off x="4789" y="2304"/>
                <a:ext cx="477"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5</a:t>
                </a:r>
              </a:p>
            </p:txBody>
          </p:sp>
          <p:sp>
            <p:nvSpPr>
              <p:cNvPr id="87" name="Text Box 83"/>
              <p:cNvSpPr txBox="1">
                <a:spLocks noChangeArrowheads="1"/>
              </p:cNvSpPr>
              <p:nvPr/>
            </p:nvSpPr>
            <p:spPr bwMode="auto">
              <a:xfrm>
                <a:off x="4789" y="2541"/>
                <a:ext cx="477"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6</a:t>
                </a:r>
              </a:p>
            </p:txBody>
          </p:sp>
          <p:sp>
            <p:nvSpPr>
              <p:cNvPr id="88" name="Text Box 84"/>
              <p:cNvSpPr txBox="1">
                <a:spLocks noChangeArrowheads="1"/>
              </p:cNvSpPr>
              <p:nvPr/>
            </p:nvSpPr>
            <p:spPr bwMode="auto">
              <a:xfrm>
                <a:off x="4789" y="2759"/>
                <a:ext cx="477"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7</a:t>
                </a:r>
              </a:p>
            </p:txBody>
          </p:sp>
          <p:sp>
            <p:nvSpPr>
              <p:cNvPr id="89" name="Text Box 85"/>
              <p:cNvSpPr txBox="1">
                <a:spLocks noChangeArrowheads="1"/>
              </p:cNvSpPr>
              <p:nvPr/>
            </p:nvSpPr>
            <p:spPr bwMode="auto">
              <a:xfrm>
                <a:off x="4789" y="2979"/>
                <a:ext cx="477"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8</a:t>
                </a:r>
              </a:p>
            </p:txBody>
          </p:sp>
          <p:sp>
            <p:nvSpPr>
              <p:cNvPr id="90" name="Text Box 86"/>
              <p:cNvSpPr txBox="1">
                <a:spLocks noChangeArrowheads="1"/>
              </p:cNvSpPr>
              <p:nvPr/>
            </p:nvSpPr>
            <p:spPr bwMode="auto">
              <a:xfrm>
                <a:off x="4789" y="3234"/>
                <a:ext cx="477"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9</a:t>
                </a:r>
              </a:p>
            </p:txBody>
          </p:sp>
        </p:grpSp>
        <p:grpSp>
          <p:nvGrpSpPr>
            <p:cNvPr id="8" name="Group 102"/>
            <p:cNvGrpSpPr>
              <a:grpSpLocks/>
            </p:cNvGrpSpPr>
            <p:nvPr/>
          </p:nvGrpSpPr>
          <p:grpSpPr bwMode="auto">
            <a:xfrm>
              <a:off x="1057" y="1026"/>
              <a:ext cx="4474" cy="3088"/>
              <a:chOff x="1057" y="1026"/>
              <a:chExt cx="4474" cy="3088"/>
            </a:xfrm>
          </p:grpSpPr>
          <p:sp>
            <p:nvSpPr>
              <p:cNvPr id="9" name="Text Box 3"/>
              <p:cNvSpPr txBox="1">
                <a:spLocks noChangeArrowheads="1"/>
              </p:cNvSpPr>
              <p:nvPr/>
            </p:nvSpPr>
            <p:spPr bwMode="auto">
              <a:xfrm>
                <a:off x="1057" y="3838"/>
                <a:ext cx="4072"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1800" dirty="0">
                    <a:solidFill>
                      <a:schemeClr val="tx1"/>
                    </a:solidFill>
                  </a:rPr>
                  <a:t>图</a:t>
                </a:r>
                <a:r>
                  <a:rPr kumimoji="0" lang="en-US" altLang="zh-CN" sz="1800" dirty="0">
                    <a:solidFill>
                      <a:schemeClr val="tx1"/>
                    </a:solidFill>
                  </a:rPr>
                  <a:t>3-24 CC4028</a:t>
                </a:r>
                <a:r>
                  <a:rPr kumimoji="0" lang="zh-CN" altLang="en-US" sz="1800" dirty="0">
                    <a:solidFill>
                      <a:schemeClr val="tx1"/>
                    </a:solidFill>
                  </a:rPr>
                  <a:t>的逻辑符号和外引脚图</a:t>
                </a:r>
              </a:p>
            </p:txBody>
          </p:sp>
          <p:sp>
            <p:nvSpPr>
              <p:cNvPr id="10" name="Rectangle 5"/>
              <p:cNvSpPr>
                <a:spLocks noChangeArrowheads="1"/>
              </p:cNvSpPr>
              <p:nvPr/>
            </p:nvSpPr>
            <p:spPr bwMode="auto">
              <a:xfrm>
                <a:off x="3542" y="1026"/>
                <a:ext cx="1107" cy="2676"/>
              </a:xfrm>
              <a:prstGeom prst="rect">
                <a:avLst/>
              </a:prstGeom>
              <a:noFill/>
              <a:ln w="2222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1800">
                  <a:solidFill>
                    <a:schemeClr val="tx1"/>
                  </a:solidFill>
                </a:endParaRPr>
              </a:p>
            </p:txBody>
          </p:sp>
          <p:sp>
            <p:nvSpPr>
              <p:cNvPr id="11" name="Text Box 6"/>
              <p:cNvSpPr txBox="1">
                <a:spLocks noChangeArrowheads="1"/>
              </p:cNvSpPr>
              <p:nvPr/>
            </p:nvSpPr>
            <p:spPr bwMode="auto">
              <a:xfrm>
                <a:off x="3546" y="1043"/>
                <a:ext cx="32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1</a:t>
                </a:r>
              </a:p>
            </p:txBody>
          </p:sp>
          <p:sp>
            <p:nvSpPr>
              <p:cNvPr id="12" name="Text Box 7"/>
              <p:cNvSpPr txBox="1">
                <a:spLocks noChangeArrowheads="1"/>
              </p:cNvSpPr>
              <p:nvPr/>
            </p:nvSpPr>
            <p:spPr bwMode="auto">
              <a:xfrm>
                <a:off x="3551" y="3344"/>
                <a:ext cx="32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8</a:t>
                </a:r>
              </a:p>
            </p:txBody>
          </p:sp>
          <p:sp>
            <p:nvSpPr>
              <p:cNvPr id="13" name="Text Box 8"/>
              <p:cNvSpPr txBox="1">
                <a:spLocks noChangeArrowheads="1"/>
              </p:cNvSpPr>
              <p:nvPr/>
            </p:nvSpPr>
            <p:spPr bwMode="auto">
              <a:xfrm>
                <a:off x="3551" y="3034"/>
                <a:ext cx="327"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7</a:t>
                </a:r>
              </a:p>
            </p:txBody>
          </p:sp>
          <p:sp>
            <p:nvSpPr>
              <p:cNvPr id="14" name="Text Box 9"/>
              <p:cNvSpPr txBox="1">
                <a:spLocks noChangeArrowheads="1"/>
              </p:cNvSpPr>
              <p:nvPr/>
            </p:nvSpPr>
            <p:spPr bwMode="auto">
              <a:xfrm>
                <a:off x="3537" y="2704"/>
                <a:ext cx="327"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6</a:t>
                </a:r>
              </a:p>
            </p:txBody>
          </p:sp>
          <p:sp>
            <p:nvSpPr>
              <p:cNvPr id="15" name="Text Box 10"/>
              <p:cNvSpPr txBox="1">
                <a:spLocks noChangeArrowheads="1"/>
              </p:cNvSpPr>
              <p:nvPr/>
            </p:nvSpPr>
            <p:spPr bwMode="auto">
              <a:xfrm>
                <a:off x="3537" y="2340"/>
                <a:ext cx="327"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5</a:t>
                </a:r>
              </a:p>
            </p:txBody>
          </p:sp>
          <p:sp>
            <p:nvSpPr>
              <p:cNvPr id="16" name="Text Box 11"/>
              <p:cNvSpPr txBox="1">
                <a:spLocks noChangeArrowheads="1"/>
              </p:cNvSpPr>
              <p:nvPr/>
            </p:nvSpPr>
            <p:spPr bwMode="auto">
              <a:xfrm>
                <a:off x="3537" y="2011"/>
                <a:ext cx="327"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4</a:t>
                </a:r>
              </a:p>
            </p:txBody>
          </p:sp>
          <p:sp>
            <p:nvSpPr>
              <p:cNvPr id="17" name="Text Box 12"/>
              <p:cNvSpPr txBox="1">
                <a:spLocks noChangeArrowheads="1"/>
              </p:cNvSpPr>
              <p:nvPr/>
            </p:nvSpPr>
            <p:spPr bwMode="auto">
              <a:xfrm>
                <a:off x="3537" y="1700"/>
                <a:ext cx="32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3</a:t>
                </a:r>
              </a:p>
            </p:txBody>
          </p:sp>
          <p:sp>
            <p:nvSpPr>
              <p:cNvPr id="18" name="Text Box 13"/>
              <p:cNvSpPr txBox="1">
                <a:spLocks noChangeArrowheads="1"/>
              </p:cNvSpPr>
              <p:nvPr/>
            </p:nvSpPr>
            <p:spPr bwMode="auto">
              <a:xfrm>
                <a:off x="3537" y="1355"/>
                <a:ext cx="327"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2</a:t>
                </a:r>
              </a:p>
            </p:txBody>
          </p:sp>
          <p:sp>
            <p:nvSpPr>
              <p:cNvPr id="19" name="Text Box 14"/>
              <p:cNvSpPr txBox="1">
                <a:spLocks noChangeArrowheads="1"/>
              </p:cNvSpPr>
              <p:nvPr/>
            </p:nvSpPr>
            <p:spPr bwMode="auto">
              <a:xfrm>
                <a:off x="4302" y="1062"/>
                <a:ext cx="42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16</a:t>
                </a:r>
              </a:p>
            </p:txBody>
          </p:sp>
          <p:sp>
            <p:nvSpPr>
              <p:cNvPr id="20" name="Text Box 15"/>
              <p:cNvSpPr txBox="1">
                <a:spLocks noChangeArrowheads="1"/>
              </p:cNvSpPr>
              <p:nvPr/>
            </p:nvSpPr>
            <p:spPr bwMode="auto">
              <a:xfrm>
                <a:off x="4316" y="1355"/>
                <a:ext cx="422"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15</a:t>
                </a:r>
              </a:p>
            </p:txBody>
          </p:sp>
          <p:sp>
            <p:nvSpPr>
              <p:cNvPr id="21" name="Text Box 16"/>
              <p:cNvSpPr txBox="1">
                <a:spLocks noChangeArrowheads="1"/>
              </p:cNvSpPr>
              <p:nvPr/>
            </p:nvSpPr>
            <p:spPr bwMode="auto">
              <a:xfrm>
                <a:off x="4384" y="3344"/>
                <a:ext cx="42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9</a:t>
                </a:r>
              </a:p>
            </p:txBody>
          </p:sp>
          <p:sp>
            <p:nvSpPr>
              <p:cNvPr id="22" name="Text Box 17"/>
              <p:cNvSpPr txBox="1">
                <a:spLocks noChangeArrowheads="1"/>
              </p:cNvSpPr>
              <p:nvPr/>
            </p:nvSpPr>
            <p:spPr bwMode="auto">
              <a:xfrm>
                <a:off x="4316" y="3052"/>
                <a:ext cx="422"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10</a:t>
                </a:r>
              </a:p>
            </p:txBody>
          </p:sp>
          <p:sp>
            <p:nvSpPr>
              <p:cNvPr id="23" name="Text Box 18"/>
              <p:cNvSpPr txBox="1">
                <a:spLocks noChangeArrowheads="1"/>
              </p:cNvSpPr>
              <p:nvPr/>
            </p:nvSpPr>
            <p:spPr bwMode="auto">
              <a:xfrm>
                <a:off x="4330" y="2704"/>
                <a:ext cx="422"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11</a:t>
                </a:r>
              </a:p>
            </p:txBody>
          </p:sp>
          <p:sp>
            <p:nvSpPr>
              <p:cNvPr id="24" name="Text Box 19"/>
              <p:cNvSpPr txBox="1">
                <a:spLocks noChangeArrowheads="1"/>
              </p:cNvSpPr>
              <p:nvPr/>
            </p:nvSpPr>
            <p:spPr bwMode="auto">
              <a:xfrm>
                <a:off x="4330" y="2413"/>
                <a:ext cx="422"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12</a:t>
                </a:r>
              </a:p>
            </p:txBody>
          </p:sp>
          <p:sp>
            <p:nvSpPr>
              <p:cNvPr id="25" name="Text Box 20"/>
              <p:cNvSpPr txBox="1">
                <a:spLocks noChangeArrowheads="1"/>
              </p:cNvSpPr>
              <p:nvPr/>
            </p:nvSpPr>
            <p:spPr bwMode="auto">
              <a:xfrm>
                <a:off x="4330" y="2048"/>
                <a:ext cx="42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13</a:t>
                </a:r>
              </a:p>
            </p:txBody>
          </p:sp>
          <p:sp>
            <p:nvSpPr>
              <p:cNvPr id="26" name="Text Box 21"/>
              <p:cNvSpPr txBox="1">
                <a:spLocks noChangeArrowheads="1"/>
              </p:cNvSpPr>
              <p:nvPr/>
            </p:nvSpPr>
            <p:spPr bwMode="auto">
              <a:xfrm>
                <a:off x="4316" y="1700"/>
                <a:ext cx="422"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a:solidFill>
                      <a:schemeClr val="tx1"/>
                    </a:solidFill>
                  </a:rPr>
                  <a:t>14</a:t>
                </a:r>
              </a:p>
            </p:txBody>
          </p:sp>
          <p:sp>
            <p:nvSpPr>
              <p:cNvPr id="27" name="Line 23"/>
              <p:cNvSpPr>
                <a:spLocks noChangeShapeType="1"/>
              </p:cNvSpPr>
              <p:nvPr/>
            </p:nvSpPr>
            <p:spPr bwMode="auto">
              <a:xfrm flipH="1">
                <a:off x="3284" y="1207"/>
                <a:ext cx="258"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8" name="Line 24"/>
              <p:cNvSpPr>
                <a:spLocks noChangeShapeType="1"/>
              </p:cNvSpPr>
              <p:nvPr/>
            </p:nvSpPr>
            <p:spPr bwMode="auto">
              <a:xfrm flipH="1">
                <a:off x="3284" y="1525"/>
                <a:ext cx="258"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9" name="Line 25"/>
              <p:cNvSpPr>
                <a:spLocks noChangeShapeType="1"/>
              </p:cNvSpPr>
              <p:nvPr/>
            </p:nvSpPr>
            <p:spPr bwMode="auto">
              <a:xfrm flipH="1">
                <a:off x="4649" y="2523"/>
                <a:ext cx="259"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0" name="Line 26"/>
              <p:cNvSpPr>
                <a:spLocks noChangeShapeType="1"/>
              </p:cNvSpPr>
              <p:nvPr/>
            </p:nvSpPr>
            <p:spPr bwMode="auto">
              <a:xfrm flipH="1">
                <a:off x="3297" y="1842"/>
                <a:ext cx="245"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Line 27"/>
              <p:cNvSpPr>
                <a:spLocks noChangeShapeType="1"/>
              </p:cNvSpPr>
              <p:nvPr/>
            </p:nvSpPr>
            <p:spPr bwMode="auto">
              <a:xfrm flipH="1">
                <a:off x="3284" y="2205"/>
                <a:ext cx="258"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2" name="Line 28"/>
              <p:cNvSpPr>
                <a:spLocks noChangeShapeType="1"/>
              </p:cNvSpPr>
              <p:nvPr/>
            </p:nvSpPr>
            <p:spPr bwMode="auto">
              <a:xfrm flipH="1" flipV="1">
                <a:off x="3284" y="2523"/>
                <a:ext cx="258"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Line 29"/>
              <p:cNvSpPr>
                <a:spLocks noChangeShapeType="1"/>
              </p:cNvSpPr>
              <p:nvPr/>
            </p:nvSpPr>
            <p:spPr bwMode="auto">
              <a:xfrm flipH="1" flipV="1">
                <a:off x="3284" y="2840"/>
                <a:ext cx="258"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 name="Line 30"/>
              <p:cNvSpPr>
                <a:spLocks noChangeShapeType="1"/>
              </p:cNvSpPr>
              <p:nvPr/>
            </p:nvSpPr>
            <p:spPr bwMode="auto">
              <a:xfrm flipH="1" flipV="1">
                <a:off x="3284" y="3158"/>
                <a:ext cx="258"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5" name="Line 31"/>
              <p:cNvSpPr>
                <a:spLocks noChangeShapeType="1"/>
              </p:cNvSpPr>
              <p:nvPr/>
            </p:nvSpPr>
            <p:spPr bwMode="auto">
              <a:xfrm flipH="1" flipV="1">
                <a:off x="3284" y="3475"/>
                <a:ext cx="258"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6" name="Line 32"/>
              <p:cNvSpPr>
                <a:spLocks noChangeShapeType="1"/>
              </p:cNvSpPr>
              <p:nvPr/>
            </p:nvSpPr>
            <p:spPr bwMode="auto">
              <a:xfrm flipH="1">
                <a:off x="4649" y="1525"/>
                <a:ext cx="259"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Line 33"/>
              <p:cNvSpPr>
                <a:spLocks noChangeShapeType="1"/>
              </p:cNvSpPr>
              <p:nvPr/>
            </p:nvSpPr>
            <p:spPr bwMode="auto">
              <a:xfrm flipH="1">
                <a:off x="4649" y="1842"/>
                <a:ext cx="259"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8" name="Line 34"/>
              <p:cNvSpPr>
                <a:spLocks noChangeShapeType="1"/>
              </p:cNvSpPr>
              <p:nvPr/>
            </p:nvSpPr>
            <p:spPr bwMode="auto">
              <a:xfrm flipH="1">
                <a:off x="4649" y="2205"/>
                <a:ext cx="259"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Line 35"/>
              <p:cNvSpPr>
                <a:spLocks noChangeShapeType="1"/>
              </p:cNvSpPr>
              <p:nvPr/>
            </p:nvSpPr>
            <p:spPr bwMode="auto">
              <a:xfrm flipH="1">
                <a:off x="4649" y="1207"/>
                <a:ext cx="259"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0" name="Line 36"/>
              <p:cNvSpPr>
                <a:spLocks noChangeShapeType="1"/>
              </p:cNvSpPr>
              <p:nvPr/>
            </p:nvSpPr>
            <p:spPr bwMode="auto">
              <a:xfrm flipH="1">
                <a:off x="4649" y="2795"/>
                <a:ext cx="259"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1" name="Line 37"/>
              <p:cNvSpPr>
                <a:spLocks noChangeShapeType="1"/>
              </p:cNvSpPr>
              <p:nvPr/>
            </p:nvSpPr>
            <p:spPr bwMode="auto">
              <a:xfrm flipH="1">
                <a:off x="4649" y="3158"/>
                <a:ext cx="259"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2" name="Line 38"/>
              <p:cNvSpPr>
                <a:spLocks noChangeShapeType="1"/>
              </p:cNvSpPr>
              <p:nvPr/>
            </p:nvSpPr>
            <p:spPr bwMode="auto">
              <a:xfrm flipH="1">
                <a:off x="4649" y="3475"/>
                <a:ext cx="259" cy="0"/>
              </a:xfrm>
              <a:prstGeom prst="line">
                <a:avLst/>
              </a:prstGeom>
              <a:noFill/>
              <a:ln w="2222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3" name="Text Box 39"/>
              <p:cNvSpPr txBox="1">
                <a:spLocks noChangeArrowheads="1"/>
              </p:cNvSpPr>
              <p:nvPr/>
            </p:nvSpPr>
            <p:spPr bwMode="auto">
              <a:xfrm>
                <a:off x="2978" y="1026"/>
                <a:ext cx="464"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4</a:t>
                </a:r>
                <a:endParaRPr kumimoji="0" lang="en-US" altLang="zh-CN" sz="1800">
                  <a:solidFill>
                    <a:schemeClr val="tx1"/>
                  </a:solidFill>
                </a:endParaRPr>
              </a:p>
            </p:txBody>
          </p:sp>
          <p:sp>
            <p:nvSpPr>
              <p:cNvPr id="44" name="Text Box 40"/>
              <p:cNvSpPr txBox="1">
                <a:spLocks noChangeArrowheads="1"/>
              </p:cNvSpPr>
              <p:nvPr/>
            </p:nvSpPr>
            <p:spPr bwMode="auto">
              <a:xfrm>
                <a:off x="2880" y="3287"/>
                <a:ext cx="544"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V</a:t>
                </a:r>
                <a:r>
                  <a:rPr kumimoji="0" lang="en-US" altLang="zh-CN" sz="1800" baseline="-25000">
                    <a:solidFill>
                      <a:schemeClr val="tx1"/>
                    </a:solidFill>
                  </a:rPr>
                  <a:t>SS</a:t>
                </a:r>
                <a:endParaRPr kumimoji="0" lang="en-US" altLang="zh-CN" sz="1800" i="1">
                  <a:solidFill>
                    <a:schemeClr val="tx1"/>
                  </a:solidFill>
                </a:endParaRPr>
              </a:p>
            </p:txBody>
          </p:sp>
          <p:sp>
            <p:nvSpPr>
              <p:cNvPr id="45" name="Text Box 41"/>
              <p:cNvSpPr txBox="1">
                <a:spLocks noChangeArrowheads="1"/>
              </p:cNvSpPr>
              <p:nvPr/>
            </p:nvSpPr>
            <p:spPr bwMode="auto">
              <a:xfrm>
                <a:off x="2978" y="1336"/>
                <a:ext cx="46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2</a:t>
                </a:r>
                <a:endParaRPr kumimoji="0" lang="en-US" altLang="zh-CN" sz="1800" i="1">
                  <a:solidFill>
                    <a:schemeClr val="tx1"/>
                  </a:solidFill>
                </a:endParaRPr>
              </a:p>
            </p:txBody>
          </p:sp>
          <p:sp>
            <p:nvSpPr>
              <p:cNvPr id="46" name="Text Box 42"/>
              <p:cNvSpPr txBox="1">
                <a:spLocks noChangeArrowheads="1"/>
              </p:cNvSpPr>
              <p:nvPr/>
            </p:nvSpPr>
            <p:spPr bwMode="auto">
              <a:xfrm>
                <a:off x="2978" y="1641"/>
                <a:ext cx="464"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0</a:t>
                </a:r>
                <a:endParaRPr kumimoji="0" lang="en-US" altLang="zh-CN" sz="1800">
                  <a:solidFill>
                    <a:schemeClr val="tx1"/>
                  </a:solidFill>
                </a:endParaRPr>
              </a:p>
            </p:txBody>
          </p:sp>
          <p:sp>
            <p:nvSpPr>
              <p:cNvPr id="47" name="Text Box 43"/>
              <p:cNvSpPr txBox="1">
                <a:spLocks noChangeArrowheads="1"/>
              </p:cNvSpPr>
              <p:nvPr/>
            </p:nvSpPr>
            <p:spPr bwMode="auto">
              <a:xfrm>
                <a:off x="2978" y="2030"/>
                <a:ext cx="46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7</a:t>
                </a:r>
                <a:endParaRPr kumimoji="0" lang="en-US" altLang="zh-CN" sz="1800">
                  <a:solidFill>
                    <a:schemeClr val="tx1"/>
                  </a:solidFill>
                </a:endParaRPr>
              </a:p>
            </p:txBody>
          </p:sp>
          <p:sp>
            <p:nvSpPr>
              <p:cNvPr id="48" name="Text Box 44"/>
              <p:cNvSpPr txBox="1">
                <a:spLocks noChangeArrowheads="1"/>
              </p:cNvSpPr>
              <p:nvPr/>
            </p:nvSpPr>
            <p:spPr bwMode="auto">
              <a:xfrm>
                <a:off x="2978" y="2340"/>
                <a:ext cx="46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9</a:t>
                </a:r>
                <a:endParaRPr kumimoji="0" lang="en-US" altLang="zh-CN" sz="1800">
                  <a:solidFill>
                    <a:schemeClr val="tx1"/>
                  </a:solidFill>
                </a:endParaRPr>
              </a:p>
            </p:txBody>
          </p:sp>
          <p:sp>
            <p:nvSpPr>
              <p:cNvPr id="49" name="Text Box 45"/>
              <p:cNvSpPr txBox="1">
                <a:spLocks noChangeArrowheads="1"/>
              </p:cNvSpPr>
              <p:nvPr/>
            </p:nvSpPr>
            <p:spPr bwMode="auto">
              <a:xfrm>
                <a:off x="2978" y="2668"/>
                <a:ext cx="46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5</a:t>
                </a:r>
                <a:endParaRPr kumimoji="0" lang="en-US" altLang="zh-CN" sz="1800">
                  <a:solidFill>
                    <a:schemeClr val="tx1"/>
                  </a:solidFill>
                </a:endParaRPr>
              </a:p>
            </p:txBody>
          </p:sp>
          <p:sp>
            <p:nvSpPr>
              <p:cNvPr id="50" name="Text Box 46"/>
              <p:cNvSpPr txBox="1">
                <a:spLocks noChangeArrowheads="1"/>
              </p:cNvSpPr>
              <p:nvPr/>
            </p:nvSpPr>
            <p:spPr bwMode="auto">
              <a:xfrm>
                <a:off x="2978" y="2979"/>
                <a:ext cx="46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6</a:t>
                </a:r>
                <a:endParaRPr kumimoji="0" lang="en-US" altLang="zh-CN" sz="1800">
                  <a:solidFill>
                    <a:schemeClr val="tx1"/>
                  </a:solidFill>
                </a:endParaRPr>
              </a:p>
            </p:txBody>
          </p:sp>
          <p:sp>
            <p:nvSpPr>
              <p:cNvPr id="51" name="Text Box 47"/>
              <p:cNvSpPr txBox="1">
                <a:spLocks noChangeArrowheads="1"/>
              </p:cNvSpPr>
              <p:nvPr/>
            </p:nvSpPr>
            <p:spPr bwMode="auto">
              <a:xfrm>
                <a:off x="4895" y="1026"/>
                <a:ext cx="636"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V</a:t>
                </a:r>
                <a:r>
                  <a:rPr kumimoji="0" lang="en-US" altLang="zh-CN" sz="1800" baseline="-25000">
                    <a:solidFill>
                      <a:schemeClr val="tx1"/>
                    </a:solidFill>
                  </a:rPr>
                  <a:t>DD</a:t>
                </a:r>
                <a:endParaRPr kumimoji="0" lang="en-US" altLang="zh-CN" sz="1800">
                  <a:solidFill>
                    <a:schemeClr val="tx1"/>
                  </a:solidFill>
                </a:endParaRPr>
              </a:p>
            </p:txBody>
          </p:sp>
          <p:sp>
            <p:nvSpPr>
              <p:cNvPr id="52" name="Text Box 48"/>
              <p:cNvSpPr txBox="1">
                <a:spLocks noChangeArrowheads="1"/>
              </p:cNvSpPr>
              <p:nvPr/>
            </p:nvSpPr>
            <p:spPr bwMode="auto">
              <a:xfrm>
                <a:off x="4923" y="1372"/>
                <a:ext cx="46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3</a:t>
                </a:r>
                <a:endParaRPr kumimoji="0" lang="en-US" altLang="zh-CN" sz="1800">
                  <a:solidFill>
                    <a:schemeClr val="tx1"/>
                  </a:solidFill>
                </a:endParaRPr>
              </a:p>
            </p:txBody>
          </p:sp>
          <p:sp>
            <p:nvSpPr>
              <p:cNvPr id="53" name="Text Box 49"/>
              <p:cNvSpPr txBox="1">
                <a:spLocks noChangeArrowheads="1"/>
              </p:cNvSpPr>
              <p:nvPr/>
            </p:nvSpPr>
            <p:spPr bwMode="auto">
              <a:xfrm>
                <a:off x="4936" y="1700"/>
                <a:ext cx="463"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F</a:t>
                </a:r>
                <a:r>
                  <a:rPr kumimoji="0" lang="en-US" altLang="zh-CN" sz="1800" baseline="-25000">
                    <a:solidFill>
                      <a:schemeClr val="tx1"/>
                    </a:solidFill>
                  </a:rPr>
                  <a:t>1</a:t>
                </a:r>
                <a:endParaRPr kumimoji="0" lang="en-US" altLang="zh-CN" sz="1800">
                  <a:solidFill>
                    <a:schemeClr val="tx1"/>
                  </a:solidFill>
                </a:endParaRPr>
              </a:p>
            </p:txBody>
          </p:sp>
          <p:sp>
            <p:nvSpPr>
              <p:cNvPr id="54" name="Text Box 50"/>
              <p:cNvSpPr txBox="1">
                <a:spLocks noChangeArrowheads="1"/>
              </p:cNvSpPr>
              <p:nvPr/>
            </p:nvSpPr>
            <p:spPr bwMode="auto">
              <a:xfrm>
                <a:off x="4881" y="3301"/>
                <a:ext cx="462"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dirty="0">
                    <a:solidFill>
                      <a:schemeClr val="tx1"/>
                    </a:solidFill>
                  </a:rPr>
                  <a:t>F</a:t>
                </a:r>
                <a:r>
                  <a:rPr kumimoji="0" lang="en-US" altLang="zh-CN" sz="1800" baseline="-25000" dirty="0">
                    <a:solidFill>
                      <a:schemeClr val="tx1"/>
                    </a:solidFill>
                  </a:rPr>
                  <a:t>8</a:t>
                </a:r>
                <a:endParaRPr kumimoji="0" lang="en-US" altLang="zh-CN" sz="1800" dirty="0">
                  <a:solidFill>
                    <a:schemeClr val="tx1"/>
                  </a:solidFill>
                </a:endParaRPr>
              </a:p>
            </p:txBody>
          </p:sp>
          <p:sp>
            <p:nvSpPr>
              <p:cNvPr id="55" name="Text Box 51"/>
              <p:cNvSpPr txBox="1">
                <a:spLocks noChangeArrowheads="1"/>
              </p:cNvSpPr>
              <p:nvPr/>
            </p:nvSpPr>
            <p:spPr bwMode="auto">
              <a:xfrm>
                <a:off x="4923" y="2361"/>
                <a:ext cx="46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A</a:t>
                </a:r>
                <a:r>
                  <a:rPr kumimoji="0" lang="en-US" altLang="zh-CN" sz="1800" baseline="-25000">
                    <a:solidFill>
                      <a:schemeClr val="tx1"/>
                    </a:solidFill>
                  </a:rPr>
                  <a:t>2</a:t>
                </a:r>
                <a:endParaRPr kumimoji="0" lang="en-US" altLang="zh-CN" sz="1800">
                  <a:solidFill>
                    <a:schemeClr val="tx1"/>
                  </a:solidFill>
                </a:endParaRPr>
              </a:p>
            </p:txBody>
          </p:sp>
          <p:sp>
            <p:nvSpPr>
              <p:cNvPr id="56" name="Text Box 52"/>
              <p:cNvSpPr txBox="1">
                <a:spLocks noChangeArrowheads="1"/>
              </p:cNvSpPr>
              <p:nvPr/>
            </p:nvSpPr>
            <p:spPr bwMode="auto">
              <a:xfrm>
                <a:off x="4923" y="2034"/>
                <a:ext cx="46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A</a:t>
                </a:r>
                <a:r>
                  <a:rPr kumimoji="0" lang="en-US" altLang="zh-CN" sz="1800" baseline="-25000">
                    <a:solidFill>
                      <a:schemeClr val="tx1"/>
                    </a:solidFill>
                  </a:rPr>
                  <a:t>1</a:t>
                </a:r>
                <a:endParaRPr kumimoji="0" lang="en-US" altLang="zh-CN" sz="1800">
                  <a:solidFill>
                    <a:schemeClr val="tx1"/>
                  </a:solidFill>
                </a:endParaRPr>
              </a:p>
            </p:txBody>
          </p:sp>
          <p:sp>
            <p:nvSpPr>
              <p:cNvPr id="57" name="Text Box 53"/>
              <p:cNvSpPr txBox="1">
                <a:spLocks noChangeArrowheads="1"/>
              </p:cNvSpPr>
              <p:nvPr/>
            </p:nvSpPr>
            <p:spPr bwMode="auto">
              <a:xfrm>
                <a:off x="4923" y="2668"/>
                <a:ext cx="462"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A</a:t>
                </a:r>
                <a:r>
                  <a:rPr kumimoji="0" lang="en-US" altLang="zh-CN" sz="1800" baseline="-25000">
                    <a:solidFill>
                      <a:schemeClr val="tx1"/>
                    </a:solidFill>
                  </a:rPr>
                  <a:t>3</a:t>
                </a:r>
                <a:endParaRPr kumimoji="0" lang="en-US" altLang="zh-CN" sz="1800">
                  <a:solidFill>
                    <a:schemeClr val="tx1"/>
                  </a:solidFill>
                </a:endParaRPr>
              </a:p>
            </p:txBody>
          </p:sp>
          <p:sp>
            <p:nvSpPr>
              <p:cNvPr id="58" name="Text Box 54"/>
              <p:cNvSpPr txBox="1">
                <a:spLocks noChangeArrowheads="1"/>
              </p:cNvSpPr>
              <p:nvPr/>
            </p:nvSpPr>
            <p:spPr bwMode="auto">
              <a:xfrm>
                <a:off x="4917" y="2976"/>
                <a:ext cx="463"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1800" i="1">
                    <a:solidFill>
                      <a:schemeClr val="tx1"/>
                    </a:solidFill>
                  </a:rPr>
                  <a:t>A</a:t>
                </a:r>
                <a:r>
                  <a:rPr kumimoji="0" lang="en-US" altLang="zh-CN" sz="1800" baseline="-25000">
                    <a:solidFill>
                      <a:schemeClr val="tx1"/>
                    </a:solidFill>
                  </a:rPr>
                  <a:t>0</a:t>
                </a:r>
                <a:endParaRPr kumimoji="0" lang="en-US" altLang="zh-CN" sz="1800">
                  <a:solidFill>
                    <a:schemeClr val="tx1"/>
                  </a:solidFill>
                </a:endParaRPr>
              </a:p>
            </p:txBody>
          </p:sp>
          <p:sp>
            <p:nvSpPr>
              <p:cNvPr id="59" name="Text Box 101"/>
              <p:cNvSpPr txBox="1">
                <a:spLocks noChangeArrowheads="1"/>
              </p:cNvSpPr>
              <p:nvPr/>
            </p:nvSpPr>
            <p:spPr bwMode="auto">
              <a:xfrm>
                <a:off x="3787" y="1933"/>
                <a:ext cx="681"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dirty="0">
                    <a:solidFill>
                      <a:schemeClr val="tx1"/>
                    </a:solidFill>
                  </a:rPr>
                  <a:t>CD</a:t>
                </a:r>
              </a:p>
              <a:p>
                <a:pPr eaLnBrk="1" hangingPunct="1">
                  <a:spcBef>
                    <a:spcPct val="0"/>
                  </a:spcBef>
                  <a:buClrTx/>
                  <a:buFontTx/>
                  <a:buNone/>
                </a:pPr>
                <a:r>
                  <a:rPr lang="en-US" altLang="zh-CN" sz="1800" dirty="0">
                    <a:solidFill>
                      <a:schemeClr val="tx1"/>
                    </a:solidFill>
                  </a:rPr>
                  <a:t>4028</a:t>
                </a:r>
              </a:p>
            </p:txBody>
          </p:sp>
        </p:grpSp>
      </p:grpSp>
    </p:spTree>
    <p:extLst>
      <p:ext uri="{BB962C8B-B14F-4D97-AF65-F5344CB8AC3E}">
        <p14:creationId xmlns:p14="http://schemas.microsoft.com/office/powerpoint/2010/main" val="389092266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nvGrpSpPr>
          <p:cNvPr id="73730" name="Group 20"/>
          <p:cNvGrpSpPr>
            <a:grpSpLocks/>
          </p:cNvGrpSpPr>
          <p:nvPr/>
        </p:nvGrpSpPr>
        <p:grpSpPr bwMode="auto">
          <a:xfrm>
            <a:off x="323850" y="908050"/>
            <a:ext cx="8424863" cy="5761038"/>
            <a:chOff x="158" y="572"/>
            <a:chExt cx="5307" cy="3629"/>
          </a:xfrm>
        </p:grpSpPr>
        <p:sp>
          <p:nvSpPr>
            <p:cNvPr id="73735" name="Text Box 5"/>
            <p:cNvSpPr txBox="1">
              <a:spLocks noChangeArrowheads="1"/>
            </p:cNvSpPr>
            <p:nvPr/>
          </p:nvSpPr>
          <p:spPr bwMode="auto">
            <a:xfrm>
              <a:off x="158" y="572"/>
              <a:ext cx="47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800">
                  <a:solidFill>
                    <a:schemeClr val="tx1"/>
                  </a:solidFill>
                </a:rPr>
                <a:t>表</a:t>
              </a:r>
              <a:r>
                <a:rPr lang="en-US" altLang="zh-CN" sz="2800">
                  <a:solidFill>
                    <a:schemeClr val="tx1"/>
                  </a:solidFill>
                </a:rPr>
                <a:t>3-12                          CC4028</a:t>
              </a:r>
              <a:r>
                <a:rPr lang="zh-CN" altLang="en-US" sz="2800">
                  <a:solidFill>
                    <a:schemeClr val="tx1"/>
                  </a:solidFill>
                </a:rPr>
                <a:t>的真值表</a:t>
              </a:r>
            </a:p>
          </p:txBody>
        </p:sp>
        <p:sp>
          <p:nvSpPr>
            <p:cNvPr id="73736" name="Rectangle 6"/>
            <p:cNvSpPr>
              <a:spLocks noChangeArrowheads="1"/>
            </p:cNvSpPr>
            <p:nvPr/>
          </p:nvSpPr>
          <p:spPr bwMode="auto">
            <a:xfrm>
              <a:off x="1555" y="1466"/>
              <a:ext cx="3910" cy="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33463">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defTabSz="1033463">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defTabSz="1033463">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dist" eaLnBrk="1" hangingPunct="1">
                <a:buFont typeface="Wingdings" panose="05000000000000000000" pitchFamily="2" charset="2"/>
                <a:buNone/>
              </a:pPr>
              <a:r>
                <a:rPr lang="en-US" altLang="zh-CN" sz="2400">
                  <a:solidFill>
                    <a:schemeClr val="tx1"/>
                  </a:solidFill>
                </a:rPr>
                <a:t>1000000000</a:t>
              </a:r>
            </a:p>
            <a:p>
              <a:pPr algn="dist" eaLnBrk="1" hangingPunct="1">
                <a:buFont typeface="Wingdings" panose="05000000000000000000" pitchFamily="2" charset="2"/>
                <a:buNone/>
              </a:pPr>
              <a:r>
                <a:rPr lang="en-US" altLang="zh-CN" sz="2400">
                  <a:solidFill>
                    <a:schemeClr val="tx1"/>
                  </a:solidFill>
                </a:rPr>
                <a:t>0100000000</a:t>
              </a:r>
            </a:p>
            <a:p>
              <a:pPr algn="dist" eaLnBrk="1" hangingPunct="1">
                <a:buFont typeface="Wingdings" panose="05000000000000000000" pitchFamily="2" charset="2"/>
                <a:buNone/>
              </a:pPr>
              <a:r>
                <a:rPr lang="en-US" altLang="zh-CN" sz="2400">
                  <a:solidFill>
                    <a:schemeClr val="tx1"/>
                  </a:solidFill>
                </a:rPr>
                <a:t>0010000000</a:t>
              </a:r>
            </a:p>
            <a:p>
              <a:pPr algn="dist" eaLnBrk="1" hangingPunct="1">
                <a:buFont typeface="Wingdings" panose="05000000000000000000" pitchFamily="2" charset="2"/>
                <a:buNone/>
              </a:pPr>
              <a:r>
                <a:rPr lang="en-US" altLang="zh-CN" sz="2400">
                  <a:solidFill>
                    <a:schemeClr val="tx1"/>
                  </a:solidFill>
                </a:rPr>
                <a:t>0001000000</a:t>
              </a:r>
            </a:p>
            <a:p>
              <a:pPr algn="dist" eaLnBrk="1" hangingPunct="1">
                <a:buFont typeface="Wingdings" panose="05000000000000000000" pitchFamily="2" charset="2"/>
                <a:buNone/>
              </a:pPr>
              <a:r>
                <a:rPr lang="en-US" altLang="zh-CN" sz="2400">
                  <a:solidFill>
                    <a:schemeClr val="tx1"/>
                  </a:solidFill>
                </a:rPr>
                <a:t>0000100000</a:t>
              </a:r>
            </a:p>
            <a:p>
              <a:pPr algn="dist" eaLnBrk="1" hangingPunct="1">
                <a:buFont typeface="Wingdings" panose="05000000000000000000" pitchFamily="2" charset="2"/>
                <a:buNone/>
              </a:pPr>
              <a:r>
                <a:rPr lang="en-US" altLang="zh-CN" sz="2400">
                  <a:solidFill>
                    <a:schemeClr val="tx1"/>
                  </a:solidFill>
                </a:rPr>
                <a:t>0000010000</a:t>
              </a:r>
            </a:p>
            <a:p>
              <a:pPr algn="dist" eaLnBrk="1" hangingPunct="1">
                <a:buFont typeface="Wingdings" panose="05000000000000000000" pitchFamily="2" charset="2"/>
                <a:buNone/>
              </a:pPr>
              <a:r>
                <a:rPr lang="en-US" altLang="zh-CN" sz="2400">
                  <a:solidFill>
                    <a:schemeClr val="tx1"/>
                  </a:solidFill>
                </a:rPr>
                <a:t>0000001000</a:t>
              </a:r>
            </a:p>
            <a:p>
              <a:pPr algn="dist" eaLnBrk="1" hangingPunct="1">
                <a:buFont typeface="Wingdings" panose="05000000000000000000" pitchFamily="2" charset="2"/>
                <a:buNone/>
              </a:pPr>
              <a:r>
                <a:rPr lang="en-US" altLang="zh-CN" sz="2400">
                  <a:solidFill>
                    <a:schemeClr val="tx1"/>
                  </a:solidFill>
                </a:rPr>
                <a:t>0000000100</a:t>
              </a:r>
            </a:p>
            <a:p>
              <a:pPr algn="dist" eaLnBrk="1" hangingPunct="1">
                <a:buFont typeface="Wingdings" panose="05000000000000000000" pitchFamily="2" charset="2"/>
                <a:buNone/>
              </a:pPr>
              <a:r>
                <a:rPr lang="en-US" altLang="zh-CN" sz="2400">
                  <a:solidFill>
                    <a:schemeClr val="tx1"/>
                  </a:solidFill>
                </a:rPr>
                <a:t>0000000010</a:t>
              </a:r>
            </a:p>
            <a:p>
              <a:pPr algn="dist" eaLnBrk="1" hangingPunct="1">
                <a:buFont typeface="Wingdings" panose="05000000000000000000" pitchFamily="2" charset="2"/>
                <a:buNone/>
              </a:pPr>
              <a:r>
                <a:rPr lang="en-US" altLang="zh-CN" sz="2400">
                  <a:solidFill>
                    <a:schemeClr val="tx1"/>
                  </a:solidFill>
                </a:rPr>
                <a:t>0000000001</a:t>
              </a:r>
            </a:p>
          </p:txBody>
        </p:sp>
        <p:sp>
          <p:nvSpPr>
            <p:cNvPr id="73737" name="Rectangle 7"/>
            <p:cNvSpPr>
              <a:spLocks noChangeArrowheads="1"/>
            </p:cNvSpPr>
            <p:nvPr/>
          </p:nvSpPr>
          <p:spPr bwMode="auto">
            <a:xfrm>
              <a:off x="1555" y="1188"/>
              <a:ext cx="391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33463">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defTabSz="1033463">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defTabSz="1033463">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i="1" dirty="0">
                  <a:solidFill>
                    <a:schemeClr val="tx1"/>
                  </a:solidFill>
                </a:rPr>
                <a:t>F</a:t>
              </a:r>
              <a:r>
                <a:rPr lang="en-US" altLang="zh-CN" sz="2400" baseline="-25000" dirty="0">
                  <a:solidFill>
                    <a:schemeClr val="tx1"/>
                  </a:solidFill>
                </a:rPr>
                <a:t>0      </a:t>
              </a:r>
              <a:r>
                <a:rPr lang="en-US" altLang="zh-CN" sz="2400" i="1" dirty="0">
                  <a:solidFill>
                    <a:schemeClr val="tx1"/>
                  </a:solidFill>
                </a:rPr>
                <a:t>F</a:t>
              </a:r>
              <a:r>
                <a:rPr lang="en-US" altLang="zh-CN" sz="2400" baseline="-25000" dirty="0">
                  <a:solidFill>
                    <a:schemeClr val="tx1"/>
                  </a:solidFill>
                </a:rPr>
                <a:t>1       </a:t>
              </a:r>
              <a:r>
                <a:rPr lang="en-US" altLang="zh-CN" sz="2400" i="1" dirty="0">
                  <a:solidFill>
                    <a:schemeClr val="tx1"/>
                  </a:solidFill>
                </a:rPr>
                <a:t>F</a:t>
              </a:r>
              <a:r>
                <a:rPr lang="en-US" altLang="zh-CN" sz="2400" baseline="-25000" dirty="0">
                  <a:solidFill>
                    <a:schemeClr val="tx1"/>
                  </a:solidFill>
                </a:rPr>
                <a:t>2        </a:t>
              </a:r>
              <a:r>
                <a:rPr lang="en-US" altLang="zh-CN" sz="2400" i="1" dirty="0">
                  <a:solidFill>
                    <a:schemeClr val="tx1"/>
                  </a:solidFill>
                </a:rPr>
                <a:t>F</a:t>
              </a:r>
              <a:r>
                <a:rPr lang="en-US" altLang="zh-CN" sz="2400" baseline="-25000" dirty="0">
                  <a:solidFill>
                    <a:schemeClr val="tx1"/>
                  </a:solidFill>
                </a:rPr>
                <a:t>3       </a:t>
              </a:r>
              <a:r>
                <a:rPr lang="en-US" altLang="zh-CN" sz="2400" i="1" dirty="0">
                  <a:solidFill>
                    <a:schemeClr val="tx1"/>
                  </a:solidFill>
                </a:rPr>
                <a:t>F</a:t>
              </a:r>
              <a:r>
                <a:rPr lang="en-US" altLang="zh-CN" sz="2400" baseline="-25000" dirty="0">
                  <a:solidFill>
                    <a:schemeClr val="tx1"/>
                  </a:solidFill>
                </a:rPr>
                <a:t>4       </a:t>
              </a:r>
              <a:r>
                <a:rPr lang="en-US" altLang="zh-CN" sz="2400" i="1" dirty="0">
                  <a:solidFill>
                    <a:schemeClr val="tx1"/>
                  </a:solidFill>
                </a:rPr>
                <a:t>F</a:t>
              </a:r>
              <a:r>
                <a:rPr lang="en-US" altLang="zh-CN" sz="2400" baseline="-25000" dirty="0">
                  <a:solidFill>
                    <a:schemeClr val="tx1"/>
                  </a:solidFill>
                </a:rPr>
                <a:t>5       </a:t>
              </a:r>
              <a:r>
                <a:rPr lang="en-US" altLang="zh-CN" sz="2400" i="1" dirty="0">
                  <a:solidFill>
                    <a:schemeClr val="tx1"/>
                  </a:solidFill>
                </a:rPr>
                <a:t>F</a:t>
              </a:r>
              <a:r>
                <a:rPr lang="en-US" altLang="zh-CN" sz="2400" baseline="-25000" dirty="0">
                  <a:solidFill>
                    <a:schemeClr val="tx1"/>
                  </a:solidFill>
                </a:rPr>
                <a:t>6      </a:t>
              </a:r>
              <a:r>
                <a:rPr lang="en-US" altLang="zh-CN" sz="2400" i="1" dirty="0">
                  <a:solidFill>
                    <a:schemeClr val="tx1"/>
                  </a:solidFill>
                </a:rPr>
                <a:t>F</a:t>
              </a:r>
              <a:r>
                <a:rPr lang="en-US" altLang="zh-CN" sz="2400" baseline="-25000" dirty="0">
                  <a:solidFill>
                    <a:schemeClr val="tx1"/>
                  </a:solidFill>
                </a:rPr>
                <a:t>7     </a:t>
              </a:r>
              <a:r>
                <a:rPr lang="en-US" altLang="zh-CN" sz="2400" i="1" dirty="0">
                  <a:solidFill>
                    <a:schemeClr val="tx1"/>
                  </a:solidFill>
                </a:rPr>
                <a:t>F</a:t>
              </a:r>
              <a:r>
                <a:rPr lang="en-US" altLang="zh-CN" sz="2400" baseline="-25000" dirty="0">
                  <a:solidFill>
                    <a:schemeClr val="tx1"/>
                  </a:solidFill>
                </a:rPr>
                <a:t>8     </a:t>
              </a:r>
              <a:r>
                <a:rPr lang="en-US" altLang="zh-CN" sz="2400" i="1" dirty="0">
                  <a:solidFill>
                    <a:schemeClr val="tx1"/>
                  </a:solidFill>
                </a:rPr>
                <a:t>F</a:t>
              </a:r>
              <a:r>
                <a:rPr lang="en-US" altLang="zh-CN" sz="2400" baseline="-25000" dirty="0">
                  <a:solidFill>
                    <a:schemeClr val="tx1"/>
                  </a:solidFill>
                </a:rPr>
                <a:t>9</a:t>
              </a:r>
            </a:p>
          </p:txBody>
        </p:sp>
        <p:sp>
          <p:nvSpPr>
            <p:cNvPr id="73738" name="Rectangle 8"/>
            <p:cNvSpPr>
              <a:spLocks noChangeArrowheads="1"/>
            </p:cNvSpPr>
            <p:nvPr/>
          </p:nvSpPr>
          <p:spPr bwMode="auto">
            <a:xfrm>
              <a:off x="1555" y="910"/>
              <a:ext cx="391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33463">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defTabSz="1033463">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defTabSz="1033463">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2400">
                  <a:solidFill>
                    <a:schemeClr val="tx1"/>
                  </a:solidFill>
                </a:rPr>
                <a:t>输                 出</a:t>
              </a:r>
            </a:p>
          </p:txBody>
        </p:sp>
        <p:sp>
          <p:nvSpPr>
            <p:cNvPr id="73739" name="Rectangle 9"/>
            <p:cNvSpPr>
              <a:spLocks noChangeArrowheads="1"/>
            </p:cNvSpPr>
            <p:nvPr/>
          </p:nvSpPr>
          <p:spPr bwMode="auto">
            <a:xfrm>
              <a:off x="158" y="1466"/>
              <a:ext cx="1397" cy="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33463">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defTabSz="1033463">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defTabSz="1033463">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dist" eaLnBrk="1" hangingPunct="1">
                <a:buFont typeface="Wingdings" panose="05000000000000000000" pitchFamily="2" charset="2"/>
                <a:buNone/>
              </a:pPr>
              <a:r>
                <a:rPr lang="en-US" altLang="zh-CN" sz="2400">
                  <a:solidFill>
                    <a:schemeClr val="tx1"/>
                  </a:solidFill>
                </a:rPr>
                <a:t>0000</a:t>
              </a:r>
            </a:p>
            <a:p>
              <a:pPr algn="dist" eaLnBrk="1" hangingPunct="1">
                <a:buFont typeface="Wingdings" panose="05000000000000000000" pitchFamily="2" charset="2"/>
                <a:buNone/>
              </a:pPr>
              <a:r>
                <a:rPr lang="en-US" altLang="zh-CN" sz="2400">
                  <a:solidFill>
                    <a:schemeClr val="tx1"/>
                  </a:solidFill>
                </a:rPr>
                <a:t>0001</a:t>
              </a:r>
            </a:p>
            <a:p>
              <a:pPr algn="dist" eaLnBrk="1" hangingPunct="1">
                <a:buFont typeface="Wingdings" panose="05000000000000000000" pitchFamily="2" charset="2"/>
                <a:buNone/>
              </a:pPr>
              <a:r>
                <a:rPr lang="en-US" altLang="zh-CN" sz="2400">
                  <a:solidFill>
                    <a:schemeClr val="tx1"/>
                  </a:solidFill>
                </a:rPr>
                <a:t>0010</a:t>
              </a:r>
            </a:p>
            <a:p>
              <a:pPr algn="dist" eaLnBrk="1" hangingPunct="1">
                <a:buFont typeface="Wingdings" panose="05000000000000000000" pitchFamily="2" charset="2"/>
                <a:buNone/>
              </a:pPr>
              <a:r>
                <a:rPr lang="en-US" altLang="zh-CN" sz="2400">
                  <a:solidFill>
                    <a:schemeClr val="tx1"/>
                  </a:solidFill>
                </a:rPr>
                <a:t>0011</a:t>
              </a:r>
            </a:p>
            <a:p>
              <a:pPr algn="dist" eaLnBrk="1" hangingPunct="1">
                <a:buFont typeface="Wingdings" panose="05000000000000000000" pitchFamily="2" charset="2"/>
                <a:buNone/>
              </a:pPr>
              <a:r>
                <a:rPr lang="en-US" altLang="zh-CN" sz="2400">
                  <a:solidFill>
                    <a:schemeClr val="tx1"/>
                  </a:solidFill>
                </a:rPr>
                <a:t>0100</a:t>
              </a:r>
            </a:p>
            <a:p>
              <a:pPr algn="dist" eaLnBrk="1" hangingPunct="1">
                <a:buFont typeface="Wingdings" panose="05000000000000000000" pitchFamily="2" charset="2"/>
                <a:buNone/>
              </a:pPr>
              <a:r>
                <a:rPr lang="en-US" altLang="zh-CN" sz="2400">
                  <a:solidFill>
                    <a:schemeClr val="tx1"/>
                  </a:solidFill>
                </a:rPr>
                <a:t>0101</a:t>
              </a:r>
            </a:p>
            <a:p>
              <a:pPr algn="dist" eaLnBrk="1" hangingPunct="1">
                <a:buFont typeface="Wingdings" panose="05000000000000000000" pitchFamily="2" charset="2"/>
                <a:buNone/>
              </a:pPr>
              <a:r>
                <a:rPr lang="en-US" altLang="zh-CN" sz="2400">
                  <a:solidFill>
                    <a:schemeClr val="tx1"/>
                  </a:solidFill>
                </a:rPr>
                <a:t>0110</a:t>
              </a:r>
            </a:p>
            <a:p>
              <a:pPr algn="dist" eaLnBrk="1" hangingPunct="1">
                <a:buFont typeface="Wingdings" panose="05000000000000000000" pitchFamily="2" charset="2"/>
                <a:buNone/>
              </a:pPr>
              <a:r>
                <a:rPr lang="en-US" altLang="zh-CN" sz="2400">
                  <a:solidFill>
                    <a:schemeClr val="tx1"/>
                  </a:solidFill>
                </a:rPr>
                <a:t>0111</a:t>
              </a:r>
            </a:p>
            <a:p>
              <a:pPr algn="dist" eaLnBrk="1" hangingPunct="1">
                <a:buFont typeface="Wingdings" panose="05000000000000000000" pitchFamily="2" charset="2"/>
                <a:buNone/>
              </a:pPr>
              <a:r>
                <a:rPr lang="en-US" altLang="zh-CN" sz="2400">
                  <a:solidFill>
                    <a:schemeClr val="tx1"/>
                  </a:solidFill>
                </a:rPr>
                <a:t>1000</a:t>
              </a:r>
            </a:p>
            <a:p>
              <a:pPr algn="dist" eaLnBrk="1" hangingPunct="1">
                <a:buFont typeface="Wingdings" panose="05000000000000000000" pitchFamily="2" charset="2"/>
                <a:buNone/>
              </a:pPr>
              <a:r>
                <a:rPr lang="en-US" altLang="zh-CN" sz="2400">
                  <a:solidFill>
                    <a:schemeClr val="tx1"/>
                  </a:solidFill>
                </a:rPr>
                <a:t>1001</a:t>
              </a:r>
            </a:p>
          </p:txBody>
        </p:sp>
        <p:sp>
          <p:nvSpPr>
            <p:cNvPr id="73740" name="Rectangle 10"/>
            <p:cNvSpPr>
              <a:spLocks noChangeArrowheads="1"/>
            </p:cNvSpPr>
            <p:nvPr/>
          </p:nvSpPr>
          <p:spPr bwMode="auto">
            <a:xfrm>
              <a:off x="158" y="1188"/>
              <a:ext cx="145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33463">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defTabSz="1033463">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defTabSz="1033463">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i="1" dirty="0">
                  <a:solidFill>
                    <a:schemeClr val="tx1"/>
                  </a:solidFill>
                </a:rPr>
                <a:t>A</a:t>
              </a:r>
              <a:r>
                <a:rPr lang="en-US" altLang="zh-CN" sz="2400" baseline="-25000" dirty="0">
                  <a:solidFill>
                    <a:schemeClr val="tx1"/>
                  </a:solidFill>
                </a:rPr>
                <a:t>3      </a:t>
              </a:r>
              <a:r>
                <a:rPr lang="en-US" altLang="zh-CN" sz="2400" i="1" dirty="0">
                  <a:solidFill>
                    <a:schemeClr val="tx1"/>
                  </a:solidFill>
                </a:rPr>
                <a:t>A</a:t>
              </a:r>
              <a:r>
                <a:rPr lang="en-US" altLang="zh-CN" sz="2400" baseline="-25000" dirty="0">
                  <a:solidFill>
                    <a:schemeClr val="tx1"/>
                  </a:solidFill>
                </a:rPr>
                <a:t>2       </a:t>
              </a:r>
              <a:r>
                <a:rPr lang="en-US" altLang="zh-CN" sz="2400" i="1" dirty="0">
                  <a:solidFill>
                    <a:schemeClr val="tx1"/>
                  </a:solidFill>
                </a:rPr>
                <a:t>A</a:t>
              </a:r>
              <a:r>
                <a:rPr lang="en-US" altLang="zh-CN" sz="2400" baseline="-25000" dirty="0">
                  <a:solidFill>
                    <a:schemeClr val="tx1"/>
                  </a:solidFill>
                </a:rPr>
                <a:t>1    </a:t>
              </a:r>
              <a:r>
                <a:rPr lang="en-US" altLang="zh-CN" sz="2400" i="1" dirty="0">
                  <a:solidFill>
                    <a:schemeClr val="tx1"/>
                  </a:solidFill>
                </a:rPr>
                <a:t>A</a:t>
              </a:r>
              <a:r>
                <a:rPr lang="en-US" altLang="zh-CN" sz="2400" baseline="-25000" dirty="0">
                  <a:solidFill>
                    <a:schemeClr val="tx1"/>
                  </a:solidFill>
                </a:rPr>
                <a:t>0</a:t>
              </a:r>
            </a:p>
          </p:txBody>
        </p:sp>
        <p:sp>
          <p:nvSpPr>
            <p:cNvPr id="73741" name="Rectangle 11"/>
            <p:cNvSpPr>
              <a:spLocks noChangeArrowheads="1"/>
            </p:cNvSpPr>
            <p:nvPr/>
          </p:nvSpPr>
          <p:spPr bwMode="auto">
            <a:xfrm>
              <a:off x="158" y="910"/>
              <a:ext cx="1397"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33463">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defTabSz="1033463">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defTabSz="1033463">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defTabSz="1033463">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defTabSz="1033463"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2400">
                  <a:solidFill>
                    <a:schemeClr val="tx1"/>
                  </a:solidFill>
                </a:rPr>
                <a:t>输        入</a:t>
              </a:r>
            </a:p>
          </p:txBody>
        </p:sp>
        <p:sp>
          <p:nvSpPr>
            <p:cNvPr id="73742" name="Line 12"/>
            <p:cNvSpPr>
              <a:spLocks noChangeShapeType="1"/>
            </p:cNvSpPr>
            <p:nvPr/>
          </p:nvSpPr>
          <p:spPr bwMode="auto">
            <a:xfrm>
              <a:off x="158" y="1188"/>
              <a:ext cx="5307"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3" name="Line 13"/>
            <p:cNvSpPr>
              <a:spLocks noChangeShapeType="1"/>
            </p:cNvSpPr>
            <p:nvPr/>
          </p:nvSpPr>
          <p:spPr bwMode="auto">
            <a:xfrm>
              <a:off x="158" y="1466"/>
              <a:ext cx="5307"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4" name="Line 14"/>
            <p:cNvSpPr>
              <a:spLocks noChangeShapeType="1"/>
            </p:cNvSpPr>
            <p:nvPr/>
          </p:nvSpPr>
          <p:spPr bwMode="auto">
            <a:xfrm>
              <a:off x="1555" y="910"/>
              <a:ext cx="0" cy="3291"/>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5" name="Line 15"/>
            <p:cNvSpPr>
              <a:spLocks noChangeShapeType="1"/>
            </p:cNvSpPr>
            <p:nvPr/>
          </p:nvSpPr>
          <p:spPr bwMode="auto">
            <a:xfrm>
              <a:off x="158" y="910"/>
              <a:ext cx="5307" cy="0"/>
            </a:xfrm>
            <a:prstGeom prst="line">
              <a:avLst/>
            </a:prstGeom>
            <a:noFill/>
            <a:ln w="19050" cap="sq">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6" name="Line 16"/>
            <p:cNvSpPr>
              <a:spLocks noChangeShapeType="1"/>
            </p:cNvSpPr>
            <p:nvPr/>
          </p:nvSpPr>
          <p:spPr bwMode="auto">
            <a:xfrm>
              <a:off x="158" y="910"/>
              <a:ext cx="0" cy="3291"/>
            </a:xfrm>
            <a:prstGeom prst="line">
              <a:avLst/>
            </a:prstGeom>
            <a:noFill/>
            <a:ln w="19050" cap="sq">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7" name="Line 17"/>
            <p:cNvSpPr>
              <a:spLocks noChangeShapeType="1"/>
            </p:cNvSpPr>
            <p:nvPr/>
          </p:nvSpPr>
          <p:spPr bwMode="auto">
            <a:xfrm>
              <a:off x="5465" y="910"/>
              <a:ext cx="0" cy="3291"/>
            </a:xfrm>
            <a:prstGeom prst="line">
              <a:avLst/>
            </a:prstGeom>
            <a:noFill/>
            <a:ln w="19050" cap="sq">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8" name="Line 18"/>
            <p:cNvSpPr>
              <a:spLocks noChangeShapeType="1"/>
            </p:cNvSpPr>
            <p:nvPr/>
          </p:nvSpPr>
          <p:spPr bwMode="auto">
            <a:xfrm>
              <a:off x="158" y="4201"/>
              <a:ext cx="5307" cy="0"/>
            </a:xfrm>
            <a:prstGeom prst="line">
              <a:avLst/>
            </a:prstGeom>
            <a:noFill/>
            <a:ln w="19050" cap="sq">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205" name="AutoShape 21"/>
          <p:cNvSpPr>
            <a:spLocks noChangeArrowheads="1"/>
          </p:cNvSpPr>
          <p:nvPr/>
        </p:nvSpPr>
        <p:spPr bwMode="auto">
          <a:xfrm>
            <a:off x="395288" y="115888"/>
            <a:ext cx="3744912" cy="936625"/>
          </a:xfrm>
          <a:prstGeom prst="wedgeRoundRectCallout">
            <a:avLst>
              <a:gd name="adj1" fmla="val -22444"/>
              <a:gd name="adj2" fmla="val 186102"/>
              <a:gd name="adj3" fmla="val 16667"/>
            </a:avLst>
          </a:prstGeom>
          <a:noFill/>
          <a:ln w="38100">
            <a:solidFill>
              <a:srgbClr val="C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2800" b="1" i="1">
                <a:solidFill>
                  <a:schemeClr val="tx1"/>
                </a:solidFill>
              </a:rPr>
              <a:t>A</a:t>
            </a:r>
            <a:r>
              <a:rPr lang="en-US" altLang="zh-CN" sz="2800" b="1" baseline="-25000">
                <a:solidFill>
                  <a:schemeClr val="tx1"/>
                </a:solidFill>
              </a:rPr>
              <a:t>3</a:t>
            </a:r>
            <a:r>
              <a:rPr lang="en-US" altLang="zh-CN" sz="2800" b="1" i="1">
                <a:solidFill>
                  <a:schemeClr val="tx1"/>
                </a:solidFill>
              </a:rPr>
              <a:t>A</a:t>
            </a:r>
            <a:r>
              <a:rPr lang="en-US" altLang="zh-CN" sz="2800" b="1" baseline="-25000">
                <a:solidFill>
                  <a:schemeClr val="tx1"/>
                </a:solidFill>
              </a:rPr>
              <a:t>2</a:t>
            </a:r>
            <a:r>
              <a:rPr lang="en-US" altLang="zh-CN" sz="2800" b="1" i="1">
                <a:solidFill>
                  <a:schemeClr val="tx1"/>
                </a:solidFill>
              </a:rPr>
              <a:t>A</a:t>
            </a:r>
            <a:r>
              <a:rPr lang="en-US" altLang="zh-CN" sz="2800" b="1" baseline="-25000">
                <a:solidFill>
                  <a:schemeClr val="tx1"/>
                </a:solidFill>
              </a:rPr>
              <a:t>1</a:t>
            </a:r>
            <a:r>
              <a:rPr lang="en-US" altLang="zh-CN" sz="2800" b="1" i="1">
                <a:solidFill>
                  <a:schemeClr val="tx1"/>
                </a:solidFill>
              </a:rPr>
              <a:t>A</a:t>
            </a:r>
            <a:r>
              <a:rPr lang="en-US" altLang="zh-CN" sz="2800" b="1" baseline="-25000">
                <a:solidFill>
                  <a:schemeClr val="tx1"/>
                </a:solidFill>
              </a:rPr>
              <a:t>0</a:t>
            </a:r>
            <a:r>
              <a:rPr lang="zh-CN" altLang="en-US" sz="2800" b="1">
                <a:solidFill>
                  <a:schemeClr val="tx1"/>
                </a:solidFill>
              </a:rPr>
              <a:t>只能输入</a:t>
            </a:r>
            <a:r>
              <a:rPr lang="en-US" altLang="zh-CN" sz="2800" b="1">
                <a:solidFill>
                  <a:schemeClr val="tx1"/>
                </a:solidFill>
              </a:rPr>
              <a:t>8421</a:t>
            </a:r>
            <a:r>
              <a:rPr lang="zh-CN" altLang="en-US" sz="2800" b="1">
                <a:solidFill>
                  <a:schemeClr val="tx1"/>
                </a:solidFill>
              </a:rPr>
              <a:t>码。</a:t>
            </a:r>
          </a:p>
        </p:txBody>
      </p:sp>
      <p:sp>
        <p:nvSpPr>
          <p:cNvPr id="93206" name="Rectangle 22"/>
          <p:cNvSpPr>
            <a:spLocks noChangeArrowheads="1"/>
          </p:cNvSpPr>
          <p:nvPr/>
        </p:nvSpPr>
        <p:spPr bwMode="auto">
          <a:xfrm>
            <a:off x="395288" y="85725"/>
            <a:ext cx="75676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400" b="1">
                <a:solidFill>
                  <a:schemeClr val="tx1"/>
                </a:solidFill>
              </a:rPr>
              <a:t>六个无关项没有参与化简，出现这些无关项时，译码器也不会出现错误。输出全为</a:t>
            </a:r>
            <a:r>
              <a:rPr lang="en-US" altLang="zh-CN" sz="2400" b="1">
                <a:solidFill>
                  <a:schemeClr val="tx1"/>
                </a:solidFill>
              </a:rPr>
              <a:t>0</a:t>
            </a:r>
            <a:r>
              <a:rPr lang="zh-CN" altLang="en-US" sz="2400" b="1">
                <a:solidFill>
                  <a:schemeClr val="tx1"/>
                </a:solidFill>
              </a:rPr>
              <a:t>。</a:t>
            </a:r>
          </a:p>
        </p:txBody>
      </p:sp>
      <p:sp>
        <p:nvSpPr>
          <p:cNvPr id="93207" name="Rectangle 23"/>
          <p:cNvSpPr>
            <a:spLocks noChangeArrowheads="1"/>
          </p:cNvSpPr>
          <p:nvPr/>
        </p:nvSpPr>
        <p:spPr bwMode="auto">
          <a:xfrm>
            <a:off x="395288" y="115888"/>
            <a:ext cx="67691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buNone/>
            </a:pPr>
            <a:r>
              <a:rPr lang="zh-CN" altLang="en-US" sz="2400" b="1" dirty="0">
                <a:solidFill>
                  <a:schemeClr val="tx1"/>
                </a:solidFill>
              </a:rPr>
              <a:t>当将</a:t>
            </a:r>
            <a:r>
              <a:rPr lang="en-US" altLang="zh-CN" sz="2400" b="1" i="1" dirty="0">
                <a:solidFill>
                  <a:schemeClr val="tx1"/>
                </a:solidFill>
              </a:rPr>
              <a:t>A</a:t>
            </a:r>
            <a:r>
              <a:rPr lang="en-US" altLang="zh-CN" sz="2400" b="1" baseline="-25000" dirty="0">
                <a:solidFill>
                  <a:schemeClr val="tx1"/>
                </a:solidFill>
              </a:rPr>
              <a:t>3</a:t>
            </a:r>
            <a:r>
              <a:rPr lang="zh-CN" altLang="en-US" sz="2400" b="1" dirty="0">
                <a:solidFill>
                  <a:schemeClr val="tx1"/>
                </a:solidFill>
              </a:rPr>
              <a:t>端置</a:t>
            </a:r>
            <a:r>
              <a:rPr lang="en-US" altLang="zh-CN" sz="2400" b="1" dirty="0">
                <a:solidFill>
                  <a:schemeClr val="tx1"/>
                </a:solidFill>
              </a:rPr>
              <a:t>0</a:t>
            </a:r>
            <a:r>
              <a:rPr lang="zh-CN" altLang="en-US" sz="2400" b="1" dirty="0">
                <a:solidFill>
                  <a:schemeClr val="tx1"/>
                </a:solidFill>
              </a:rPr>
              <a:t>，输入</a:t>
            </a:r>
            <a:r>
              <a:rPr lang="en-US" altLang="zh-CN" sz="2400" b="1" i="1" dirty="0">
                <a:solidFill>
                  <a:schemeClr val="tx1"/>
                </a:solidFill>
              </a:rPr>
              <a:t>A</a:t>
            </a:r>
            <a:r>
              <a:rPr lang="en-US" altLang="zh-CN" sz="2400" b="1" baseline="-25000" dirty="0">
                <a:solidFill>
                  <a:schemeClr val="tx1"/>
                </a:solidFill>
              </a:rPr>
              <a:t>2</a:t>
            </a:r>
            <a:r>
              <a:rPr lang="en-US" altLang="zh-CN" sz="2400" b="1" i="1" dirty="0">
                <a:solidFill>
                  <a:schemeClr val="tx1"/>
                </a:solidFill>
              </a:rPr>
              <a:t>A</a:t>
            </a:r>
            <a:r>
              <a:rPr lang="en-US" altLang="zh-CN" sz="2400" b="1" baseline="-25000" dirty="0">
                <a:solidFill>
                  <a:schemeClr val="tx1"/>
                </a:solidFill>
              </a:rPr>
              <a:t>1</a:t>
            </a:r>
            <a:r>
              <a:rPr lang="en-US" altLang="zh-CN" sz="2400" b="1" i="1" dirty="0">
                <a:solidFill>
                  <a:schemeClr val="tx1"/>
                </a:solidFill>
              </a:rPr>
              <a:t>A</a:t>
            </a:r>
            <a:r>
              <a:rPr lang="en-US" altLang="zh-CN" sz="2400" b="1" baseline="-25000" dirty="0">
                <a:solidFill>
                  <a:schemeClr val="tx1"/>
                </a:solidFill>
              </a:rPr>
              <a:t>0</a:t>
            </a:r>
            <a:r>
              <a:rPr lang="zh-CN" altLang="en-US" sz="2400" b="1" dirty="0">
                <a:solidFill>
                  <a:schemeClr val="tx1"/>
                </a:solidFill>
              </a:rPr>
              <a:t>的</a:t>
            </a:r>
            <a:r>
              <a:rPr lang="en-US" altLang="zh-CN" sz="2400" b="1" dirty="0">
                <a:solidFill>
                  <a:schemeClr val="tx1"/>
                </a:solidFill>
              </a:rPr>
              <a:t>3</a:t>
            </a:r>
            <a:r>
              <a:rPr lang="zh-CN" altLang="en-US" sz="2400" b="1" dirty="0">
                <a:solidFill>
                  <a:schemeClr val="tx1"/>
                </a:solidFill>
              </a:rPr>
              <a:t>位二进制码就可以在输出端转译为八进制码。 </a:t>
            </a:r>
          </a:p>
        </p:txBody>
      </p:sp>
      <p:sp>
        <p:nvSpPr>
          <p:cNvPr id="93208" name="Rectangle 24"/>
          <p:cNvSpPr>
            <a:spLocks noChangeArrowheads="1"/>
          </p:cNvSpPr>
          <p:nvPr/>
        </p:nvSpPr>
        <p:spPr bwMode="auto">
          <a:xfrm>
            <a:off x="395288" y="2420938"/>
            <a:ext cx="7056437" cy="3384550"/>
          </a:xfrm>
          <a:prstGeom prst="rect">
            <a:avLst/>
          </a:prstGeom>
          <a:noFill/>
          <a:ln w="28575">
            <a:solidFill>
              <a:srgbClr val="C000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Tree>
    <p:extLst>
      <p:ext uri="{BB962C8B-B14F-4D97-AF65-F5344CB8AC3E}">
        <p14:creationId xmlns:p14="http://schemas.microsoft.com/office/powerpoint/2010/main" val="417494840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93205"/>
                                        </p:tgtEl>
                                        <p:attrNameLst>
                                          <p:attrName>style.visibility</p:attrName>
                                        </p:attrNameLst>
                                      </p:cBhvr>
                                      <p:to>
                                        <p:strVal val="visible"/>
                                      </p:to>
                                    </p:set>
                                    <p:anim calcmode="lin" valueType="num">
                                      <p:cBhvr>
                                        <p:cTn id="7" dur="500" decel="50000" fill="hold">
                                          <p:stCondLst>
                                            <p:cond delay="0"/>
                                          </p:stCondLst>
                                        </p:cTn>
                                        <p:tgtEl>
                                          <p:spTgt spid="9320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9320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93205"/>
                                        </p:tgtEl>
                                        <p:attrNameLst>
                                          <p:attrName>ppt_w</p:attrName>
                                        </p:attrNameLst>
                                      </p:cBhvr>
                                      <p:tavLst>
                                        <p:tav tm="0">
                                          <p:val>
                                            <p:strVal val="#ppt_w*.05"/>
                                          </p:val>
                                        </p:tav>
                                        <p:tav tm="100000">
                                          <p:val>
                                            <p:strVal val="#ppt_w"/>
                                          </p:val>
                                        </p:tav>
                                      </p:tavLst>
                                    </p:anim>
                                    <p:anim calcmode="lin" valueType="num">
                                      <p:cBhvr>
                                        <p:cTn id="10" dur="1000" fill="hold"/>
                                        <p:tgtEl>
                                          <p:spTgt spid="9320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9320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9320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9320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93205"/>
                                        </p:tgtEl>
                                      </p:cBhvr>
                                    </p:animEffect>
                                  </p:childTnLst>
                                  <p:subTnLst>
                                    <p:set>
                                      <p:cBhvr override="childStyle">
                                        <p:cTn dur="1" fill="hold" display="0" masterRel="nextClick" afterEffect="1"/>
                                        <p:tgtEl>
                                          <p:spTgt spid="93205"/>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25" presetClass="entr" presetSubtype="0" fill="hold" grpId="0" nodeType="clickEffect">
                                  <p:stCondLst>
                                    <p:cond delay="0"/>
                                  </p:stCondLst>
                                  <p:childTnLst>
                                    <p:set>
                                      <p:cBhvr>
                                        <p:cTn id="18" dur="1" fill="hold">
                                          <p:stCondLst>
                                            <p:cond delay="0"/>
                                          </p:stCondLst>
                                        </p:cTn>
                                        <p:tgtEl>
                                          <p:spTgt spid="93206"/>
                                        </p:tgtEl>
                                        <p:attrNameLst>
                                          <p:attrName>style.visibility</p:attrName>
                                        </p:attrNameLst>
                                      </p:cBhvr>
                                      <p:to>
                                        <p:strVal val="visible"/>
                                      </p:to>
                                    </p:set>
                                    <p:anim calcmode="lin" valueType="num">
                                      <p:cBhvr>
                                        <p:cTn id="19" dur="500" decel="50000" fill="hold">
                                          <p:stCondLst>
                                            <p:cond delay="0"/>
                                          </p:stCondLst>
                                        </p:cTn>
                                        <p:tgtEl>
                                          <p:spTgt spid="93206"/>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93206"/>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93206"/>
                                        </p:tgtEl>
                                        <p:attrNameLst>
                                          <p:attrName>ppt_w</p:attrName>
                                        </p:attrNameLst>
                                      </p:cBhvr>
                                      <p:tavLst>
                                        <p:tav tm="0">
                                          <p:val>
                                            <p:strVal val="#ppt_w*.05"/>
                                          </p:val>
                                        </p:tav>
                                        <p:tav tm="100000">
                                          <p:val>
                                            <p:strVal val="#ppt_w"/>
                                          </p:val>
                                        </p:tav>
                                      </p:tavLst>
                                    </p:anim>
                                    <p:anim calcmode="lin" valueType="num">
                                      <p:cBhvr>
                                        <p:cTn id="22" dur="1000" fill="hold"/>
                                        <p:tgtEl>
                                          <p:spTgt spid="93206"/>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93206"/>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93206"/>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93206"/>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93206"/>
                                        </p:tgtEl>
                                      </p:cBhvr>
                                    </p:animEffect>
                                  </p:childTnLst>
                                  <p:subTnLst>
                                    <p:set>
                                      <p:cBhvr override="childStyle">
                                        <p:cTn dur="1" fill="hold" display="0" masterRel="nextClick" afterEffect="1"/>
                                        <p:tgtEl>
                                          <p:spTgt spid="93206"/>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25" presetClass="entr" presetSubtype="0" fill="hold" grpId="0" nodeType="clickEffect">
                                  <p:stCondLst>
                                    <p:cond delay="0"/>
                                  </p:stCondLst>
                                  <p:childTnLst>
                                    <p:set>
                                      <p:cBhvr>
                                        <p:cTn id="30" dur="1" fill="hold">
                                          <p:stCondLst>
                                            <p:cond delay="0"/>
                                          </p:stCondLst>
                                        </p:cTn>
                                        <p:tgtEl>
                                          <p:spTgt spid="93207"/>
                                        </p:tgtEl>
                                        <p:attrNameLst>
                                          <p:attrName>style.visibility</p:attrName>
                                        </p:attrNameLst>
                                      </p:cBhvr>
                                      <p:to>
                                        <p:strVal val="visible"/>
                                      </p:to>
                                    </p:set>
                                    <p:anim calcmode="lin" valueType="num">
                                      <p:cBhvr>
                                        <p:cTn id="31" dur="500" decel="50000" fill="hold">
                                          <p:stCondLst>
                                            <p:cond delay="0"/>
                                          </p:stCondLst>
                                        </p:cTn>
                                        <p:tgtEl>
                                          <p:spTgt spid="93207"/>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93207"/>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93207"/>
                                        </p:tgtEl>
                                        <p:attrNameLst>
                                          <p:attrName>ppt_w</p:attrName>
                                        </p:attrNameLst>
                                      </p:cBhvr>
                                      <p:tavLst>
                                        <p:tav tm="0">
                                          <p:val>
                                            <p:strVal val="#ppt_w*.05"/>
                                          </p:val>
                                        </p:tav>
                                        <p:tav tm="100000">
                                          <p:val>
                                            <p:strVal val="#ppt_w"/>
                                          </p:val>
                                        </p:tav>
                                      </p:tavLst>
                                    </p:anim>
                                    <p:anim calcmode="lin" valueType="num">
                                      <p:cBhvr>
                                        <p:cTn id="34" dur="1000" fill="hold"/>
                                        <p:tgtEl>
                                          <p:spTgt spid="93207"/>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93207"/>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93207"/>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93207"/>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93207"/>
                                        </p:tgtEl>
                                      </p:cBhvr>
                                    </p:animEffect>
                                  </p:childTnLst>
                                </p:cTn>
                              </p:par>
                              <p:par>
                                <p:cTn id="39" presetID="25" presetClass="entr" presetSubtype="0" fill="hold" grpId="0" nodeType="withEffect">
                                  <p:stCondLst>
                                    <p:cond delay="0"/>
                                  </p:stCondLst>
                                  <p:childTnLst>
                                    <p:set>
                                      <p:cBhvr>
                                        <p:cTn id="40" dur="1" fill="hold">
                                          <p:stCondLst>
                                            <p:cond delay="0"/>
                                          </p:stCondLst>
                                        </p:cTn>
                                        <p:tgtEl>
                                          <p:spTgt spid="93208"/>
                                        </p:tgtEl>
                                        <p:attrNameLst>
                                          <p:attrName>style.visibility</p:attrName>
                                        </p:attrNameLst>
                                      </p:cBhvr>
                                      <p:to>
                                        <p:strVal val="visible"/>
                                      </p:to>
                                    </p:set>
                                    <p:anim calcmode="lin" valueType="num">
                                      <p:cBhvr>
                                        <p:cTn id="41" dur="500" decel="50000" fill="hold">
                                          <p:stCondLst>
                                            <p:cond delay="0"/>
                                          </p:stCondLst>
                                        </p:cTn>
                                        <p:tgtEl>
                                          <p:spTgt spid="93208"/>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93208"/>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93208"/>
                                        </p:tgtEl>
                                        <p:attrNameLst>
                                          <p:attrName>ppt_w</p:attrName>
                                        </p:attrNameLst>
                                      </p:cBhvr>
                                      <p:tavLst>
                                        <p:tav tm="0">
                                          <p:val>
                                            <p:strVal val="#ppt_w*.05"/>
                                          </p:val>
                                        </p:tav>
                                        <p:tav tm="100000">
                                          <p:val>
                                            <p:strVal val="#ppt_w"/>
                                          </p:val>
                                        </p:tav>
                                      </p:tavLst>
                                    </p:anim>
                                    <p:anim calcmode="lin" valueType="num">
                                      <p:cBhvr>
                                        <p:cTn id="44" dur="1000" fill="hold"/>
                                        <p:tgtEl>
                                          <p:spTgt spid="93208"/>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93208"/>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93208"/>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93208"/>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93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05" grpId="0" animBg="1"/>
      <p:bldP spid="93206" grpId="0"/>
      <p:bldP spid="93207" grpId="0"/>
      <p:bldP spid="9320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04685" y="1092714"/>
            <a:ext cx="2623341"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3200" kern="0" dirty="0">
                <a:solidFill>
                  <a:srgbClr val="800000"/>
                </a:solidFill>
                <a:latin typeface="+mn-ea"/>
                <a:ea typeface="+mn-ea"/>
              </a:rPr>
              <a:t>七段数码管</a:t>
            </a:r>
          </a:p>
          <a:p>
            <a:pPr marL="571500" indent="-571500" algn="l" eaLnBrk="1" hangingPunct="1">
              <a:buFont typeface="Wingdings" panose="05000000000000000000" pitchFamily="2" charset="2"/>
              <a:buChar char="l"/>
            </a:pPr>
            <a:endParaRPr lang="zh-CN" altLang="en-US" sz="3200" kern="0" dirty="0">
              <a:solidFill>
                <a:srgbClr val="0000FF"/>
              </a:solidFill>
              <a:latin typeface="+mn-ea"/>
              <a:ea typeface="+mn-ea"/>
            </a:endParaRPr>
          </a:p>
        </p:txBody>
      </p:sp>
      <p:sp>
        <p:nvSpPr>
          <p:cNvPr id="6" name="Rectangle 2"/>
          <p:cNvSpPr>
            <a:spLocks noGrp="1" noChangeArrowheads="1"/>
          </p:cNvSpPr>
          <p:nvPr>
            <p:ph type="title"/>
          </p:nvPr>
        </p:nvSpPr>
        <p:spPr>
          <a:xfrm>
            <a:off x="18935" y="52069"/>
            <a:ext cx="9125065" cy="875489"/>
          </a:xfrm>
          <a:solidFill>
            <a:schemeClr val="bg1"/>
          </a:solidFill>
        </p:spPr>
        <p:txBody>
          <a:bodyPr/>
          <a:lstStyle/>
          <a:p>
            <a:pPr marL="571500" indent="-571500" algn="l" eaLnBrk="1" hangingPunct="1">
              <a:buFont typeface="Wingdings" panose="05000000000000000000" pitchFamily="2" charset="2"/>
              <a:buChar char="l"/>
            </a:pPr>
            <a:r>
              <a:rPr lang="zh-CN" altLang="en-US" sz="3600" b="1" dirty="0">
                <a:solidFill>
                  <a:srgbClr val="0000FF"/>
                </a:solidFill>
                <a:latin typeface="+mn-ea"/>
                <a:ea typeface="+mn-ea"/>
              </a:rPr>
              <a:t>半导体数码管和七段字型译码器</a:t>
            </a:r>
          </a:p>
        </p:txBody>
      </p:sp>
      <p:graphicFrame>
        <p:nvGraphicFramePr>
          <p:cNvPr id="5" name="对象 4">
            <a:extLst>
              <a:ext uri="{FF2B5EF4-FFF2-40B4-BE49-F238E27FC236}">
                <a16:creationId xmlns:a16="http://schemas.microsoft.com/office/drawing/2014/main" xmlns="" id="{C15558BA-C629-1A9E-3A0B-11290C17B23F}"/>
              </a:ext>
            </a:extLst>
          </p:cNvPr>
          <p:cNvGraphicFramePr>
            <a:graphicFrameLocks noChangeAspect="1"/>
          </p:cNvGraphicFramePr>
          <p:nvPr>
            <p:extLst>
              <p:ext uri="{D42A27DB-BD31-4B8C-83A1-F6EECF244321}">
                <p14:modId xmlns:p14="http://schemas.microsoft.com/office/powerpoint/2010/main" val="4185882454"/>
              </p:ext>
            </p:extLst>
          </p:nvPr>
        </p:nvGraphicFramePr>
        <p:xfrm>
          <a:off x="281822" y="1974529"/>
          <a:ext cx="8580356" cy="4546192"/>
        </p:xfrm>
        <a:graphic>
          <a:graphicData uri="http://schemas.openxmlformats.org/presentationml/2006/ole">
            <mc:AlternateContent xmlns:mc="http://schemas.openxmlformats.org/markup-compatibility/2006">
              <mc:Choice xmlns:v="urn:schemas-microsoft-com:vml" Requires="v">
                <p:oleObj spid="_x0000_s19459" name="Visio" r:id="rId3" imgW="7299396" imgH="3871429" progId="Visio.Drawing.11">
                  <p:embed/>
                </p:oleObj>
              </mc:Choice>
              <mc:Fallback>
                <p:oleObj name="Visio" r:id="rId3" imgW="7299396" imgH="387142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22" y="1974529"/>
                        <a:ext cx="8580356" cy="4546192"/>
                      </a:xfrm>
                      <a:prstGeom prst="rect">
                        <a:avLst/>
                      </a:prstGeom>
                      <a:noFill/>
                    </p:spPr>
                  </p:pic>
                </p:oleObj>
              </mc:Fallback>
            </mc:AlternateContent>
          </a:graphicData>
        </a:graphic>
      </p:graphicFrame>
    </p:spTree>
    <p:extLst>
      <p:ext uri="{BB962C8B-B14F-4D97-AF65-F5344CB8AC3E}">
        <p14:creationId xmlns:p14="http://schemas.microsoft.com/office/powerpoint/2010/main" val="1038494753"/>
      </p:ext>
    </p:extLst>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60334" y="938213"/>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dirty="0">
                <a:solidFill>
                  <a:srgbClr val="0000FF"/>
                </a:solidFill>
                <a:latin typeface="+mn-ea"/>
                <a:ea typeface="+mn-ea"/>
              </a:rPr>
              <a:t>显示译码器</a:t>
            </a:r>
            <a:r>
              <a:rPr lang="en-US" altLang="zh-CN" sz="3200" kern="0" dirty="0">
                <a:solidFill>
                  <a:srgbClr val="0000FF"/>
                </a:solidFill>
                <a:latin typeface="+mn-ea"/>
                <a:ea typeface="+mn-ea"/>
              </a:rPr>
              <a:t>7447</a:t>
            </a:r>
            <a:endParaRPr lang="zh-CN" altLang="en-US" sz="3200" kern="0" dirty="0">
              <a:solidFill>
                <a:srgbClr val="0000FF"/>
              </a:solidFill>
              <a:latin typeface="+mn-ea"/>
              <a:ea typeface="+mn-ea"/>
            </a:endParaRPr>
          </a:p>
          <a:p>
            <a:pPr marL="571500" indent="-571500" algn="l" eaLnBrk="1" hangingPunct="1">
              <a:buFont typeface="Wingdings" panose="05000000000000000000" pitchFamily="2" charset="2"/>
              <a:buChar char="l"/>
            </a:pPr>
            <a:endParaRPr lang="zh-CN" altLang="en-US" sz="3200" kern="0" dirty="0">
              <a:solidFill>
                <a:srgbClr val="0000FF"/>
              </a:solidFill>
              <a:latin typeface="+mn-ea"/>
              <a:ea typeface="+mn-ea"/>
            </a:endParaRPr>
          </a:p>
        </p:txBody>
      </p:sp>
      <p:pic>
        <p:nvPicPr>
          <p:cNvPr id="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50910"/>
            <a:ext cx="9116683" cy="487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3471524"/>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ChangeArrowheads="1"/>
          </p:cNvSpPr>
          <p:nvPr/>
        </p:nvSpPr>
        <p:spPr bwMode="auto">
          <a:xfrm>
            <a:off x="0" y="1212850"/>
            <a:ext cx="9144000" cy="5024438"/>
          </a:xfrm>
          <a:prstGeom prst="rect">
            <a:avLst/>
          </a:prstGeom>
          <a:solidFill>
            <a:srgbClr val="FFFFFF"/>
          </a:solidFill>
          <a:ln w="9525">
            <a:solidFill>
              <a:schemeClr val="bg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7587" name="Group 5"/>
          <p:cNvGrpSpPr>
            <a:grpSpLocks/>
          </p:cNvGrpSpPr>
          <p:nvPr/>
        </p:nvGrpSpPr>
        <p:grpSpPr bwMode="auto">
          <a:xfrm>
            <a:off x="497484" y="1300922"/>
            <a:ext cx="8424863" cy="3887788"/>
            <a:chOff x="249" y="867"/>
            <a:chExt cx="5398" cy="2064"/>
          </a:xfrm>
        </p:grpSpPr>
        <p:pic>
          <p:nvPicPr>
            <p:cNvPr id="675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867"/>
              <a:ext cx="5398" cy="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7" name="Rectangle 7"/>
            <p:cNvSpPr>
              <a:spLocks noChangeArrowheads="1"/>
            </p:cNvSpPr>
            <p:nvPr/>
          </p:nvSpPr>
          <p:spPr bwMode="auto">
            <a:xfrm>
              <a:off x="2018" y="913"/>
              <a:ext cx="3334" cy="201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67588" name="Rectangle 8"/>
          <p:cNvSpPr>
            <a:spLocks noChangeArrowheads="1"/>
          </p:cNvSpPr>
          <p:nvPr/>
        </p:nvSpPr>
        <p:spPr bwMode="auto">
          <a:xfrm>
            <a:off x="224649" y="1618642"/>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67589" name="Object 2"/>
          <p:cNvGraphicFramePr>
            <a:graphicFrameLocks noChangeAspect="1"/>
          </p:cNvGraphicFramePr>
          <p:nvPr>
            <p:extLst>
              <p:ext uri="{D42A27DB-BD31-4B8C-83A1-F6EECF244321}">
                <p14:modId xmlns:p14="http://schemas.microsoft.com/office/powerpoint/2010/main" val="687160507"/>
              </p:ext>
            </p:extLst>
          </p:nvPr>
        </p:nvGraphicFramePr>
        <p:xfrm>
          <a:off x="2890062" y="1461480"/>
          <a:ext cx="4176712" cy="2819400"/>
        </p:xfrm>
        <a:graphic>
          <a:graphicData uri="http://schemas.openxmlformats.org/presentationml/2006/ole">
            <mc:AlternateContent xmlns:mc="http://schemas.openxmlformats.org/markup-compatibility/2006">
              <mc:Choice xmlns:v="urn:schemas-microsoft-com:vml" Requires="v">
                <p:oleObj spid="_x0000_s20485" r:id="rId4" imgW="5304762" imgH="3580952" progId="">
                  <p:embed/>
                </p:oleObj>
              </mc:Choice>
              <mc:Fallback>
                <p:oleObj r:id="rId4" imgW="5304762" imgH="358095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0062" y="1461480"/>
                        <a:ext cx="417671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0" name="Object 3"/>
          <p:cNvGraphicFramePr>
            <a:graphicFrameLocks noChangeAspect="1"/>
          </p:cNvGraphicFramePr>
          <p:nvPr>
            <p:extLst>
              <p:ext uri="{D42A27DB-BD31-4B8C-83A1-F6EECF244321}">
                <p14:modId xmlns:p14="http://schemas.microsoft.com/office/powerpoint/2010/main" val="3319342356"/>
              </p:ext>
            </p:extLst>
          </p:nvPr>
        </p:nvGraphicFramePr>
        <p:xfrm>
          <a:off x="6849287" y="1544030"/>
          <a:ext cx="2232025" cy="2713037"/>
        </p:xfrm>
        <a:graphic>
          <a:graphicData uri="http://schemas.openxmlformats.org/presentationml/2006/ole">
            <mc:AlternateContent xmlns:mc="http://schemas.openxmlformats.org/markup-compatibility/2006">
              <mc:Choice xmlns:v="urn:schemas-microsoft-com:vml" Requires="v">
                <p:oleObj spid="_x0000_s20486" r:id="rId6" imgW="3371429" imgH="3476190" progId="">
                  <p:embed/>
                </p:oleObj>
              </mc:Choice>
              <mc:Fallback>
                <p:oleObj r:id="rId6" imgW="3371429" imgH="347619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9287" y="1544030"/>
                        <a:ext cx="2232025"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12"/>
          <p:cNvGrpSpPr>
            <a:grpSpLocks/>
          </p:cNvGrpSpPr>
          <p:nvPr/>
        </p:nvGrpSpPr>
        <p:grpSpPr bwMode="auto">
          <a:xfrm>
            <a:off x="112040" y="4497640"/>
            <a:ext cx="8919920" cy="2181090"/>
            <a:chOff x="1794" y="731"/>
            <a:chExt cx="3694" cy="658"/>
          </a:xfrm>
        </p:grpSpPr>
        <p:sp>
          <p:nvSpPr>
            <p:cNvPr id="67594" name="AutoShape 13"/>
            <p:cNvSpPr>
              <a:spLocks noChangeArrowheads="1"/>
            </p:cNvSpPr>
            <p:nvPr/>
          </p:nvSpPr>
          <p:spPr bwMode="auto">
            <a:xfrm>
              <a:off x="1814" y="731"/>
              <a:ext cx="3674" cy="658"/>
            </a:xfrm>
            <a:prstGeom prst="roundRect">
              <a:avLst>
                <a:gd name="adj" fmla="val 16667"/>
              </a:avLst>
            </a:prstGeom>
            <a:solidFill>
              <a:schemeClr val="bg1">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67595" name="Object 4"/>
            <p:cNvGraphicFramePr>
              <a:graphicFrameLocks noChangeAspect="1"/>
            </p:cNvGraphicFramePr>
            <p:nvPr>
              <p:extLst>
                <p:ext uri="{D42A27DB-BD31-4B8C-83A1-F6EECF244321}">
                  <p14:modId xmlns:p14="http://schemas.microsoft.com/office/powerpoint/2010/main" val="1083168673"/>
                </p:ext>
              </p:extLst>
            </p:nvPr>
          </p:nvGraphicFramePr>
          <p:xfrm>
            <a:off x="1794" y="851"/>
            <a:ext cx="3694" cy="417"/>
          </p:xfrm>
          <a:graphic>
            <a:graphicData uri="http://schemas.openxmlformats.org/presentationml/2006/ole">
              <mc:AlternateContent xmlns:mc="http://schemas.openxmlformats.org/markup-compatibility/2006">
                <mc:Choice xmlns:v="urn:schemas-microsoft-com:vml" Requires="v">
                  <p:oleObj spid="_x0000_s20487" name="Picture" r:id="rId8" imgW="5200560" imgH="704880" progId="Word.Picture.8">
                    <p:embed/>
                  </p:oleObj>
                </mc:Choice>
                <mc:Fallback>
                  <p:oleObj name="Picture" r:id="rId8" imgW="5200560" imgH="704880" progId="Word.Picture.8">
                    <p:embed/>
                    <p:pic>
                      <p:nvPicPr>
                        <p:cNvPr id="0" name=""/>
                        <p:cNvPicPr>
                          <a:picLocks noChangeAspect="1" noChangeArrowheads="1"/>
                        </p:cNvPicPr>
                        <p:nvPr/>
                      </p:nvPicPr>
                      <p:blipFill>
                        <a:blip r:embed="rId9"/>
                        <a:srcRect/>
                        <a:stretch>
                          <a:fillRect/>
                        </a:stretch>
                      </p:blipFill>
                      <p:spPr bwMode="auto">
                        <a:xfrm>
                          <a:off x="1794" y="851"/>
                          <a:ext cx="3694" cy="417"/>
                        </a:xfrm>
                        <a:prstGeom prst="rect">
                          <a:avLst/>
                        </a:prstGeom>
                        <a:noFill/>
                        <a:ln>
                          <a:noFill/>
                        </a:ln>
                      </p:spPr>
                    </p:pic>
                  </p:oleObj>
                </mc:Fallback>
              </mc:AlternateContent>
            </a:graphicData>
          </a:graphic>
        </p:graphicFrame>
      </p:grpSp>
      <p:sp>
        <p:nvSpPr>
          <p:cNvPr id="14" name="Rectangle 2"/>
          <p:cNvSpPr txBox="1">
            <a:spLocks noChangeArrowheads="1"/>
          </p:cNvSpPr>
          <p:nvPr/>
        </p:nvSpPr>
        <p:spPr>
          <a:xfrm>
            <a:off x="160334" y="938213"/>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dirty="0">
                <a:solidFill>
                  <a:srgbClr val="0000FF"/>
                </a:solidFill>
                <a:latin typeface="+mn-ea"/>
                <a:ea typeface="+mn-ea"/>
              </a:rPr>
              <a:t>显示译码器</a:t>
            </a:r>
          </a:p>
          <a:p>
            <a:pPr marL="571500" indent="-571500" algn="l" eaLnBrk="1" hangingPunct="1">
              <a:buFont typeface="Wingdings" panose="05000000000000000000" pitchFamily="2" charset="2"/>
              <a:buChar char="l"/>
            </a:pPr>
            <a:endParaRPr lang="zh-CN" altLang="en-US" sz="3200" kern="0" dirty="0">
              <a:solidFill>
                <a:srgbClr val="0000FF"/>
              </a:solidFill>
              <a:latin typeface="+mn-ea"/>
              <a:ea typeface="+mn-ea"/>
            </a:endParaRPr>
          </a:p>
        </p:txBody>
      </p:sp>
    </p:spTree>
    <p:extLst>
      <p:ext uri="{BB962C8B-B14F-4D97-AF65-F5344CB8AC3E}">
        <p14:creationId xmlns:p14="http://schemas.microsoft.com/office/powerpoint/2010/main" val="42821345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descr="D:\任希\数电书\图\3315.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69" y="1692613"/>
            <a:ext cx="8940876" cy="505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Box 2"/>
          <p:cNvSpPr txBox="1">
            <a:spLocks noChangeArrowheads="1"/>
          </p:cNvSpPr>
          <p:nvPr/>
        </p:nvSpPr>
        <p:spPr bwMode="auto">
          <a:xfrm>
            <a:off x="3230866" y="108737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a:latin typeface="+mn-ea"/>
                <a:ea typeface="+mn-ea"/>
              </a:rPr>
              <a:t>数字钟显示电路</a:t>
            </a:r>
          </a:p>
        </p:txBody>
      </p:sp>
    </p:spTree>
    <p:extLst>
      <p:ext uri="{BB962C8B-B14F-4D97-AF65-F5344CB8AC3E}">
        <p14:creationId xmlns:p14="http://schemas.microsoft.com/office/powerpoint/2010/main" val="1879330761"/>
      </p:ext>
    </p:extLst>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168497" y="701824"/>
            <a:ext cx="8654490" cy="3229555"/>
          </a:xfrm>
        </p:spPr>
        <p:txBody>
          <a:bodyPr/>
          <a:lstStyle/>
          <a:p>
            <a:pPr marL="36000" indent="-457200" eaLnBrk="1" hangingPunct="1">
              <a:lnSpc>
                <a:spcPct val="120000"/>
              </a:lnSpc>
              <a:spcBef>
                <a:spcPts val="400"/>
              </a:spcBef>
              <a:spcAft>
                <a:spcPts val="0"/>
              </a:spcAft>
            </a:pPr>
            <a:r>
              <a:rPr lang="zh-CN" altLang="en-US" sz="2600" b="1" dirty="0">
                <a:solidFill>
                  <a:srgbClr val="800000"/>
                </a:solidFill>
                <a:latin typeface="+mn-ea"/>
              </a:rPr>
              <a:t>数据分配器</a:t>
            </a:r>
            <a:endParaRPr lang="en-US" altLang="zh-CN" sz="2600" b="1" dirty="0">
              <a:solidFill>
                <a:srgbClr val="800000"/>
              </a:solidFill>
              <a:latin typeface="+mn-ea"/>
            </a:endParaRPr>
          </a:p>
          <a:p>
            <a:pPr marL="36000" indent="0" eaLnBrk="1" hangingPunct="1">
              <a:lnSpc>
                <a:spcPct val="120000"/>
              </a:lnSpc>
              <a:spcBef>
                <a:spcPts val="400"/>
              </a:spcBef>
              <a:spcAft>
                <a:spcPts val="0"/>
              </a:spcAft>
              <a:buNone/>
            </a:pPr>
            <a:r>
              <a:rPr lang="zh-CN" altLang="en-US" sz="2400" kern="1200" dirty="0">
                <a:latin typeface="+mn-ea"/>
              </a:rPr>
              <a:t>     数据分配器又称多路解调器</a:t>
            </a:r>
            <a:r>
              <a:rPr lang="en-US" altLang="zh-CN" sz="2400" kern="1200" dirty="0">
                <a:latin typeface="+mn-ea"/>
              </a:rPr>
              <a:t>,</a:t>
            </a:r>
            <a:r>
              <a:rPr lang="zh-CN" altLang="en-US" sz="2400" kern="1200" dirty="0">
                <a:latin typeface="+mn-ea"/>
              </a:rPr>
              <a:t>简称</a:t>
            </a:r>
            <a:r>
              <a:rPr lang="en-US" altLang="zh-CN" sz="2400" b="1" kern="1200" dirty="0">
                <a:solidFill>
                  <a:srgbClr val="800000"/>
                </a:solidFill>
                <a:latin typeface="+mn-ea"/>
              </a:rPr>
              <a:t>DEMUX</a:t>
            </a:r>
            <a:r>
              <a:rPr lang="zh-CN" altLang="en-US" sz="2400" kern="1200" dirty="0">
                <a:latin typeface="+mn-ea"/>
              </a:rPr>
              <a:t>。其功能是将一路数据根据需要送到被指定的一路输出通道上去。数据分配器是一个多输出的逻辑电路。</a:t>
            </a:r>
          </a:p>
          <a:p>
            <a:pPr marL="36000" indent="-457200" eaLnBrk="1" hangingPunct="1">
              <a:lnSpc>
                <a:spcPct val="120000"/>
              </a:lnSpc>
              <a:spcBef>
                <a:spcPts val="400"/>
              </a:spcBef>
              <a:spcAft>
                <a:spcPts val="0"/>
              </a:spcAft>
            </a:pPr>
            <a:r>
              <a:rPr kumimoji="1" lang="zh-CN" altLang="en-US" sz="2800" b="1" dirty="0">
                <a:solidFill>
                  <a:srgbClr val="800000"/>
                </a:solidFill>
              </a:rPr>
              <a:t>原理 </a:t>
            </a:r>
            <a:r>
              <a:rPr lang="zh-CN" altLang="en-US" sz="2400" kern="1200" dirty="0">
                <a:latin typeface="+mn-ea"/>
              </a:rPr>
              <a:t>开关</a:t>
            </a:r>
            <a:r>
              <a:rPr lang="en-US" altLang="zh-CN" sz="2400" kern="1200" dirty="0">
                <a:latin typeface="+mn-ea"/>
              </a:rPr>
              <a:t>K</a:t>
            </a:r>
            <a:r>
              <a:rPr lang="zh-CN" altLang="en-US" sz="2400" kern="1200" dirty="0">
                <a:latin typeface="+mn-ea"/>
              </a:rPr>
              <a:t>受</a:t>
            </a:r>
            <a:r>
              <a:rPr lang="zh-CN" altLang="en-US" sz="2400" b="1" kern="1200" dirty="0">
                <a:latin typeface="+mn-ea"/>
              </a:rPr>
              <a:t>地址输入</a:t>
            </a:r>
            <a:r>
              <a:rPr lang="en-US" altLang="zh-CN" sz="2400" kern="1200" dirty="0">
                <a:latin typeface="+mn-ea"/>
              </a:rPr>
              <a:t>A</a:t>
            </a:r>
            <a:r>
              <a:rPr lang="zh-CN" altLang="en-US" sz="2400" kern="1200" dirty="0">
                <a:latin typeface="+mn-ea"/>
              </a:rPr>
              <a:t>、</a:t>
            </a:r>
            <a:r>
              <a:rPr lang="en-US" altLang="zh-CN" sz="2400" kern="1200" dirty="0">
                <a:latin typeface="+mn-ea"/>
              </a:rPr>
              <a:t>B</a:t>
            </a:r>
            <a:r>
              <a:rPr lang="zh-CN" altLang="en-US" sz="2400" kern="1200" dirty="0">
                <a:latin typeface="+mn-ea"/>
              </a:rPr>
              <a:t>控制，将数据</a:t>
            </a:r>
            <a:r>
              <a:rPr lang="en-US" altLang="zh-CN" sz="2400" kern="1200" dirty="0">
                <a:latin typeface="+mn-ea"/>
              </a:rPr>
              <a:t>D</a:t>
            </a:r>
            <a:r>
              <a:rPr lang="zh-CN" altLang="en-US" sz="2400" kern="1200" dirty="0">
                <a:latin typeface="+mn-ea"/>
              </a:rPr>
              <a:t>分配到选定的通道中去。例如，</a:t>
            </a:r>
            <a:r>
              <a:rPr lang="en-US" altLang="zh-CN" sz="2400" kern="1200" dirty="0">
                <a:latin typeface="+mn-ea"/>
              </a:rPr>
              <a:t>AB=01</a:t>
            </a:r>
            <a:r>
              <a:rPr lang="zh-CN" altLang="en-US" sz="2400" kern="1200" dirty="0">
                <a:latin typeface="+mn-ea"/>
              </a:rPr>
              <a:t>时，将</a:t>
            </a:r>
            <a:r>
              <a:rPr lang="en-US" altLang="zh-CN" sz="2400" kern="1200" dirty="0">
                <a:latin typeface="+mn-ea"/>
              </a:rPr>
              <a:t>D</a:t>
            </a:r>
            <a:r>
              <a:rPr lang="zh-CN" altLang="en-US" sz="2400" kern="1200" dirty="0">
                <a:latin typeface="+mn-ea"/>
              </a:rPr>
              <a:t>送到</a:t>
            </a:r>
            <a:r>
              <a:rPr lang="en-US" altLang="zh-CN" sz="2400" kern="1200" dirty="0">
                <a:latin typeface="+mn-ea"/>
              </a:rPr>
              <a:t>W1</a:t>
            </a:r>
            <a:r>
              <a:rPr lang="zh-CN" altLang="en-US" sz="2400" kern="1200" dirty="0">
                <a:latin typeface="+mn-ea"/>
              </a:rPr>
              <a:t>通道。</a:t>
            </a:r>
          </a:p>
          <a:p>
            <a:pPr marL="720000" indent="-457200" eaLnBrk="1" hangingPunct="1">
              <a:lnSpc>
                <a:spcPct val="120000"/>
              </a:lnSpc>
              <a:spcAft>
                <a:spcPts val="0"/>
              </a:spcAft>
            </a:pPr>
            <a:endParaRPr lang="en-US" altLang="zh-CN" sz="2400" dirty="0">
              <a:latin typeface="+mn-ea"/>
            </a:endParaRPr>
          </a:p>
          <a:p>
            <a:pPr marL="0" indent="-457200" eaLnBrk="1" hangingPunct="1"/>
            <a:endParaRPr lang="zh-CN" altLang="en-US" sz="2600" kern="1200" dirty="0">
              <a:latin typeface="+mn-ea"/>
            </a:endParaRPr>
          </a:p>
          <a:p>
            <a:pPr marL="0" indent="-457200" eaLnBrk="1" hangingPunct="1"/>
            <a:endParaRPr lang="en-US" altLang="zh-CN" sz="2600" kern="1200" dirty="0">
              <a:latin typeface="+mn-ea"/>
            </a:endParaRPr>
          </a:p>
          <a:p>
            <a:pPr marL="0" indent="-457200" eaLnBrk="1" hangingPunct="1"/>
            <a:endParaRPr lang="zh-CN" altLang="en-US" sz="2600" kern="1200" dirty="0">
              <a:latin typeface="+mn-ea"/>
            </a:endParaRPr>
          </a:p>
          <a:p>
            <a:pPr eaLnBrk="1" hangingPunct="1">
              <a:lnSpc>
                <a:spcPct val="120000"/>
              </a:lnSpc>
              <a:buClr>
                <a:srgbClr val="0000FF"/>
              </a:buClr>
            </a:pPr>
            <a:endParaRPr lang="en-US" altLang="zh-CN" sz="2800" dirty="0">
              <a:latin typeface="+mn-ea"/>
            </a:endParaRPr>
          </a:p>
        </p:txBody>
      </p:sp>
      <p:sp>
        <p:nvSpPr>
          <p:cNvPr id="4" name="Rectangle 2"/>
          <p:cNvSpPr txBox="1">
            <a:spLocks noChangeArrowheads="1"/>
          </p:cNvSpPr>
          <p:nvPr/>
        </p:nvSpPr>
        <p:spPr>
          <a:xfrm>
            <a:off x="168497" y="81037"/>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en-US" altLang="zh-CN" sz="3200" kern="0" dirty="0">
                <a:solidFill>
                  <a:srgbClr val="0000FF"/>
                </a:solidFill>
                <a:latin typeface="+mn-ea"/>
                <a:ea typeface="+mn-ea"/>
              </a:rPr>
              <a:t>3.5 </a:t>
            </a:r>
            <a:r>
              <a:rPr lang="zh-CN" altLang="en-US" sz="3200" kern="0" dirty="0">
                <a:solidFill>
                  <a:srgbClr val="0000FF"/>
                </a:solidFill>
                <a:latin typeface="+mn-ea"/>
                <a:ea typeface="+mn-ea"/>
              </a:rPr>
              <a:t>数据分配器和数据选择器 </a:t>
            </a:r>
          </a:p>
        </p:txBody>
      </p:sp>
      <p:grpSp>
        <p:nvGrpSpPr>
          <p:cNvPr id="8" name="Group 5"/>
          <p:cNvGrpSpPr>
            <a:grpSpLocks/>
          </p:cNvGrpSpPr>
          <p:nvPr/>
        </p:nvGrpSpPr>
        <p:grpSpPr bwMode="auto">
          <a:xfrm>
            <a:off x="6295176" y="4048366"/>
            <a:ext cx="2774768" cy="2017271"/>
            <a:chOff x="3292" y="250"/>
            <a:chExt cx="1968" cy="1667"/>
          </a:xfrm>
        </p:grpSpPr>
        <p:sp>
          <p:nvSpPr>
            <p:cNvPr id="9" name="Text Box 6"/>
            <p:cNvSpPr txBox="1">
              <a:spLocks noChangeArrowheads="1"/>
            </p:cNvSpPr>
            <p:nvPr/>
          </p:nvSpPr>
          <p:spPr bwMode="auto">
            <a:xfrm>
              <a:off x="3333" y="594"/>
              <a:ext cx="1871" cy="1323"/>
            </a:xfrm>
            <a:prstGeom prst="rect">
              <a:avLst/>
            </a:prstGeom>
            <a:solidFill>
              <a:schemeClr val="bg2">
                <a:lumMod val="20000"/>
                <a:lumOff val="80000"/>
              </a:schemeClr>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0"/>
                </a:spcBef>
                <a:buFontTx/>
                <a:buNone/>
              </a:pPr>
              <a:r>
                <a:rPr kumimoji="1" lang="zh-CN" altLang="en-US" sz="2000" b="1" dirty="0">
                  <a:solidFill>
                    <a:srgbClr val="000000"/>
                  </a:solidFill>
                  <a:latin typeface="Times New Roman" panose="02020603050405020304" pitchFamily="18" charset="0"/>
                  <a:cs typeface="Times New Roman" panose="02020603050405020304" pitchFamily="18" charset="0"/>
                </a:rPr>
                <a:t> </a:t>
              </a:r>
              <a:r>
                <a:rPr kumimoji="1" lang="en-US" altLang="zh-CN" sz="2000" b="1" i="1" dirty="0">
                  <a:solidFill>
                    <a:srgbClr val="000000"/>
                  </a:solidFill>
                  <a:latin typeface="Times New Roman" panose="02020603050405020304" pitchFamily="18" charset="0"/>
                  <a:cs typeface="Times New Roman" panose="02020603050405020304" pitchFamily="18" charset="0"/>
                </a:rPr>
                <a:t>A</a:t>
              </a:r>
              <a:r>
                <a:rPr kumimoji="1" lang="en-US" altLang="zh-CN" sz="2000" b="1" dirty="0">
                  <a:solidFill>
                    <a:srgbClr val="000000"/>
                  </a:solidFill>
                  <a:latin typeface="Times New Roman" panose="02020603050405020304" pitchFamily="18" charset="0"/>
                  <a:cs typeface="Times New Roman" panose="02020603050405020304" pitchFamily="18" charset="0"/>
                </a:rPr>
                <a:t>   </a:t>
              </a:r>
              <a:r>
                <a:rPr kumimoji="1" lang="en-US" altLang="zh-CN" sz="2000" b="1" i="1" dirty="0">
                  <a:solidFill>
                    <a:srgbClr val="000000"/>
                  </a:solidFill>
                  <a:latin typeface="Times New Roman" panose="02020603050405020304" pitchFamily="18" charset="0"/>
                  <a:cs typeface="Times New Roman" panose="02020603050405020304" pitchFamily="18" charset="0"/>
                </a:rPr>
                <a:t>B</a:t>
              </a:r>
              <a:r>
                <a:rPr kumimoji="1" lang="en-US" altLang="zh-CN" sz="2000" b="1" dirty="0">
                  <a:solidFill>
                    <a:srgbClr val="000000"/>
                  </a:solidFill>
                  <a:latin typeface="Times New Roman" panose="02020603050405020304" pitchFamily="18" charset="0"/>
                  <a:cs typeface="Times New Roman" panose="02020603050405020304" pitchFamily="18" charset="0"/>
                </a:rPr>
                <a:t>      </a:t>
              </a:r>
              <a:r>
                <a:rPr kumimoji="1" lang="en-US" altLang="zh-CN" sz="2000" b="1" i="1" dirty="0">
                  <a:solidFill>
                    <a:srgbClr val="000000"/>
                  </a:solidFill>
                  <a:latin typeface="Times New Roman" panose="02020603050405020304" pitchFamily="18" charset="0"/>
                  <a:cs typeface="Times New Roman" panose="02020603050405020304" pitchFamily="18" charset="0"/>
                </a:rPr>
                <a:t>W</a:t>
              </a:r>
              <a:r>
                <a:rPr kumimoji="1" lang="en-US" altLang="zh-CN" sz="2000" b="1" baseline="-25000" dirty="0">
                  <a:solidFill>
                    <a:srgbClr val="000000"/>
                  </a:solidFill>
                  <a:latin typeface="Times New Roman" panose="02020603050405020304" pitchFamily="18" charset="0"/>
                  <a:cs typeface="Times New Roman" panose="02020603050405020304" pitchFamily="18" charset="0"/>
                </a:rPr>
                <a:t>0</a:t>
              </a:r>
              <a:r>
                <a:rPr kumimoji="1" lang="en-US" altLang="zh-CN" sz="2000" b="1" dirty="0">
                  <a:solidFill>
                    <a:srgbClr val="000000"/>
                  </a:solidFill>
                  <a:latin typeface="Times New Roman" panose="02020603050405020304" pitchFamily="18" charset="0"/>
                  <a:cs typeface="Times New Roman" panose="02020603050405020304" pitchFamily="18" charset="0"/>
                </a:rPr>
                <a:t> </a:t>
              </a:r>
              <a:r>
                <a:rPr kumimoji="1" lang="en-US" altLang="zh-CN" sz="2000" b="1" i="1" dirty="0">
                  <a:solidFill>
                    <a:srgbClr val="000000"/>
                  </a:solidFill>
                  <a:latin typeface="Times New Roman" panose="02020603050405020304" pitchFamily="18" charset="0"/>
                  <a:cs typeface="Times New Roman" panose="02020603050405020304" pitchFamily="18" charset="0"/>
                </a:rPr>
                <a:t>W</a:t>
              </a:r>
              <a:r>
                <a:rPr kumimoji="1" lang="en-US" altLang="zh-CN" sz="2000" b="1" baseline="-25000" dirty="0">
                  <a:solidFill>
                    <a:srgbClr val="000000"/>
                  </a:solidFill>
                  <a:latin typeface="Times New Roman" panose="02020603050405020304" pitchFamily="18" charset="0"/>
                  <a:cs typeface="Times New Roman" panose="02020603050405020304" pitchFamily="18" charset="0"/>
                </a:rPr>
                <a:t>1</a:t>
              </a:r>
              <a:r>
                <a:rPr kumimoji="1" lang="en-US" altLang="zh-CN" sz="2000" b="1" dirty="0">
                  <a:solidFill>
                    <a:srgbClr val="000000"/>
                  </a:solidFill>
                  <a:latin typeface="Times New Roman" panose="02020603050405020304" pitchFamily="18" charset="0"/>
                  <a:cs typeface="Times New Roman" panose="02020603050405020304" pitchFamily="18" charset="0"/>
                </a:rPr>
                <a:t> </a:t>
              </a:r>
              <a:r>
                <a:rPr kumimoji="1" lang="en-US" altLang="zh-CN" sz="2000" b="1" i="1" dirty="0">
                  <a:solidFill>
                    <a:srgbClr val="000000"/>
                  </a:solidFill>
                  <a:latin typeface="Times New Roman" panose="02020603050405020304" pitchFamily="18" charset="0"/>
                  <a:cs typeface="Times New Roman" panose="02020603050405020304" pitchFamily="18" charset="0"/>
                </a:rPr>
                <a:t>W</a:t>
              </a:r>
              <a:r>
                <a:rPr kumimoji="1" lang="en-US" altLang="zh-CN" sz="2000" b="1" baseline="-25000" dirty="0">
                  <a:solidFill>
                    <a:srgbClr val="000000"/>
                  </a:solidFill>
                  <a:latin typeface="Times New Roman" panose="02020603050405020304" pitchFamily="18" charset="0"/>
                  <a:cs typeface="Times New Roman" panose="02020603050405020304" pitchFamily="18" charset="0"/>
                </a:rPr>
                <a:t>2</a:t>
              </a:r>
              <a:r>
                <a:rPr kumimoji="1" lang="en-US" altLang="zh-CN" sz="2000" b="1" dirty="0">
                  <a:solidFill>
                    <a:srgbClr val="000000"/>
                  </a:solidFill>
                  <a:latin typeface="Times New Roman" panose="02020603050405020304" pitchFamily="18" charset="0"/>
                  <a:cs typeface="Times New Roman" panose="02020603050405020304" pitchFamily="18" charset="0"/>
                </a:rPr>
                <a:t> </a:t>
              </a:r>
              <a:r>
                <a:rPr kumimoji="1" lang="en-US" altLang="zh-CN" sz="2000" b="1" i="1" dirty="0">
                  <a:solidFill>
                    <a:srgbClr val="000000"/>
                  </a:solidFill>
                  <a:latin typeface="Times New Roman" panose="02020603050405020304" pitchFamily="18" charset="0"/>
                  <a:cs typeface="Times New Roman" panose="02020603050405020304" pitchFamily="18" charset="0"/>
                </a:rPr>
                <a:t>W</a:t>
              </a:r>
              <a:r>
                <a:rPr kumimoji="1" lang="en-US" altLang="zh-CN" sz="2000" b="1" baseline="-25000" dirty="0">
                  <a:solidFill>
                    <a:srgbClr val="000000"/>
                  </a:solidFill>
                  <a:latin typeface="Times New Roman" panose="02020603050405020304" pitchFamily="18" charset="0"/>
                  <a:cs typeface="Times New Roman" panose="02020603050405020304" pitchFamily="18" charset="0"/>
                </a:rPr>
                <a:t>3</a:t>
              </a:r>
            </a:p>
            <a:p>
              <a:pPr eaLnBrk="1" hangingPunct="1">
                <a:spcBef>
                  <a:spcPct val="0"/>
                </a:spcBef>
                <a:buFontTx/>
                <a:buNone/>
              </a:pPr>
              <a:r>
                <a:rPr kumimoji="1" lang="en-US" altLang="zh-CN" sz="2000" b="1" dirty="0">
                  <a:solidFill>
                    <a:srgbClr val="000000"/>
                  </a:solidFill>
                  <a:latin typeface="Times New Roman" panose="02020603050405020304" pitchFamily="18" charset="0"/>
                  <a:cs typeface="Times New Roman" panose="02020603050405020304" pitchFamily="18" charset="0"/>
                </a:rPr>
                <a:t> 0    0        </a:t>
              </a:r>
              <a:r>
                <a:rPr kumimoji="1" lang="en-US" altLang="zh-CN" sz="2000" b="1" dirty="0">
                  <a:solidFill>
                    <a:srgbClr val="0000FF"/>
                  </a:solidFill>
                  <a:latin typeface="Times New Roman" panose="02020603050405020304" pitchFamily="18" charset="0"/>
                  <a:cs typeface="Times New Roman" panose="02020603050405020304" pitchFamily="18" charset="0"/>
                </a:rPr>
                <a:t>D</a:t>
              </a:r>
              <a:r>
                <a:rPr kumimoji="1" lang="en-US" altLang="zh-CN" sz="2000" b="1" dirty="0">
                  <a:solidFill>
                    <a:srgbClr val="000000"/>
                  </a:solidFill>
                  <a:latin typeface="Times New Roman" panose="02020603050405020304" pitchFamily="18" charset="0"/>
                  <a:cs typeface="Times New Roman" panose="02020603050405020304" pitchFamily="18" charset="0"/>
                </a:rPr>
                <a:t>  0   0   0</a:t>
              </a:r>
            </a:p>
            <a:p>
              <a:pPr eaLnBrk="1" hangingPunct="1">
                <a:spcBef>
                  <a:spcPct val="0"/>
                </a:spcBef>
                <a:buFontTx/>
                <a:buNone/>
              </a:pPr>
              <a:r>
                <a:rPr kumimoji="1" lang="en-US" altLang="zh-CN" sz="2000" b="1" dirty="0">
                  <a:solidFill>
                    <a:srgbClr val="000000"/>
                  </a:solidFill>
                  <a:latin typeface="Times New Roman" panose="02020603050405020304" pitchFamily="18" charset="0"/>
                  <a:cs typeface="Times New Roman" panose="02020603050405020304" pitchFamily="18" charset="0"/>
                </a:rPr>
                <a:t> 0    1        0   </a:t>
              </a:r>
              <a:r>
                <a:rPr kumimoji="1" lang="en-US" altLang="zh-CN" sz="2000" b="1" dirty="0">
                  <a:solidFill>
                    <a:srgbClr val="0000FF"/>
                  </a:solidFill>
                  <a:latin typeface="Times New Roman" panose="02020603050405020304" pitchFamily="18" charset="0"/>
                  <a:cs typeface="Times New Roman" panose="02020603050405020304" pitchFamily="18" charset="0"/>
                </a:rPr>
                <a:t>D</a:t>
              </a:r>
              <a:r>
                <a:rPr kumimoji="1" lang="en-US" altLang="zh-CN" sz="2000" b="1" dirty="0">
                  <a:solidFill>
                    <a:srgbClr val="FF3300"/>
                  </a:solidFill>
                  <a:latin typeface="Times New Roman" panose="02020603050405020304" pitchFamily="18" charset="0"/>
                  <a:cs typeface="Times New Roman" panose="02020603050405020304" pitchFamily="18" charset="0"/>
                </a:rPr>
                <a:t> </a:t>
              </a:r>
              <a:r>
                <a:rPr kumimoji="1" lang="en-US" altLang="zh-CN" sz="2000" b="1" dirty="0">
                  <a:solidFill>
                    <a:srgbClr val="000000"/>
                  </a:solidFill>
                  <a:latin typeface="Times New Roman" panose="02020603050405020304" pitchFamily="18" charset="0"/>
                  <a:cs typeface="Times New Roman" panose="02020603050405020304" pitchFamily="18" charset="0"/>
                </a:rPr>
                <a:t>  0   0</a:t>
              </a:r>
            </a:p>
            <a:p>
              <a:pPr eaLnBrk="1" hangingPunct="1">
                <a:spcBef>
                  <a:spcPct val="0"/>
                </a:spcBef>
                <a:buFontTx/>
                <a:buNone/>
              </a:pPr>
              <a:r>
                <a:rPr kumimoji="1" lang="en-US" altLang="zh-CN" sz="2000" b="1" dirty="0">
                  <a:solidFill>
                    <a:srgbClr val="000000"/>
                  </a:solidFill>
                  <a:latin typeface="Times New Roman" panose="02020603050405020304" pitchFamily="18" charset="0"/>
                  <a:cs typeface="Times New Roman" panose="02020603050405020304" pitchFamily="18" charset="0"/>
                </a:rPr>
                <a:t> 1    0        0   0   </a:t>
              </a:r>
              <a:r>
                <a:rPr kumimoji="1" lang="en-US" altLang="zh-CN" sz="2000" b="1" dirty="0">
                  <a:solidFill>
                    <a:srgbClr val="0000FF"/>
                  </a:solidFill>
                  <a:latin typeface="Times New Roman" panose="02020603050405020304" pitchFamily="18" charset="0"/>
                  <a:cs typeface="Times New Roman" panose="02020603050405020304" pitchFamily="18" charset="0"/>
                </a:rPr>
                <a:t>D</a:t>
              </a:r>
              <a:r>
                <a:rPr kumimoji="1" lang="en-US" altLang="zh-CN" sz="2000" b="1" dirty="0">
                  <a:solidFill>
                    <a:srgbClr val="000000"/>
                  </a:solidFill>
                  <a:latin typeface="Times New Roman" panose="02020603050405020304" pitchFamily="18" charset="0"/>
                  <a:cs typeface="Times New Roman" panose="02020603050405020304" pitchFamily="18" charset="0"/>
                </a:rPr>
                <a:t>   0</a:t>
              </a:r>
            </a:p>
            <a:p>
              <a:pPr eaLnBrk="1" hangingPunct="1">
                <a:spcBef>
                  <a:spcPct val="0"/>
                </a:spcBef>
                <a:buFontTx/>
                <a:buNone/>
              </a:pPr>
              <a:r>
                <a:rPr kumimoji="1" lang="en-US" altLang="zh-CN" sz="2000" b="1" dirty="0">
                  <a:solidFill>
                    <a:srgbClr val="000000"/>
                  </a:solidFill>
                  <a:latin typeface="Times New Roman" panose="02020603050405020304" pitchFamily="18" charset="0"/>
                  <a:cs typeface="Times New Roman" panose="02020603050405020304" pitchFamily="18" charset="0"/>
                </a:rPr>
                <a:t> 1    1        0   0   0   </a:t>
              </a:r>
              <a:r>
                <a:rPr kumimoji="1" lang="en-US" altLang="zh-CN" sz="2000" b="1" dirty="0">
                  <a:solidFill>
                    <a:srgbClr val="0000FF"/>
                  </a:solidFill>
                  <a:latin typeface="Times New Roman" panose="02020603050405020304" pitchFamily="18" charset="0"/>
                  <a:cs typeface="Times New Roman" panose="02020603050405020304" pitchFamily="18" charset="0"/>
                </a:rPr>
                <a:t>D</a:t>
              </a:r>
            </a:p>
          </p:txBody>
        </p:sp>
        <p:sp>
          <p:nvSpPr>
            <p:cNvPr id="10" name="Line 7"/>
            <p:cNvSpPr>
              <a:spLocks noChangeShapeType="1"/>
            </p:cNvSpPr>
            <p:nvPr/>
          </p:nvSpPr>
          <p:spPr bwMode="auto">
            <a:xfrm>
              <a:off x="3333" y="869"/>
              <a:ext cx="1789" cy="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000" b="1">
                <a:solidFill>
                  <a:srgbClr val="3333CC"/>
                </a:solidFill>
                <a:latin typeface="Times New Roman" pitchFamily="18" charset="0"/>
                <a:ea typeface="+mn-ea"/>
                <a:cs typeface="Times New Roman" pitchFamily="18" charset="0"/>
              </a:endParaRPr>
            </a:p>
          </p:txBody>
        </p:sp>
        <p:sp>
          <p:nvSpPr>
            <p:cNvPr id="11" name="Line 8"/>
            <p:cNvSpPr>
              <a:spLocks noChangeShapeType="1"/>
            </p:cNvSpPr>
            <p:nvPr/>
          </p:nvSpPr>
          <p:spPr bwMode="auto">
            <a:xfrm>
              <a:off x="4005" y="594"/>
              <a:ext cx="4" cy="123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000" b="1">
                <a:solidFill>
                  <a:srgbClr val="3333CC"/>
                </a:solidFill>
                <a:latin typeface="Times New Roman" pitchFamily="18" charset="0"/>
                <a:ea typeface="+mn-ea"/>
                <a:cs typeface="Times New Roman" pitchFamily="18" charset="0"/>
              </a:endParaRPr>
            </a:p>
          </p:txBody>
        </p:sp>
        <p:sp>
          <p:nvSpPr>
            <p:cNvPr id="12" name="Line 9"/>
            <p:cNvSpPr>
              <a:spLocks noChangeShapeType="1"/>
            </p:cNvSpPr>
            <p:nvPr/>
          </p:nvSpPr>
          <p:spPr bwMode="auto">
            <a:xfrm>
              <a:off x="3292" y="548"/>
              <a:ext cx="1920" cy="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000" b="1">
                <a:solidFill>
                  <a:srgbClr val="3333CC"/>
                </a:solidFill>
                <a:latin typeface="Times New Roman" pitchFamily="18" charset="0"/>
                <a:ea typeface="+mn-ea"/>
                <a:cs typeface="Times New Roman" pitchFamily="18" charset="0"/>
              </a:endParaRPr>
            </a:p>
          </p:txBody>
        </p:sp>
        <p:sp>
          <p:nvSpPr>
            <p:cNvPr id="13" name="Line 10"/>
            <p:cNvSpPr>
              <a:spLocks noChangeShapeType="1"/>
            </p:cNvSpPr>
            <p:nvPr/>
          </p:nvSpPr>
          <p:spPr bwMode="auto">
            <a:xfrm>
              <a:off x="3292" y="1904"/>
              <a:ext cx="1968" cy="0"/>
            </a:xfrm>
            <a:prstGeom prst="line">
              <a:avLst/>
            </a:prstGeom>
            <a:noFill/>
            <a:ln w="9525">
              <a:solidFill>
                <a:schemeClr val="hlink"/>
              </a:solidFill>
              <a:round/>
              <a:headEnd/>
              <a:tailEnd/>
            </a:ln>
            <a:effectLst>
              <a:prstShdw prst="shdw17" dist="17961" dir="2700000">
                <a:schemeClr val="hlink">
                  <a:gamma/>
                  <a:shade val="60000"/>
                  <a:invGamma/>
                </a:schemeClr>
              </a:prstShdw>
            </a:effectLst>
          </p:spPr>
          <p:txBody>
            <a:bodyPr wrap="none" anchor="ctr"/>
            <a:lstStyle/>
            <a:p>
              <a:pPr eaLnBrk="1" hangingPunct="1">
                <a:defRPr/>
              </a:pPr>
              <a:endParaRPr kumimoji="1" lang="zh-CN" altLang="en-US" sz="2000" b="1">
                <a:solidFill>
                  <a:srgbClr val="3333CC"/>
                </a:solidFill>
                <a:latin typeface="Times New Roman" pitchFamily="18" charset="0"/>
                <a:ea typeface="+mn-ea"/>
                <a:cs typeface="Times New Roman" pitchFamily="18" charset="0"/>
              </a:endParaRPr>
            </a:p>
          </p:txBody>
        </p:sp>
        <p:sp>
          <p:nvSpPr>
            <p:cNvPr id="14" name="Text Box 11"/>
            <p:cNvSpPr txBox="1">
              <a:spLocks noChangeArrowheads="1"/>
            </p:cNvSpPr>
            <p:nvPr/>
          </p:nvSpPr>
          <p:spPr bwMode="auto">
            <a:xfrm>
              <a:off x="3300" y="250"/>
              <a:ext cx="1904" cy="305"/>
            </a:xfrm>
            <a:prstGeom prst="rect">
              <a:avLst/>
            </a:prstGeom>
            <a:solidFill>
              <a:schemeClr val="bg2">
                <a:lumMod val="20000"/>
                <a:lumOff val="80000"/>
              </a:schemeClr>
            </a:solidFill>
            <a:ln>
              <a:noFill/>
            </a:ln>
            <a:effectLst>
              <a:prstShdw prst="shdw17" dist="17961" dir="2700000">
                <a:srgbClr val="7A997A"/>
              </a:prst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1800" dirty="0">
                  <a:solidFill>
                    <a:srgbClr val="800000"/>
                  </a:solidFill>
                  <a:latin typeface="+mn-ea"/>
                  <a:ea typeface="+mn-ea"/>
                  <a:cs typeface="Times New Roman" panose="02020603050405020304" pitchFamily="18" charset="0"/>
                </a:rPr>
                <a:t>4</a:t>
              </a:r>
              <a:r>
                <a:rPr kumimoji="1" lang="zh-CN" altLang="en-US" sz="1800" dirty="0">
                  <a:solidFill>
                    <a:srgbClr val="800000"/>
                  </a:solidFill>
                  <a:latin typeface="+mn-ea"/>
                  <a:ea typeface="+mn-ea"/>
                  <a:cs typeface="Times New Roman" panose="02020603050405020304" pitchFamily="18" charset="0"/>
                </a:rPr>
                <a:t>路数据分配器真值表</a:t>
              </a:r>
              <a:endParaRPr kumimoji="1" lang="zh-CN" altLang="en-US" sz="1800" b="1" dirty="0">
                <a:solidFill>
                  <a:srgbClr val="800000"/>
                </a:solidFill>
                <a:latin typeface="+mn-ea"/>
                <a:ea typeface="+mn-ea"/>
                <a:cs typeface="Times New Roman" panose="02020603050405020304" pitchFamily="18" charset="0"/>
              </a:endParaRPr>
            </a:p>
          </p:txBody>
        </p:sp>
      </p:grpSp>
      <p:graphicFrame>
        <p:nvGraphicFramePr>
          <p:cNvPr id="3" name="对象 2">
            <a:extLst>
              <a:ext uri="{FF2B5EF4-FFF2-40B4-BE49-F238E27FC236}">
                <a16:creationId xmlns:a16="http://schemas.microsoft.com/office/drawing/2014/main" xmlns="" id="{A1691F8F-50F3-1A05-3763-C119C4DE5D6E}"/>
              </a:ext>
            </a:extLst>
          </p:cNvPr>
          <p:cNvGraphicFramePr>
            <a:graphicFrameLocks noChangeAspect="1"/>
          </p:cNvGraphicFramePr>
          <p:nvPr>
            <p:extLst>
              <p:ext uri="{D42A27DB-BD31-4B8C-83A1-F6EECF244321}">
                <p14:modId xmlns:p14="http://schemas.microsoft.com/office/powerpoint/2010/main" val="3494430979"/>
              </p:ext>
            </p:extLst>
          </p:nvPr>
        </p:nvGraphicFramePr>
        <p:xfrm>
          <a:off x="142426" y="3843878"/>
          <a:ext cx="2232564" cy="2964308"/>
        </p:xfrm>
        <a:graphic>
          <a:graphicData uri="http://schemas.openxmlformats.org/presentationml/2006/ole">
            <mc:AlternateContent xmlns:mc="http://schemas.openxmlformats.org/markup-compatibility/2006">
              <mc:Choice xmlns:v="urn:schemas-microsoft-com:vml" Requires="v">
                <p:oleObj spid="_x0000_s21508" name="Visio" r:id="rId3" imgW="2848831" imgH="3782802" progId="Visio.Drawing.11">
                  <p:embed/>
                </p:oleObj>
              </mc:Choice>
              <mc:Fallback>
                <p:oleObj name="Visio" r:id="rId3" imgW="2848831" imgH="378280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6" y="3843878"/>
                        <a:ext cx="2232564" cy="2964308"/>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xmlns="" id="{3E80DCA4-EAAC-AF90-D06E-C6E9E0651F22}"/>
              </a:ext>
            </a:extLst>
          </p:cNvPr>
          <p:cNvGraphicFramePr>
            <a:graphicFrameLocks noChangeAspect="1"/>
          </p:cNvGraphicFramePr>
          <p:nvPr>
            <p:extLst>
              <p:ext uri="{D42A27DB-BD31-4B8C-83A1-F6EECF244321}">
                <p14:modId xmlns:p14="http://schemas.microsoft.com/office/powerpoint/2010/main" val="29477427"/>
              </p:ext>
            </p:extLst>
          </p:nvPr>
        </p:nvGraphicFramePr>
        <p:xfrm>
          <a:off x="2451138" y="3843878"/>
          <a:ext cx="3767890" cy="2686492"/>
        </p:xfrm>
        <a:graphic>
          <a:graphicData uri="http://schemas.openxmlformats.org/presentationml/2006/ole">
            <mc:AlternateContent xmlns:mc="http://schemas.openxmlformats.org/markup-compatibility/2006">
              <mc:Choice xmlns:v="urn:schemas-microsoft-com:vml" Requires="v">
                <p:oleObj spid="_x0000_s21509" name="Visio" r:id="rId5" imgW="5509306" imgH="3926293" progId="Visio.Drawing.11">
                  <p:embed/>
                </p:oleObj>
              </mc:Choice>
              <mc:Fallback>
                <p:oleObj name="Visio" r:id="rId5" imgW="5509306" imgH="3926293" progId="Visio.Drawing.11">
                  <p:embed/>
                  <p:pic>
                    <p:nvPicPr>
                      <p:cNvPr id="0" name="Object 3"/>
                      <p:cNvPicPr>
                        <a:picLocks noChangeAspect="1" noChangeArrowheads="1"/>
                      </p:cNvPicPr>
                      <p:nvPr/>
                    </p:nvPicPr>
                    <p:blipFill>
                      <a:blip r:embed="rId6"/>
                      <a:srcRect/>
                      <a:stretch>
                        <a:fillRect/>
                      </a:stretch>
                    </p:blipFill>
                    <p:spPr bwMode="auto">
                      <a:xfrm>
                        <a:off x="2451138" y="3843878"/>
                        <a:ext cx="3767890" cy="2686492"/>
                      </a:xfrm>
                      <a:prstGeom prst="rect">
                        <a:avLst/>
                      </a:prstGeom>
                      <a:noFill/>
                    </p:spPr>
                  </p:pic>
                </p:oleObj>
              </mc:Fallback>
            </mc:AlternateContent>
          </a:graphicData>
        </a:graphic>
      </p:graphicFrame>
    </p:spTree>
    <p:extLst>
      <p:ext uri="{BB962C8B-B14F-4D97-AF65-F5344CB8AC3E}">
        <p14:creationId xmlns:p14="http://schemas.microsoft.com/office/powerpoint/2010/main" val="37547771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矩形 348"/>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2"/>
          <p:cNvSpPr txBox="1">
            <a:spLocks noChangeArrowheads="1"/>
          </p:cNvSpPr>
          <p:nvPr/>
        </p:nvSpPr>
        <p:spPr>
          <a:xfrm>
            <a:off x="152342" y="103063"/>
            <a:ext cx="8839315"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kumimoji="1" lang="zh-CN" altLang="en-US" sz="3200">
                <a:solidFill>
                  <a:srgbClr val="800000"/>
                </a:solidFill>
              </a:rPr>
              <a:t>例</a:t>
            </a:r>
            <a:r>
              <a:rPr kumimoji="1" lang="en-US" altLang="zh-CN" sz="3200">
                <a:solidFill>
                  <a:srgbClr val="800000"/>
                </a:solidFill>
              </a:rPr>
              <a:t>3</a:t>
            </a:r>
            <a:r>
              <a:rPr kumimoji="1" lang="zh-CN" altLang="en-US" sz="3200"/>
              <a:t>：</a:t>
            </a:r>
            <a:r>
              <a:rPr kumimoji="1" lang="zh-CN" altLang="en-US" sz="3200" dirty="0"/>
              <a:t>用三线</a:t>
            </a:r>
            <a:r>
              <a:rPr kumimoji="1" lang="en-US" altLang="zh-CN" sz="3200" dirty="0"/>
              <a:t>-</a:t>
            </a:r>
            <a:r>
              <a:rPr kumimoji="1" lang="zh-CN" altLang="en-US" sz="3200" dirty="0"/>
              <a:t>八线译码器</a:t>
            </a:r>
            <a:r>
              <a:rPr kumimoji="1" lang="en-US" altLang="zh-CN" sz="3200" dirty="0"/>
              <a:t>74138</a:t>
            </a:r>
            <a:r>
              <a:rPr kumimoji="1" lang="zh-CN" altLang="en-US" sz="3200" dirty="0"/>
              <a:t>实现八路</a:t>
            </a:r>
            <a:r>
              <a:rPr kumimoji="1" lang="en-US" altLang="zh-CN" sz="3200" dirty="0">
                <a:solidFill>
                  <a:srgbClr val="800000"/>
                </a:solidFill>
              </a:rPr>
              <a:t>DEMUX</a:t>
            </a:r>
            <a:r>
              <a:rPr kumimoji="1" lang="zh-CN" altLang="en-US" sz="3200" dirty="0"/>
              <a:t>。</a:t>
            </a:r>
          </a:p>
          <a:p>
            <a:pPr marL="571500" indent="-571500" algn="l" eaLnBrk="1" hangingPunct="1">
              <a:buFont typeface="Wingdings" panose="05000000000000000000" pitchFamily="2" charset="2"/>
              <a:buChar char="l"/>
            </a:pPr>
            <a:endParaRPr lang="zh-CN" altLang="en-US" sz="3200" kern="0" dirty="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77" name="Rectangle 1039"/>
              <p:cNvSpPr>
                <a:spLocks noChangeArrowheads="1"/>
              </p:cNvSpPr>
              <p:nvPr/>
            </p:nvSpPr>
            <p:spPr bwMode="auto">
              <a:xfrm>
                <a:off x="506664" y="1301201"/>
                <a:ext cx="4398118" cy="23267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600"/>
                  </a:spcBef>
                  <a:spcAft>
                    <a:spcPts val="600"/>
                  </a:spcAft>
                  <a:buNone/>
                </a:pPr>
                <a:r>
                  <a:rPr kumimoji="1" lang="zh-CN" altLang="en-US" sz="2400" i="0" dirty="0"/>
                  <a:t>当</a:t>
                </a:r>
                <a14:m>
                  <m:oMath xmlns:m="http://schemas.openxmlformats.org/officeDocument/2006/math">
                    <m:r>
                      <a:rPr kumimoji="1" lang="en-US" altLang="zh-CN" sz="2400" b="1" i="1" dirty="0" smtClean="0">
                        <a:latin typeface="Cambria Math" panose="02040503050406030204" pitchFamily="18" charset="0"/>
                      </a:rPr>
                      <m:t>𝑨</m:t>
                    </m:r>
                    <m:r>
                      <a:rPr kumimoji="1" lang="en-US" altLang="zh-CN" sz="2400" b="1" i="1" baseline="-25000" dirty="0">
                        <a:latin typeface="Cambria Math" panose="02040503050406030204" pitchFamily="18" charset="0"/>
                      </a:rPr>
                      <m:t>𝟐</m:t>
                    </m:r>
                    <m:r>
                      <a:rPr kumimoji="1" lang="en-US" altLang="zh-CN" sz="2400" b="1" i="1" dirty="0">
                        <a:latin typeface="Cambria Math" panose="02040503050406030204" pitchFamily="18" charset="0"/>
                      </a:rPr>
                      <m:t>𝑨</m:t>
                    </m:r>
                    <m:r>
                      <a:rPr kumimoji="1" lang="en-US" altLang="zh-CN" sz="2400" b="1" i="1" baseline="-25000" dirty="0">
                        <a:latin typeface="Cambria Math" panose="02040503050406030204" pitchFamily="18" charset="0"/>
                      </a:rPr>
                      <m:t>𝟏</m:t>
                    </m:r>
                    <m:r>
                      <a:rPr kumimoji="1" lang="en-US" altLang="zh-CN" sz="2400" b="1" i="1" dirty="0">
                        <a:latin typeface="Cambria Math" panose="02040503050406030204" pitchFamily="18" charset="0"/>
                      </a:rPr>
                      <m:t>𝑨</m:t>
                    </m:r>
                    <m:r>
                      <a:rPr kumimoji="1" lang="en-US" altLang="zh-CN" sz="2400" b="1" i="1" baseline="-25000" dirty="0">
                        <a:latin typeface="Cambria Math" panose="02040503050406030204" pitchFamily="18" charset="0"/>
                      </a:rPr>
                      <m:t>𝟎</m:t>
                    </m:r>
                    <m:r>
                      <a:rPr kumimoji="1" lang="en-US" altLang="zh-CN" sz="2400" b="1" i="1" dirty="0">
                        <a:latin typeface="Cambria Math" panose="02040503050406030204" pitchFamily="18" charset="0"/>
                      </a:rPr>
                      <m:t>=</m:t>
                    </m:r>
                    <m:r>
                      <a:rPr kumimoji="1" lang="en-US" altLang="zh-CN" sz="2400" b="1" i="1" dirty="0">
                        <a:latin typeface="Cambria Math" panose="02040503050406030204" pitchFamily="18" charset="0"/>
                      </a:rPr>
                      <m:t>𝟎𝟎𝟎</m:t>
                    </m:r>
                  </m:oMath>
                </a14:m>
                <a:r>
                  <a:rPr kumimoji="1" lang="zh-CN" altLang="en-US" sz="2400" i="0" dirty="0"/>
                  <a:t>时</a:t>
                </a:r>
                <a:r>
                  <a:rPr kumimoji="1" lang="en-US" altLang="zh-CN" sz="2400" i="0" dirty="0"/>
                  <a:t>,</a:t>
                </a:r>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𝑭</m:t>
                            </m:r>
                          </m:e>
                          <m:sub>
                            <m:r>
                              <a:rPr lang="en-US" altLang="zh-CN" sz="2400" i="1">
                                <a:latin typeface="Cambria Math" panose="02040503050406030204" pitchFamily="18" charset="0"/>
                              </a:rPr>
                              <m:t>𝟎</m:t>
                            </m:r>
                          </m:sub>
                        </m:sSub>
                      </m:e>
                    </m:acc>
                    <m:r>
                      <a:rPr lang="en-US" altLang="zh-CN" sz="2400" i="1">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𝑫</m:t>
                    </m:r>
                  </m:oMath>
                </a14:m>
                <a:endParaRPr lang="en-US" altLang="zh-CN" sz="2400" dirty="0"/>
              </a:p>
              <a:p>
                <a:pPr eaLnBrk="1" fontAlgn="auto" hangingPunct="1">
                  <a:spcBef>
                    <a:spcPts val="600"/>
                  </a:spcBef>
                  <a:spcAft>
                    <a:spcPts val="600"/>
                  </a:spcAft>
                  <a:buNone/>
                </a:pPr>
                <a:r>
                  <a:rPr kumimoji="1" lang="zh-CN" altLang="en-US" sz="2400" dirty="0"/>
                  <a:t>当</a:t>
                </a:r>
                <a14:m>
                  <m:oMath xmlns:m="http://schemas.openxmlformats.org/officeDocument/2006/math">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𝟐</m:t>
                    </m:r>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𝟏</m:t>
                    </m:r>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𝟎</m:t>
                    </m:r>
                    <m:r>
                      <a:rPr kumimoji="1" lang="en-US" altLang="zh-CN" sz="2400" i="1" dirty="0">
                        <a:latin typeface="Cambria Math" panose="02040503050406030204" pitchFamily="18" charset="0"/>
                      </a:rPr>
                      <m:t>=</m:t>
                    </m:r>
                    <m:r>
                      <a:rPr kumimoji="1" lang="en-US" altLang="zh-CN" sz="2400" i="1" dirty="0">
                        <a:latin typeface="Cambria Math" panose="02040503050406030204" pitchFamily="18" charset="0"/>
                      </a:rPr>
                      <m:t>𝟎𝟎</m:t>
                    </m:r>
                    <m:r>
                      <a:rPr kumimoji="1" lang="en-US" altLang="zh-CN" sz="2400" b="1" i="1" dirty="0" smtClean="0">
                        <a:latin typeface="Cambria Math" panose="02040503050406030204" pitchFamily="18" charset="0"/>
                      </a:rPr>
                      <m:t>𝟏</m:t>
                    </m:r>
                  </m:oMath>
                </a14:m>
                <a:r>
                  <a:rPr kumimoji="1" lang="zh-CN" altLang="en-US" sz="2400" dirty="0"/>
                  <a:t>时</a:t>
                </a:r>
                <a:r>
                  <a:rPr kumimoji="1" lang="en-US" altLang="zh-CN" sz="2400" dirty="0"/>
                  <a:t>,</a:t>
                </a:r>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𝑭</m:t>
                            </m:r>
                          </m:e>
                          <m:sub>
                            <m:r>
                              <a:rPr lang="en-US" altLang="zh-CN" sz="2400" b="1" i="1" smtClean="0">
                                <a:latin typeface="Cambria Math" panose="02040503050406030204" pitchFamily="18" charset="0"/>
                              </a:rPr>
                              <m:t>𝟏</m:t>
                            </m:r>
                          </m:sub>
                        </m:sSub>
                      </m:e>
                    </m:acc>
                    <m:r>
                      <a:rPr lang="en-US" altLang="zh-CN" sz="2400" i="1">
                        <a:latin typeface="Cambria Math" panose="02040503050406030204" pitchFamily="18" charset="0"/>
                      </a:rPr>
                      <m:t>=</m:t>
                    </m:r>
                    <m:r>
                      <a:rPr lang="en-US" altLang="zh-CN" sz="2400" i="1">
                        <a:latin typeface="Cambria Math" panose="02040503050406030204" pitchFamily="18" charset="0"/>
                      </a:rPr>
                      <m:t>𝑫</m:t>
                    </m:r>
                  </m:oMath>
                </a14:m>
                <a:endParaRPr lang="en-US" altLang="zh-CN" sz="2400" dirty="0"/>
              </a:p>
              <a:p>
                <a:pPr eaLnBrk="1" fontAlgn="auto" hangingPunct="1">
                  <a:spcBef>
                    <a:spcPts val="600"/>
                  </a:spcBef>
                  <a:spcAft>
                    <a:spcPts val="600"/>
                  </a:spcAft>
                  <a:buNone/>
                </a:pPr>
                <a:r>
                  <a:rPr lang="en-US" altLang="zh-CN" sz="2400" dirty="0"/>
                  <a:t>……</a:t>
                </a:r>
              </a:p>
              <a:p>
                <a:pPr eaLnBrk="1" fontAlgn="auto" hangingPunct="1">
                  <a:spcBef>
                    <a:spcPts val="600"/>
                  </a:spcBef>
                  <a:spcAft>
                    <a:spcPts val="600"/>
                  </a:spcAft>
                  <a:buNone/>
                </a:pPr>
                <a:r>
                  <a:rPr kumimoji="1" lang="zh-CN" altLang="en-US" sz="2400" dirty="0"/>
                  <a:t>当</a:t>
                </a:r>
                <a14:m>
                  <m:oMath xmlns:m="http://schemas.openxmlformats.org/officeDocument/2006/math">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𝟐</m:t>
                    </m:r>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𝟏</m:t>
                    </m:r>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𝟎</m:t>
                    </m:r>
                    <m:r>
                      <a:rPr kumimoji="1" lang="en-US" altLang="zh-CN" sz="2400" i="1" dirty="0">
                        <a:latin typeface="Cambria Math" panose="02040503050406030204" pitchFamily="18" charset="0"/>
                      </a:rPr>
                      <m:t>=</m:t>
                    </m:r>
                    <m:r>
                      <a:rPr kumimoji="1" lang="en-US" altLang="zh-CN" sz="2400" b="1" i="1" dirty="0" smtClean="0">
                        <a:latin typeface="Cambria Math" panose="02040503050406030204" pitchFamily="18" charset="0"/>
                      </a:rPr>
                      <m:t>𝟏𝟏𝟏</m:t>
                    </m:r>
                  </m:oMath>
                </a14:m>
                <a:r>
                  <a:rPr kumimoji="1" lang="zh-CN" altLang="en-US" sz="2400" dirty="0"/>
                  <a:t>时</a:t>
                </a:r>
                <a:r>
                  <a:rPr kumimoji="1" lang="en-US" altLang="zh-CN" sz="2400" dirty="0"/>
                  <a:t>,</a:t>
                </a:r>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𝑭</m:t>
                            </m:r>
                          </m:e>
                          <m:sub>
                            <m:r>
                              <a:rPr lang="en-US" altLang="zh-CN" sz="2400" b="1" i="1" smtClean="0">
                                <a:latin typeface="Cambria Math" panose="02040503050406030204" pitchFamily="18" charset="0"/>
                              </a:rPr>
                              <m:t>𝟕</m:t>
                            </m:r>
                          </m:sub>
                        </m:sSub>
                      </m:e>
                    </m:acc>
                    <m:r>
                      <a:rPr lang="en-US" altLang="zh-CN" sz="2400" i="1">
                        <a:latin typeface="Cambria Math" panose="02040503050406030204" pitchFamily="18" charset="0"/>
                      </a:rPr>
                      <m:t>=</m:t>
                    </m:r>
                    <m:r>
                      <a:rPr lang="en-US" altLang="zh-CN" sz="2400" i="1">
                        <a:latin typeface="Cambria Math" panose="02040503050406030204" pitchFamily="18" charset="0"/>
                      </a:rPr>
                      <m:t>𝑫</m:t>
                    </m:r>
                  </m:oMath>
                </a14:m>
                <a:endParaRPr kumimoji="1" lang="zh-CN" altLang="en-US" sz="2400" i="0" dirty="0"/>
              </a:p>
            </p:txBody>
          </p:sp>
        </mc:Choice>
        <mc:Fallback xmlns="">
          <p:sp>
            <p:nvSpPr>
              <p:cNvPr id="77" name="Rectangle 1039"/>
              <p:cNvSpPr>
                <a:spLocks noRot="1" noChangeAspect="1" noMove="1" noResize="1" noEditPoints="1" noAdjustHandles="1" noChangeArrowheads="1" noChangeShapeType="1" noTextEdit="1"/>
              </p:cNvSpPr>
              <p:nvPr/>
            </p:nvSpPr>
            <p:spPr bwMode="auto">
              <a:xfrm>
                <a:off x="506664" y="1301201"/>
                <a:ext cx="4398118" cy="2326791"/>
              </a:xfrm>
              <a:prstGeom prst="rect">
                <a:avLst/>
              </a:prstGeom>
              <a:blipFill rotWithShape="0">
                <a:blip r:embed="rId6"/>
                <a:stretch>
                  <a:fillRect l="-2078" t="-1571" b="-34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xmlns="" id="{02C1FD8B-1CD8-07F9-BA43-72A568A349E0}"/>
              </a:ext>
            </a:extLst>
          </p:cNvPr>
          <p:cNvGrpSpPr/>
          <p:nvPr/>
        </p:nvGrpSpPr>
        <p:grpSpPr>
          <a:xfrm>
            <a:off x="5475958" y="1133019"/>
            <a:ext cx="3024583" cy="2455085"/>
            <a:chOff x="5475958" y="1133019"/>
            <a:chExt cx="3024583" cy="2455085"/>
          </a:xfrm>
        </p:grpSpPr>
        <p:grpSp>
          <p:nvGrpSpPr>
            <p:cNvPr id="7" name="Group 1132"/>
            <p:cNvGrpSpPr>
              <a:grpSpLocks/>
            </p:cNvGrpSpPr>
            <p:nvPr/>
          </p:nvGrpSpPr>
          <p:grpSpPr bwMode="auto">
            <a:xfrm>
              <a:off x="5475958" y="1257011"/>
              <a:ext cx="2948527" cy="2331093"/>
              <a:chOff x="2281" y="1506"/>
              <a:chExt cx="3011" cy="3213"/>
            </a:xfrm>
          </p:grpSpPr>
          <p:sp>
            <p:nvSpPr>
              <p:cNvPr id="8" name="Freeform 1053"/>
              <p:cNvSpPr>
                <a:spLocks/>
              </p:cNvSpPr>
              <p:nvPr/>
            </p:nvSpPr>
            <p:spPr bwMode="auto">
              <a:xfrm>
                <a:off x="2281" y="1981"/>
                <a:ext cx="3010" cy="1562"/>
              </a:xfrm>
              <a:custGeom>
                <a:avLst/>
                <a:gdLst>
                  <a:gd name="T0" fmla="*/ 0 w 3010"/>
                  <a:gd name="T1" fmla="*/ 1562 h 1562"/>
                  <a:gd name="T2" fmla="*/ 3010 w 3010"/>
                  <a:gd name="T3" fmla="*/ 1562 h 1562"/>
                  <a:gd name="T4" fmla="*/ 3010 w 3010"/>
                  <a:gd name="T5" fmla="*/ 0 h 1562"/>
                  <a:gd name="T6" fmla="*/ 0 w 3010"/>
                  <a:gd name="T7" fmla="*/ 0 h 1562"/>
                  <a:gd name="T8" fmla="*/ 0 w 3010"/>
                  <a:gd name="T9" fmla="*/ 1562 h 1562"/>
                  <a:gd name="T10" fmla="*/ 0 w 3010"/>
                  <a:gd name="T11" fmla="*/ 1562 h 1562"/>
                  <a:gd name="T12" fmla="*/ 0 60000 65536"/>
                  <a:gd name="T13" fmla="*/ 0 60000 65536"/>
                  <a:gd name="T14" fmla="*/ 0 60000 65536"/>
                  <a:gd name="T15" fmla="*/ 0 60000 65536"/>
                  <a:gd name="T16" fmla="*/ 0 60000 65536"/>
                  <a:gd name="T17" fmla="*/ 0 60000 65536"/>
                  <a:gd name="T18" fmla="*/ 0 w 3010"/>
                  <a:gd name="T19" fmla="*/ 0 h 1562"/>
                  <a:gd name="T20" fmla="*/ 3010 w 3010"/>
                  <a:gd name="T21" fmla="*/ 1562 h 1562"/>
                </a:gdLst>
                <a:ahLst/>
                <a:cxnLst>
                  <a:cxn ang="T12">
                    <a:pos x="T0" y="T1"/>
                  </a:cxn>
                  <a:cxn ang="T13">
                    <a:pos x="T2" y="T3"/>
                  </a:cxn>
                  <a:cxn ang="T14">
                    <a:pos x="T4" y="T5"/>
                  </a:cxn>
                  <a:cxn ang="T15">
                    <a:pos x="T6" y="T7"/>
                  </a:cxn>
                  <a:cxn ang="T16">
                    <a:pos x="T8" y="T9"/>
                  </a:cxn>
                  <a:cxn ang="T17">
                    <a:pos x="T10" y="T11"/>
                  </a:cxn>
                </a:cxnLst>
                <a:rect l="T18" t="T19" r="T20" b="T21"/>
                <a:pathLst>
                  <a:path w="3010" h="1562">
                    <a:moveTo>
                      <a:pt x="0" y="1562"/>
                    </a:moveTo>
                    <a:lnTo>
                      <a:pt x="3010" y="1562"/>
                    </a:lnTo>
                    <a:lnTo>
                      <a:pt x="3010" y="0"/>
                    </a:lnTo>
                    <a:lnTo>
                      <a:pt x="0" y="0"/>
                    </a:lnTo>
                    <a:lnTo>
                      <a:pt x="0" y="1562"/>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Line 1054"/>
              <p:cNvSpPr>
                <a:spLocks noChangeShapeType="1"/>
              </p:cNvSpPr>
              <p:nvPr/>
            </p:nvSpPr>
            <p:spPr bwMode="auto">
              <a:xfrm flipV="1">
                <a:off x="2484" y="1506"/>
                <a:ext cx="1" cy="404"/>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1055"/>
              <p:cNvSpPr>
                <a:spLocks noChangeShapeType="1"/>
              </p:cNvSpPr>
              <p:nvPr/>
            </p:nvSpPr>
            <p:spPr bwMode="auto">
              <a:xfrm flipV="1">
                <a:off x="2856" y="1506"/>
                <a:ext cx="1" cy="404"/>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056"/>
              <p:cNvSpPr>
                <a:spLocks noChangeShapeType="1"/>
              </p:cNvSpPr>
              <p:nvPr/>
            </p:nvSpPr>
            <p:spPr bwMode="auto">
              <a:xfrm flipV="1">
                <a:off x="3228" y="1506"/>
                <a:ext cx="1" cy="404"/>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057"/>
              <p:cNvSpPr>
                <a:spLocks noChangeShapeType="1"/>
              </p:cNvSpPr>
              <p:nvPr/>
            </p:nvSpPr>
            <p:spPr bwMode="auto">
              <a:xfrm flipV="1">
                <a:off x="3600" y="1506"/>
                <a:ext cx="1" cy="39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058"/>
              <p:cNvSpPr>
                <a:spLocks noChangeShapeType="1"/>
              </p:cNvSpPr>
              <p:nvPr/>
            </p:nvSpPr>
            <p:spPr bwMode="auto">
              <a:xfrm flipV="1">
                <a:off x="3972" y="1506"/>
                <a:ext cx="1" cy="39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059"/>
              <p:cNvSpPr>
                <a:spLocks noChangeShapeType="1"/>
              </p:cNvSpPr>
              <p:nvPr/>
            </p:nvSpPr>
            <p:spPr bwMode="auto">
              <a:xfrm flipV="1">
                <a:off x="4344" y="1506"/>
                <a:ext cx="1" cy="404"/>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060"/>
              <p:cNvSpPr>
                <a:spLocks noChangeShapeType="1"/>
              </p:cNvSpPr>
              <p:nvPr/>
            </p:nvSpPr>
            <p:spPr bwMode="auto">
              <a:xfrm flipV="1">
                <a:off x="4716" y="1506"/>
                <a:ext cx="1" cy="39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061"/>
              <p:cNvSpPr>
                <a:spLocks noChangeShapeType="1"/>
              </p:cNvSpPr>
              <p:nvPr/>
            </p:nvSpPr>
            <p:spPr bwMode="auto">
              <a:xfrm flipV="1">
                <a:off x="5088" y="1506"/>
                <a:ext cx="1" cy="39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062"/>
              <p:cNvSpPr>
                <a:spLocks noChangeShapeType="1"/>
              </p:cNvSpPr>
              <p:nvPr/>
            </p:nvSpPr>
            <p:spPr bwMode="auto">
              <a:xfrm flipV="1">
                <a:off x="2484" y="3543"/>
                <a:ext cx="1" cy="27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063"/>
              <p:cNvSpPr>
                <a:spLocks noChangeShapeType="1"/>
              </p:cNvSpPr>
              <p:nvPr/>
            </p:nvSpPr>
            <p:spPr bwMode="auto">
              <a:xfrm flipV="1">
                <a:off x="2856" y="3614"/>
                <a:ext cx="1" cy="20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064"/>
              <p:cNvSpPr>
                <a:spLocks noChangeShapeType="1"/>
              </p:cNvSpPr>
              <p:nvPr/>
            </p:nvSpPr>
            <p:spPr bwMode="auto">
              <a:xfrm flipV="1">
                <a:off x="3228" y="3614"/>
                <a:ext cx="1" cy="285"/>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065"/>
              <p:cNvSpPr>
                <a:spLocks noChangeShapeType="1"/>
              </p:cNvSpPr>
              <p:nvPr/>
            </p:nvSpPr>
            <p:spPr bwMode="auto">
              <a:xfrm flipV="1">
                <a:off x="4344" y="3543"/>
                <a:ext cx="1" cy="27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066"/>
              <p:cNvSpPr>
                <a:spLocks noChangeShapeType="1"/>
              </p:cNvSpPr>
              <p:nvPr/>
            </p:nvSpPr>
            <p:spPr bwMode="auto">
              <a:xfrm flipV="1">
                <a:off x="4716" y="3543"/>
                <a:ext cx="1" cy="27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067"/>
              <p:cNvSpPr>
                <a:spLocks noChangeShapeType="1"/>
              </p:cNvSpPr>
              <p:nvPr/>
            </p:nvSpPr>
            <p:spPr bwMode="auto">
              <a:xfrm flipV="1">
                <a:off x="5088" y="3543"/>
                <a:ext cx="1" cy="27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068"/>
              <p:cNvSpPr>
                <a:spLocks noChangeShapeType="1"/>
              </p:cNvSpPr>
              <p:nvPr/>
            </p:nvSpPr>
            <p:spPr bwMode="auto">
              <a:xfrm>
                <a:off x="2856" y="3814"/>
                <a:ext cx="372" cy="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Freeform 1069"/>
              <p:cNvSpPr>
                <a:spLocks/>
              </p:cNvSpPr>
              <p:nvPr/>
            </p:nvSpPr>
            <p:spPr bwMode="auto">
              <a:xfrm>
                <a:off x="3211" y="3797"/>
                <a:ext cx="34" cy="34"/>
              </a:xfrm>
              <a:custGeom>
                <a:avLst/>
                <a:gdLst>
                  <a:gd name="T0" fmla="*/ 0 w 34"/>
                  <a:gd name="T1" fmla="*/ 17 h 34"/>
                  <a:gd name="T2" fmla="*/ 0 w 34"/>
                  <a:gd name="T3" fmla="*/ 14 h 34"/>
                  <a:gd name="T4" fmla="*/ 1 w 34"/>
                  <a:gd name="T5" fmla="*/ 11 h 34"/>
                  <a:gd name="T6" fmla="*/ 3 w 34"/>
                  <a:gd name="T7" fmla="*/ 8 h 34"/>
                  <a:gd name="T8" fmla="*/ 5 w 34"/>
                  <a:gd name="T9" fmla="*/ 5 h 34"/>
                  <a:gd name="T10" fmla="*/ 8 w 34"/>
                  <a:gd name="T11" fmla="*/ 4 h 34"/>
                  <a:gd name="T12" fmla="*/ 11 w 34"/>
                  <a:gd name="T13" fmla="*/ 2 h 34"/>
                  <a:gd name="T14" fmla="*/ 14 w 34"/>
                  <a:gd name="T15" fmla="*/ 0 h 34"/>
                  <a:gd name="T16" fmla="*/ 17 w 34"/>
                  <a:gd name="T17" fmla="*/ 0 h 34"/>
                  <a:gd name="T18" fmla="*/ 20 w 34"/>
                  <a:gd name="T19" fmla="*/ 0 h 34"/>
                  <a:gd name="T20" fmla="*/ 23 w 34"/>
                  <a:gd name="T21" fmla="*/ 2 h 34"/>
                  <a:gd name="T22" fmla="*/ 26 w 34"/>
                  <a:gd name="T23" fmla="*/ 4 h 34"/>
                  <a:gd name="T24" fmla="*/ 29 w 34"/>
                  <a:gd name="T25" fmla="*/ 5 h 34"/>
                  <a:gd name="T26" fmla="*/ 30 w 34"/>
                  <a:gd name="T27" fmla="*/ 8 h 34"/>
                  <a:gd name="T28" fmla="*/ 33 w 34"/>
                  <a:gd name="T29" fmla="*/ 11 h 34"/>
                  <a:gd name="T30" fmla="*/ 34 w 34"/>
                  <a:gd name="T31" fmla="*/ 14 h 34"/>
                  <a:gd name="T32" fmla="*/ 34 w 34"/>
                  <a:gd name="T33" fmla="*/ 17 h 34"/>
                  <a:gd name="T34" fmla="*/ 34 w 34"/>
                  <a:gd name="T35" fmla="*/ 17 h 34"/>
                  <a:gd name="T36" fmla="*/ 34 w 34"/>
                  <a:gd name="T37" fmla="*/ 21 h 34"/>
                  <a:gd name="T38" fmla="*/ 33 w 34"/>
                  <a:gd name="T39" fmla="*/ 23 h 34"/>
                  <a:gd name="T40" fmla="*/ 30 w 34"/>
                  <a:gd name="T41" fmla="*/ 27 h 34"/>
                  <a:gd name="T42" fmla="*/ 29 w 34"/>
                  <a:gd name="T43" fmla="*/ 29 h 34"/>
                  <a:gd name="T44" fmla="*/ 26 w 34"/>
                  <a:gd name="T45" fmla="*/ 32 h 34"/>
                  <a:gd name="T46" fmla="*/ 23 w 34"/>
                  <a:gd name="T47" fmla="*/ 33 h 34"/>
                  <a:gd name="T48" fmla="*/ 20 w 34"/>
                  <a:gd name="T49" fmla="*/ 33 h 34"/>
                  <a:gd name="T50" fmla="*/ 17 w 34"/>
                  <a:gd name="T51" fmla="*/ 34 h 34"/>
                  <a:gd name="T52" fmla="*/ 14 w 34"/>
                  <a:gd name="T53" fmla="*/ 33 h 34"/>
                  <a:gd name="T54" fmla="*/ 11 w 34"/>
                  <a:gd name="T55" fmla="*/ 33 h 34"/>
                  <a:gd name="T56" fmla="*/ 8 w 34"/>
                  <a:gd name="T57" fmla="*/ 32 h 34"/>
                  <a:gd name="T58" fmla="*/ 5 w 34"/>
                  <a:gd name="T59" fmla="*/ 29 h 34"/>
                  <a:gd name="T60" fmla="*/ 3 w 34"/>
                  <a:gd name="T61" fmla="*/ 27 h 34"/>
                  <a:gd name="T62" fmla="*/ 1 w 34"/>
                  <a:gd name="T63" fmla="*/ 23 h 34"/>
                  <a:gd name="T64" fmla="*/ 0 w 34"/>
                  <a:gd name="T65" fmla="*/ 21 h 34"/>
                  <a:gd name="T66" fmla="*/ 0 w 34"/>
                  <a:gd name="T67" fmla="*/ 17 h 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
                  <a:gd name="T103" fmla="*/ 0 h 34"/>
                  <a:gd name="T104" fmla="*/ 34 w 34"/>
                  <a:gd name="T105" fmla="*/ 34 h 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 h="34">
                    <a:moveTo>
                      <a:pt x="0" y="17"/>
                    </a:moveTo>
                    <a:lnTo>
                      <a:pt x="0" y="14"/>
                    </a:lnTo>
                    <a:lnTo>
                      <a:pt x="1" y="11"/>
                    </a:lnTo>
                    <a:lnTo>
                      <a:pt x="3" y="8"/>
                    </a:lnTo>
                    <a:lnTo>
                      <a:pt x="5" y="5"/>
                    </a:lnTo>
                    <a:lnTo>
                      <a:pt x="8" y="4"/>
                    </a:lnTo>
                    <a:lnTo>
                      <a:pt x="11" y="2"/>
                    </a:lnTo>
                    <a:lnTo>
                      <a:pt x="14" y="0"/>
                    </a:lnTo>
                    <a:lnTo>
                      <a:pt x="17" y="0"/>
                    </a:lnTo>
                    <a:lnTo>
                      <a:pt x="20" y="0"/>
                    </a:lnTo>
                    <a:lnTo>
                      <a:pt x="23" y="2"/>
                    </a:lnTo>
                    <a:lnTo>
                      <a:pt x="26" y="4"/>
                    </a:lnTo>
                    <a:lnTo>
                      <a:pt x="29" y="5"/>
                    </a:lnTo>
                    <a:lnTo>
                      <a:pt x="30" y="8"/>
                    </a:lnTo>
                    <a:lnTo>
                      <a:pt x="33" y="11"/>
                    </a:lnTo>
                    <a:lnTo>
                      <a:pt x="34" y="14"/>
                    </a:lnTo>
                    <a:lnTo>
                      <a:pt x="34" y="17"/>
                    </a:lnTo>
                    <a:lnTo>
                      <a:pt x="34" y="21"/>
                    </a:lnTo>
                    <a:lnTo>
                      <a:pt x="33" y="23"/>
                    </a:lnTo>
                    <a:lnTo>
                      <a:pt x="30" y="27"/>
                    </a:lnTo>
                    <a:lnTo>
                      <a:pt x="29" y="29"/>
                    </a:lnTo>
                    <a:lnTo>
                      <a:pt x="26" y="32"/>
                    </a:lnTo>
                    <a:lnTo>
                      <a:pt x="23" y="33"/>
                    </a:lnTo>
                    <a:lnTo>
                      <a:pt x="20" y="33"/>
                    </a:lnTo>
                    <a:lnTo>
                      <a:pt x="17" y="34"/>
                    </a:lnTo>
                    <a:lnTo>
                      <a:pt x="14" y="33"/>
                    </a:lnTo>
                    <a:lnTo>
                      <a:pt x="11" y="33"/>
                    </a:lnTo>
                    <a:lnTo>
                      <a:pt x="8" y="32"/>
                    </a:lnTo>
                    <a:lnTo>
                      <a:pt x="5" y="29"/>
                    </a:lnTo>
                    <a:lnTo>
                      <a:pt x="3" y="27"/>
                    </a:lnTo>
                    <a:lnTo>
                      <a:pt x="1" y="23"/>
                    </a:lnTo>
                    <a:lnTo>
                      <a:pt x="0" y="21"/>
                    </a:lnTo>
                    <a:lnTo>
                      <a:pt x="0" y="17"/>
                    </a:lnTo>
                  </a:path>
                </a:pathLst>
              </a:custGeom>
              <a:noFill/>
              <a:ln w="39688"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1070"/>
              <p:cNvSpPr>
                <a:spLocks/>
              </p:cNvSpPr>
              <p:nvPr/>
            </p:nvSpPr>
            <p:spPr bwMode="auto">
              <a:xfrm>
                <a:off x="2447" y="1911"/>
                <a:ext cx="73" cy="71"/>
              </a:xfrm>
              <a:custGeom>
                <a:avLst/>
                <a:gdLst>
                  <a:gd name="T0" fmla="*/ 73 w 73"/>
                  <a:gd name="T1" fmla="*/ 32 h 71"/>
                  <a:gd name="T2" fmla="*/ 73 w 73"/>
                  <a:gd name="T3" fmla="*/ 25 h 71"/>
                  <a:gd name="T4" fmla="*/ 69 w 73"/>
                  <a:gd name="T5" fmla="*/ 19 h 71"/>
                  <a:gd name="T6" fmla="*/ 66 w 73"/>
                  <a:gd name="T7" fmla="*/ 13 h 71"/>
                  <a:gd name="T8" fmla="*/ 60 w 73"/>
                  <a:gd name="T9" fmla="*/ 9 h 71"/>
                  <a:gd name="T10" fmla="*/ 55 w 73"/>
                  <a:gd name="T11" fmla="*/ 5 h 71"/>
                  <a:gd name="T12" fmla="*/ 48 w 73"/>
                  <a:gd name="T13" fmla="*/ 2 h 71"/>
                  <a:gd name="T14" fmla="*/ 40 w 73"/>
                  <a:gd name="T15" fmla="*/ 0 h 71"/>
                  <a:gd name="T16" fmla="*/ 33 w 73"/>
                  <a:gd name="T17" fmla="*/ 0 h 71"/>
                  <a:gd name="T18" fmla="*/ 25 w 73"/>
                  <a:gd name="T19" fmla="*/ 2 h 71"/>
                  <a:gd name="T20" fmla="*/ 19 w 73"/>
                  <a:gd name="T21" fmla="*/ 5 h 71"/>
                  <a:gd name="T22" fmla="*/ 14 w 73"/>
                  <a:gd name="T23" fmla="*/ 9 h 71"/>
                  <a:gd name="T24" fmla="*/ 9 w 73"/>
                  <a:gd name="T25" fmla="*/ 13 h 71"/>
                  <a:gd name="T26" fmla="*/ 4 w 73"/>
                  <a:gd name="T27" fmla="*/ 19 h 71"/>
                  <a:gd name="T28" fmla="*/ 0 w 73"/>
                  <a:gd name="T29" fmla="*/ 25 h 71"/>
                  <a:gd name="T30" fmla="*/ 0 w 73"/>
                  <a:gd name="T31" fmla="*/ 32 h 71"/>
                  <a:gd name="T32" fmla="*/ 0 w 73"/>
                  <a:gd name="T33" fmla="*/ 40 h 71"/>
                  <a:gd name="T34" fmla="*/ 0 w 73"/>
                  <a:gd name="T35" fmla="*/ 47 h 71"/>
                  <a:gd name="T36" fmla="*/ 4 w 73"/>
                  <a:gd name="T37" fmla="*/ 53 h 71"/>
                  <a:gd name="T38" fmla="*/ 9 w 73"/>
                  <a:gd name="T39" fmla="*/ 59 h 71"/>
                  <a:gd name="T40" fmla="*/ 14 w 73"/>
                  <a:gd name="T41" fmla="*/ 64 h 71"/>
                  <a:gd name="T42" fmla="*/ 19 w 73"/>
                  <a:gd name="T43" fmla="*/ 67 h 71"/>
                  <a:gd name="T44" fmla="*/ 25 w 73"/>
                  <a:gd name="T45" fmla="*/ 70 h 71"/>
                  <a:gd name="T46" fmla="*/ 33 w 73"/>
                  <a:gd name="T47" fmla="*/ 71 h 71"/>
                  <a:gd name="T48" fmla="*/ 40 w 73"/>
                  <a:gd name="T49" fmla="*/ 71 h 71"/>
                  <a:gd name="T50" fmla="*/ 48 w 73"/>
                  <a:gd name="T51" fmla="*/ 70 h 71"/>
                  <a:gd name="T52" fmla="*/ 55 w 73"/>
                  <a:gd name="T53" fmla="*/ 67 h 71"/>
                  <a:gd name="T54" fmla="*/ 60 w 73"/>
                  <a:gd name="T55" fmla="*/ 64 h 71"/>
                  <a:gd name="T56" fmla="*/ 66 w 73"/>
                  <a:gd name="T57" fmla="*/ 59 h 71"/>
                  <a:gd name="T58" fmla="*/ 69 w 73"/>
                  <a:gd name="T59" fmla="*/ 53 h 71"/>
                  <a:gd name="T60" fmla="*/ 73 w 73"/>
                  <a:gd name="T61" fmla="*/ 47 h 71"/>
                  <a:gd name="T62" fmla="*/ 73 w 73"/>
                  <a:gd name="T63" fmla="*/ 40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
                  <a:gd name="T97" fmla="*/ 0 h 71"/>
                  <a:gd name="T98" fmla="*/ 73 w 73"/>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 h="71">
                    <a:moveTo>
                      <a:pt x="73" y="36"/>
                    </a:moveTo>
                    <a:lnTo>
                      <a:pt x="73" y="32"/>
                    </a:lnTo>
                    <a:lnTo>
                      <a:pt x="73" y="29"/>
                    </a:lnTo>
                    <a:lnTo>
                      <a:pt x="73" y="25"/>
                    </a:lnTo>
                    <a:lnTo>
                      <a:pt x="71" y="23"/>
                    </a:lnTo>
                    <a:lnTo>
                      <a:pt x="69" y="19"/>
                    </a:lnTo>
                    <a:lnTo>
                      <a:pt x="67" y="16"/>
                    </a:lnTo>
                    <a:lnTo>
                      <a:pt x="66" y="13"/>
                    </a:lnTo>
                    <a:lnTo>
                      <a:pt x="63" y="11"/>
                    </a:lnTo>
                    <a:lnTo>
                      <a:pt x="60" y="9"/>
                    </a:lnTo>
                    <a:lnTo>
                      <a:pt x="58" y="6"/>
                    </a:lnTo>
                    <a:lnTo>
                      <a:pt x="55" y="5"/>
                    </a:lnTo>
                    <a:lnTo>
                      <a:pt x="51" y="4"/>
                    </a:lnTo>
                    <a:lnTo>
                      <a:pt x="48" y="2"/>
                    </a:lnTo>
                    <a:lnTo>
                      <a:pt x="44" y="1"/>
                    </a:lnTo>
                    <a:lnTo>
                      <a:pt x="40" y="0"/>
                    </a:lnTo>
                    <a:lnTo>
                      <a:pt x="37" y="0"/>
                    </a:lnTo>
                    <a:lnTo>
                      <a:pt x="33" y="0"/>
                    </a:lnTo>
                    <a:lnTo>
                      <a:pt x="29" y="1"/>
                    </a:lnTo>
                    <a:lnTo>
                      <a:pt x="25" y="2"/>
                    </a:lnTo>
                    <a:lnTo>
                      <a:pt x="22" y="4"/>
                    </a:lnTo>
                    <a:lnTo>
                      <a:pt x="19" y="5"/>
                    </a:lnTo>
                    <a:lnTo>
                      <a:pt x="16" y="6"/>
                    </a:lnTo>
                    <a:lnTo>
                      <a:pt x="14" y="9"/>
                    </a:lnTo>
                    <a:lnTo>
                      <a:pt x="10" y="11"/>
                    </a:lnTo>
                    <a:lnTo>
                      <a:pt x="9" y="13"/>
                    </a:lnTo>
                    <a:lnTo>
                      <a:pt x="6" y="16"/>
                    </a:lnTo>
                    <a:lnTo>
                      <a:pt x="4" y="19"/>
                    </a:lnTo>
                    <a:lnTo>
                      <a:pt x="3" y="23"/>
                    </a:lnTo>
                    <a:lnTo>
                      <a:pt x="0" y="25"/>
                    </a:lnTo>
                    <a:lnTo>
                      <a:pt x="0" y="29"/>
                    </a:lnTo>
                    <a:lnTo>
                      <a:pt x="0" y="32"/>
                    </a:lnTo>
                    <a:lnTo>
                      <a:pt x="0" y="36"/>
                    </a:lnTo>
                    <a:lnTo>
                      <a:pt x="0" y="40"/>
                    </a:lnTo>
                    <a:lnTo>
                      <a:pt x="0" y="43"/>
                    </a:lnTo>
                    <a:lnTo>
                      <a:pt x="0" y="47"/>
                    </a:lnTo>
                    <a:lnTo>
                      <a:pt x="3" y="51"/>
                    </a:lnTo>
                    <a:lnTo>
                      <a:pt x="4" y="53"/>
                    </a:lnTo>
                    <a:lnTo>
                      <a:pt x="6" y="57"/>
                    </a:lnTo>
                    <a:lnTo>
                      <a:pt x="9" y="59"/>
                    </a:lnTo>
                    <a:lnTo>
                      <a:pt x="10" y="62"/>
                    </a:lnTo>
                    <a:lnTo>
                      <a:pt x="14" y="64"/>
                    </a:lnTo>
                    <a:lnTo>
                      <a:pt x="16" y="66"/>
                    </a:lnTo>
                    <a:lnTo>
                      <a:pt x="19" y="67"/>
                    </a:lnTo>
                    <a:lnTo>
                      <a:pt x="22" y="69"/>
                    </a:lnTo>
                    <a:lnTo>
                      <a:pt x="25" y="70"/>
                    </a:lnTo>
                    <a:lnTo>
                      <a:pt x="29" y="71"/>
                    </a:lnTo>
                    <a:lnTo>
                      <a:pt x="33" y="71"/>
                    </a:lnTo>
                    <a:lnTo>
                      <a:pt x="37" y="71"/>
                    </a:lnTo>
                    <a:lnTo>
                      <a:pt x="40" y="71"/>
                    </a:lnTo>
                    <a:lnTo>
                      <a:pt x="44" y="71"/>
                    </a:lnTo>
                    <a:lnTo>
                      <a:pt x="48" y="70"/>
                    </a:lnTo>
                    <a:lnTo>
                      <a:pt x="51" y="69"/>
                    </a:lnTo>
                    <a:lnTo>
                      <a:pt x="55" y="67"/>
                    </a:lnTo>
                    <a:lnTo>
                      <a:pt x="58" y="66"/>
                    </a:lnTo>
                    <a:lnTo>
                      <a:pt x="60" y="64"/>
                    </a:lnTo>
                    <a:lnTo>
                      <a:pt x="63" y="62"/>
                    </a:lnTo>
                    <a:lnTo>
                      <a:pt x="66" y="59"/>
                    </a:lnTo>
                    <a:lnTo>
                      <a:pt x="67" y="57"/>
                    </a:lnTo>
                    <a:lnTo>
                      <a:pt x="69" y="53"/>
                    </a:lnTo>
                    <a:lnTo>
                      <a:pt x="71" y="51"/>
                    </a:lnTo>
                    <a:lnTo>
                      <a:pt x="73" y="47"/>
                    </a:lnTo>
                    <a:lnTo>
                      <a:pt x="73" y="43"/>
                    </a:lnTo>
                    <a:lnTo>
                      <a:pt x="73" y="40"/>
                    </a:lnTo>
                    <a:lnTo>
                      <a:pt x="73"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1071"/>
              <p:cNvSpPr>
                <a:spLocks/>
              </p:cNvSpPr>
              <p:nvPr/>
            </p:nvSpPr>
            <p:spPr bwMode="auto">
              <a:xfrm>
                <a:off x="2818" y="1911"/>
                <a:ext cx="75" cy="71"/>
              </a:xfrm>
              <a:custGeom>
                <a:avLst/>
                <a:gdLst>
                  <a:gd name="T0" fmla="*/ 75 w 75"/>
                  <a:gd name="T1" fmla="*/ 32 h 71"/>
                  <a:gd name="T2" fmla="*/ 74 w 75"/>
                  <a:gd name="T3" fmla="*/ 25 h 71"/>
                  <a:gd name="T4" fmla="*/ 70 w 75"/>
                  <a:gd name="T5" fmla="*/ 19 h 71"/>
                  <a:gd name="T6" fmla="*/ 67 w 75"/>
                  <a:gd name="T7" fmla="*/ 13 h 71"/>
                  <a:gd name="T8" fmla="*/ 61 w 75"/>
                  <a:gd name="T9" fmla="*/ 9 h 71"/>
                  <a:gd name="T10" fmla="*/ 56 w 75"/>
                  <a:gd name="T11" fmla="*/ 5 h 71"/>
                  <a:gd name="T12" fmla="*/ 49 w 75"/>
                  <a:gd name="T13" fmla="*/ 2 h 71"/>
                  <a:gd name="T14" fmla="*/ 41 w 75"/>
                  <a:gd name="T15" fmla="*/ 0 h 71"/>
                  <a:gd name="T16" fmla="*/ 34 w 75"/>
                  <a:gd name="T17" fmla="*/ 0 h 71"/>
                  <a:gd name="T18" fmla="*/ 27 w 75"/>
                  <a:gd name="T19" fmla="*/ 2 h 71"/>
                  <a:gd name="T20" fmla="*/ 21 w 75"/>
                  <a:gd name="T21" fmla="*/ 5 h 71"/>
                  <a:gd name="T22" fmla="*/ 15 w 75"/>
                  <a:gd name="T23" fmla="*/ 9 h 71"/>
                  <a:gd name="T24" fmla="*/ 9 w 75"/>
                  <a:gd name="T25" fmla="*/ 13 h 71"/>
                  <a:gd name="T26" fmla="*/ 5 w 75"/>
                  <a:gd name="T27" fmla="*/ 19 h 71"/>
                  <a:gd name="T28" fmla="*/ 2 w 75"/>
                  <a:gd name="T29" fmla="*/ 25 h 71"/>
                  <a:gd name="T30" fmla="*/ 0 w 75"/>
                  <a:gd name="T31" fmla="*/ 32 h 71"/>
                  <a:gd name="T32" fmla="*/ 0 w 75"/>
                  <a:gd name="T33" fmla="*/ 40 h 71"/>
                  <a:gd name="T34" fmla="*/ 2 w 75"/>
                  <a:gd name="T35" fmla="*/ 47 h 71"/>
                  <a:gd name="T36" fmla="*/ 5 w 75"/>
                  <a:gd name="T37" fmla="*/ 53 h 71"/>
                  <a:gd name="T38" fmla="*/ 9 w 75"/>
                  <a:gd name="T39" fmla="*/ 59 h 71"/>
                  <a:gd name="T40" fmla="*/ 15 w 75"/>
                  <a:gd name="T41" fmla="*/ 64 h 71"/>
                  <a:gd name="T42" fmla="*/ 21 w 75"/>
                  <a:gd name="T43" fmla="*/ 67 h 71"/>
                  <a:gd name="T44" fmla="*/ 27 w 75"/>
                  <a:gd name="T45" fmla="*/ 70 h 71"/>
                  <a:gd name="T46" fmla="*/ 34 w 75"/>
                  <a:gd name="T47" fmla="*/ 71 h 71"/>
                  <a:gd name="T48" fmla="*/ 41 w 75"/>
                  <a:gd name="T49" fmla="*/ 71 h 71"/>
                  <a:gd name="T50" fmla="*/ 49 w 75"/>
                  <a:gd name="T51" fmla="*/ 70 h 71"/>
                  <a:gd name="T52" fmla="*/ 56 w 75"/>
                  <a:gd name="T53" fmla="*/ 67 h 71"/>
                  <a:gd name="T54" fmla="*/ 61 w 75"/>
                  <a:gd name="T55" fmla="*/ 64 h 71"/>
                  <a:gd name="T56" fmla="*/ 67 w 75"/>
                  <a:gd name="T57" fmla="*/ 59 h 71"/>
                  <a:gd name="T58" fmla="*/ 70 w 75"/>
                  <a:gd name="T59" fmla="*/ 53 h 71"/>
                  <a:gd name="T60" fmla="*/ 74 w 75"/>
                  <a:gd name="T61" fmla="*/ 47 h 71"/>
                  <a:gd name="T62" fmla="*/ 75 w 75"/>
                  <a:gd name="T63" fmla="*/ 40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
                  <a:gd name="T97" fmla="*/ 0 h 71"/>
                  <a:gd name="T98" fmla="*/ 75 w 75"/>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 h="71">
                    <a:moveTo>
                      <a:pt x="75" y="36"/>
                    </a:moveTo>
                    <a:lnTo>
                      <a:pt x="75" y="32"/>
                    </a:lnTo>
                    <a:lnTo>
                      <a:pt x="74" y="29"/>
                    </a:lnTo>
                    <a:lnTo>
                      <a:pt x="74" y="25"/>
                    </a:lnTo>
                    <a:lnTo>
                      <a:pt x="72" y="23"/>
                    </a:lnTo>
                    <a:lnTo>
                      <a:pt x="70" y="19"/>
                    </a:lnTo>
                    <a:lnTo>
                      <a:pt x="69" y="16"/>
                    </a:lnTo>
                    <a:lnTo>
                      <a:pt x="67" y="13"/>
                    </a:lnTo>
                    <a:lnTo>
                      <a:pt x="64" y="11"/>
                    </a:lnTo>
                    <a:lnTo>
                      <a:pt x="61" y="9"/>
                    </a:lnTo>
                    <a:lnTo>
                      <a:pt x="59" y="6"/>
                    </a:lnTo>
                    <a:lnTo>
                      <a:pt x="56" y="5"/>
                    </a:lnTo>
                    <a:lnTo>
                      <a:pt x="52" y="4"/>
                    </a:lnTo>
                    <a:lnTo>
                      <a:pt x="49" y="2"/>
                    </a:lnTo>
                    <a:lnTo>
                      <a:pt x="45" y="1"/>
                    </a:lnTo>
                    <a:lnTo>
                      <a:pt x="41" y="0"/>
                    </a:lnTo>
                    <a:lnTo>
                      <a:pt x="38" y="0"/>
                    </a:lnTo>
                    <a:lnTo>
                      <a:pt x="34" y="0"/>
                    </a:lnTo>
                    <a:lnTo>
                      <a:pt x="30" y="1"/>
                    </a:lnTo>
                    <a:lnTo>
                      <a:pt x="27" y="2"/>
                    </a:lnTo>
                    <a:lnTo>
                      <a:pt x="23" y="4"/>
                    </a:lnTo>
                    <a:lnTo>
                      <a:pt x="21" y="5"/>
                    </a:lnTo>
                    <a:lnTo>
                      <a:pt x="17" y="6"/>
                    </a:lnTo>
                    <a:lnTo>
                      <a:pt x="15" y="9"/>
                    </a:lnTo>
                    <a:lnTo>
                      <a:pt x="12" y="11"/>
                    </a:lnTo>
                    <a:lnTo>
                      <a:pt x="9" y="13"/>
                    </a:lnTo>
                    <a:lnTo>
                      <a:pt x="7" y="16"/>
                    </a:lnTo>
                    <a:lnTo>
                      <a:pt x="5" y="19"/>
                    </a:lnTo>
                    <a:lnTo>
                      <a:pt x="3" y="23"/>
                    </a:lnTo>
                    <a:lnTo>
                      <a:pt x="2" y="25"/>
                    </a:lnTo>
                    <a:lnTo>
                      <a:pt x="0" y="29"/>
                    </a:lnTo>
                    <a:lnTo>
                      <a:pt x="0" y="32"/>
                    </a:lnTo>
                    <a:lnTo>
                      <a:pt x="0" y="36"/>
                    </a:lnTo>
                    <a:lnTo>
                      <a:pt x="0" y="40"/>
                    </a:lnTo>
                    <a:lnTo>
                      <a:pt x="0" y="43"/>
                    </a:lnTo>
                    <a:lnTo>
                      <a:pt x="2" y="47"/>
                    </a:lnTo>
                    <a:lnTo>
                      <a:pt x="3" y="51"/>
                    </a:lnTo>
                    <a:lnTo>
                      <a:pt x="5" y="53"/>
                    </a:lnTo>
                    <a:lnTo>
                      <a:pt x="7" y="57"/>
                    </a:lnTo>
                    <a:lnTo>
                      <a:pt x="9" y="59"/>
                    </a:lnTo>
                    <a:lnTo>
                      <a:pt x="12" y="62"/>
                    </a:lnTo>
                    <a:lnTo>
                      <a:pt x="15" y="64"/>
                    </a:lnTo>
                    <a:lnTo>
                      <a:pt x="17" y="66"/>
                    </a:lnTo>
                    <a:lnTo>
                      <a:pt x="21" y="67"/>
                    </a:lnTo>
                    <a:lnTo>
                      <a:pt x="23" y="69"/>
                    </a:lnTo>
                    <a:lnTo>
                      <a:pt x="27" y="70"/>
                    </a:lnTo>
                    <a:lnTo>
                      <a:pt x="30" y="71"/>
                    </a:lnTo>
                    <a:lnTo>
                      <a:pt x="34" y="71"/>
                    </a:lnTo>
                    <a:lnTo>
                      <a:pt x="38" y="71"/>
                    </a:lnTo>
                    <a:lnTo>
                      <a:pt x="41" y="71"/>
                    </a:lnTo>
                    <a:lnTo>
                      <a:pt x="45" y="71"/>
                    </a:lnTo>
                    <a:lnTo>
                      <a:pt x="49" y="70"/>
                    </a:lnTo>
                    <a:lnTo>
                      <a:pt x="52" y="69"/>
                    </a:lnTo>
                    <a:lnTo>
                      <a:pt x="56" y="67"/>
                    </a:lnTo>
                    <a:lnTo>
                      <a:pt x="59" y="66"/>
                    </a:lnTo>
                    <a:lnTo>
                      <a:pt x="61" y="64"/>
                    </a:lnTo>
                    <a:lnTo>
                      <a:pt x="64" y="62"/>
                    </a:lnTo>
                    <a:lnTo>
                      <a:pt x="67" y="59"/>
                    </a:lnTo>
                    <a:lnTo>
                      <a:pt x="69" y="57"/>
                    </a:lnTo>
                    <a:lnTo>
                      <a:pt x="70" y="53"/>
                    </a:lnTo>
                    <a:lnTo>
                      <a:pt x="72" y="51"/>
                    </a:lnTo>
                    <a:lnTo>
                      <a:pt x="74" y="47"/>
                    </a:lnTo>
                    <a:lnTo>
                      <a:pt x="74" y="43"/>
                    </a:lnTo>
                    <a:lnTo>
                      <a:pt x="75" y="40"/>
                    </a:lnTo>
                    <a:lnTo>
                      <a:pt x="75"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1072"/>
              <p:cNvSpPr>
                <a:spLocks/>
              </p:cNvSpPr>
              <p:nvPr/>
            </p:nvSpPr>
            <p:spPr bwMode="auto">
              <a:xfrm>
                <a:off x="3191" y="1906"/>
                <a:ext cx="74" cy="72"/>
              </a:xfrm>
              <a:custGeom>
                <a:avLst/>
                <a:gdLst>
                  <a:gd name="T0" fmla="*/ 74 w 74"/>
                  <a:gd name="T1" fmla="*/ 33 h 72"/>
                  <a:gd name="T2" fmla="*/ 73 w 74"/>
                  <a:gd name="T3" fmla="*/ 25 h 72"/>
                  <a:gd name="T4" fmla="*/ 69 w 74"/>
                  <a:gd name="T5" fmla="*/ 19 h 72"/>
                  <a:gd name="T6" fmla="*/ 66 w 74"/>
                  <a:gd name="T7" fmla="*/ 14 h 72"/>
                  <a:gd name="T8" fmla="*/ 61 w 74"/>
                  <a:gd name="T9" fmla="*/ 9 h 72"/>
                  <a:gd name="T10" fmla="*/ 55 w 74"/>
                  <a:gd name="T11" fmla="*/ 5 h 72"/>
                  <a:gd name="T12" fmla="*/ 48 w 74"/>
                  <a:gd name="T13" fmla="*/ 2 h 72"/>
                  <a:gd name="T14" fmla="*/ 40 w 74"/>
                  <a:gd name="T15" fmla="*/ 1 h 72"/>
                  <a:gd name="T16" fmla="*/ 33 w 74"/>
                  <a:gd name="T17" fmla="*/ 1 h 72"/>
                  <a:gd name="T18" fmla="*/ 25 w 74"/>
                  <a:gd name="T19" fmla="*/ 2 h 72"/>
                  <a:gd name="T20" fmla="*/ 19 w 74"/>
                  <a:gd name="T21" fmla="*/ 5 h 72"/>
                  <a:gd name="T22" fmla="*/ 14 w 74"/>
                  <a:gd name="T23" fmla="*/ 9 h 72"/>
                  <a:gd name="T24" fmla="*/ 9 w 74"/>
                  <a:gd name="T25" fmla="*/ 14 h 72"/>
                  <a:gd name="T26" fmla="*/ 4 w 74"/>
                  <a:gd name="T27" fmla="*/ 19 h 72"/>
                  <a:gd name="T28" fmla="*/ 1 w 74"/>
                  <a:gd name="T29" fmla="*/ 25 h 72"/>
                  <a:gd name="T30" fmla="*/ 0 w 74"/>
                  <a:gd name="T31" fmla="*/ 33 h 72"/>
                  <a:gd name="T32" fmla="*/ 0 w 74"/>
                  <a:gd name="T33" fmla="*/ 39 h 72"/>
                  <a:gd name="T34" fmla="*/ 1 w 74"/>
                  <a:gd name="T35" fmla="*/ 47 h 72"/>
                  <a:gd name="T36" fmla="*/ 4 w 74"/>
                  <a:gd name="T37" fmla="*/ 53 h 72"/>
                  <a:gd name="T38" fmla="*/ 9 w 74"/>
                  <a:gd name="T39" fmla="*/ 58 h 72"/>
                  <a:gd name="T40" fmla="*/ 14 w 74"/>
                  <a:gd name="T41" fmla="*/ 64 h 72"/>
                  <a:gd name="T42" fmla="*/ 19 w 74"/>
                  <a:gd name="T43" fmla="*/ 68 h 72"/>
                  <a:gd name="T44" fmla="*/ 25 w 74"/>
                  <a:gd name="T45" fmla="*/ 70 h 72"/>
                  <a:gd name="T46" fmla="*/ 33 w 74"/>
                  <a:gd name="T47" fmla="*/ 71 h 72"/>
                  <a:gd name="T48" fmla="*/ 40 w 74"/>
                  <a:gd name="T49" fmla="*/ 71 h 72"/>
                  <a:gd name="T50" fmla="*/ 48 w 74"/>
                  <a:gd name="T51" fmla="*/ 70 h 72"/>
                  <a:gd name="T52" fmla="*/ 55 w 74"/>
                  <a:gd name="T53" fmla="*/ 68 h 72"/>
                  <a:gd name="T54" fmla="*/ 61 w 74"/>
                  <a:gd name="T55" fmla="*/ 64 h 72"/>
                  <a:gd name="T56" fmla="*/ 66 w 74"/>
                  <a:gd name="T57" fmla="*/ 58 h 72"/>
                  <a:gd name="T58" fmla="*/ 69 w 74"/>
                  <a:gd name="T59" fmla="*/ 53 h 72"/>
                  <a:gd name="T60" fmla="*/ 73 w 74"/>
                  <a:gd name="T61" fmla="*/ 47 h 72"/>
                  <a:gd name="T62" fmla="*/ 74 w 74"/>
                  <a:gd name="T63" fmla="*/ 39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2"/>
                  <a:gd name="T98" fmla="*/ 74 w 74"/>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2">
                    <a:moveTo>
                      <a:pt x="74" y="36"/>
                    </a:moveTo>
                    <a:lnTo>
                      <a:pt x="74" y="33"/>
                    </a:lnTo>
                    <a:lnTo>
                      <a:pt x="73" y="29"/>
                    </a:lnTo>
                    <a:lnTo>
                      <a:pt x="73" y="25"/>
                    </a:lnTo>
                    <a:lnTo>
                      <a:pt x="71" y="23"/>
                    </a:lnTo>
                    <a:lnTo>
                      <a:pt x="69" y="19"/>
                    </a:lnTo>
                    <a:lnTo>
                      <a:pt x="67" y="16"/>
                    </a:lnTo>
                    <a:lnTo>
                      <a:pt x="66" y="14"/>
                    </a:lnTo>
                    <a:lnTo>
                      <a:pt x="63" y="11"/>
                    </a:lnTo>
                    <a:lnTo>
                      <a:pt x="61" y="9"/>
                    </a:lnTo>
                    <a:lnTo>
                      <a:pt x="58" y="6"/>
                    </a:lnTo>
                    <a:lnTo>
                      <a:pt x="55" y="5"/>
                    </a:lnTo>
                    <a:lnTo>
                      <a:pt x="52" y="4"/>
                    </a:lnTo>
                    <a:lnTo>
                      <a:pt x="48" y="2"/>
                    </a:lnTo>
                    <a:lnTo>
                      <a:pt x="44" y="1"/>
                    </a:lnTo>
                    <a:lnTo>
                      <a:pt x="40" y="1"/>
                    </a:lnTo>
                    <a:lnTo>
                      <a:pt x="37" y="0"/>
                    </a:lnTo>
                    <a:lnTo>
                      <a:pt x="33" y="1"/>
                    </a:lnTo>
                    <a:lnTo>
                      <a:pt x="29" y="1"/>
                    </a:lnTo>
                    <a:lnTo>
                      <a:pt x="25" y="2"/>
                    </a:lnTo>
                    <a:lnTo>
                      <a:pt x="22" y="4"/>
                    </a:lnTo>
                    <a:lnTo>
                      <a:pt x="19" y="5"/>
                    </a:lnTo>
                    <a:lnTo>
                      <a:pt x="16" y="6"/>
                    </a:lnTo>
                    <a:lnTo>
                      <a:pt x="14" y="9"/>
                    </a:lnTo>
                    <a:lnTo>
                      <a:pt x="10" y="11"/>
                    </a:lnTo>
                    <a:lnTo>
                      <a:pt x="9" y="14"/>
                    </a:lnTo>
                    <a:lnTo>
                      <a:pt x="6" y="16"/>
                    </a:lnTo>
                    <a:lnTo>
                      <a:pt x="4" y="19"/>
                    </a:lnTo>
                    <a:lnTo>
                      <a:pt x="2" y="23"/>
                    </a:lnTo>
                    <a:lnTo>
                      <a:pt x="1" y="25"/>
                    </a:lnTo>
                    <a:lnTo>
                      <a:pt x="0" y="29"/>
                    </a:lnTo>
                    <a:lnTo>
                      <a:pt x="0" y="33"/>
                    </a:lnTo>
                    <a:lnTo>
                      <a:pt x="0" y="36"/>
                    </a:lnTo>
                    <a:lnTo>
                      <a:pt x="0" y="39"/>
                    </a:lnTo>
                    <a:lnTo>
                      <a:pt x="0" y="44"/>
                    </a:lnTo>
                    <a:lnTo>
                      <a:pt x="1" y="47"/>
                    </a:lnTo>
                    <a:lnTo>
                      <a:pt x="2" y="50"/>
                    </a:lnTo>
                    <a:lnTo>
                      <a:pt x="4" y="53"/>
                    </a:lnTo>
                    <a:lnTo>
                      <a:pt x="6" y="56"/>
                    </a:lnTo>
                    <a:lnTo>
                      <a:pt x="9" y="58"/>
                    </a:lnTo>
                    <a:lnTo>
                      <a:pt x="10" y="62"/>
                    </a:lnTo>
                    <a:lnTo>
                      <a:pt x="14" y="64"/>
                    </a:lnTo>
                    <a:lnTo>
                      <a:pt x="16" y="65"/>
                    </a:lnTo>
                    <a:lnTo>
                      <a:pt x="19" y="68"/>
                    </a:lnTo>
                    <a:lnTo>
                      <a:pt x="22" y="69"/>
                    </a:lnTo>
                    <a:lnTo>
                      <a:pt x="25" y="70"/>
                    </a:lnTo>
                    <a:lnTo>
                      <a:pt x="29" y="71"/>
                    </a:lnTo>
                    <a:lnTo>
                      <a:pt x="33" y="71"/>
                    </a:lnTo>
                    <a:lnTo>
                      <a:pt x="37" y="72"/>
                    </a:lnTo>
                    <a:lnTo>
                      <a:pt x="40" y="71"/>
                    </a:lnTo>
                    <a:lnTo>
                      <a:pt x="44" y="71"/>
                    </a:lnTo>
                    <a:lnTo>
                      <a:pt x="48" y="70"/>
                    </a:lnTo>
                    <a:lnTo>
                      <a:pt x="52" y="69"/>
                    </a:lnTo>
                    <a:lnTo>
                      <a:pt x="55" y="68"/>
                    </a:lnTo>
                    <a:lnTo>
                      <a:pt x="58" y="65"/>
                    </a:lnTo>
                    <a:lnTo>
                      <a:pt x="61" y="64"/>
                    </a:lnTo>
                    <a:lnTo>
                      <a:pt x="63" y="62"/>
                    </a:lnTo>
                    <a:lnTo>
                      <a:pt x="66" y="58"/>
                    </a:lnTo>
                    <a:lnTo>
                      <a:pt x="67" y="56"/>
                    </a:lnTo>
                    <a:lnTo>
                      <a:pt x="69" y="53"/>
                    </a:lnTo>
                    <a:lnTo>
                      <a:pt x="71" y="50"/>
                    </a:lnTo>
                    <a:lnTo>
                      <a:pt x="73" y="47"/>
                    </a:lnTo>
                    <a:lnTo>
                      <a:pt x="73" y="44"/>
                    </a:lnTo>
                    <a:lnTo>
                      <a:pt x="74" y="39"/>
                    </a:lnTo>
                    <a:lnTo>
                      <a:pt x="74"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1073"/>
              <p:cNvSpPr>
                <a:spLocks/>
              </p:cNvSpPr>
              <p:nvPr/>
            </p:nvSpPr>
            <p:spPr bwMode="auto">
              <a:xfrm>
                <a:off x="3563" y="1905"/>
                <a:ext cx="74" cy="71"/>
              </a:xfrm>
              <a:custGeom>
                <a:avLst/>
                <a:gdLst>
                  <a:gd name="T0" fmla="*/ 74 w 74"/>
                  <a:gd name="T1" fmla="*/ 31 h 71"/>
                  <a:gd name="T2" fmla="*/ 73 w 74"/>
                  <a:gd name="T3" fmla="*/ 24 h 71"/>
                  <a:gd name="T4" fmla="*/ 69 w 74"/>
                  <a:gd name="T5" fmla="*/ 18 h 71"/>
                  <a:gd name="T6" fmla="*/ 66 w 74"/>
                  <a:gd name="T7" fmla="*/ 12 h 71"/>
                  <a:gd name="T8" fmla="*/ 60 w 74"/>
                  <a:gd name="T9" fmla="*/ 7 h 71"/>
                  <a:gd name="T10" fmla="*/ 55 w 74"/>
                  <a:gd name="T11" fmla="*/ 5 h 71"/>
                  <a:gd name="T12" fmla="*/ 48 w 74"/>
                  <a:gd name="T13" fmla="*/ 1 h 71"/>
                  <a:gd name="T14" fmla="*/ 40 w 74"/>
                  <a:gd name="T15" fmla="*/ 0 h 71"/>
                  <a:gd name="T16" fmla="*/ 33 w 74"/>
                  <a:gd name="T17" fmla="*/ 0 h 71"/>
                  <a:gd name="T18" fmla="*/ 26 w 74"/>
                  <a:gd name="T19" fmla="*/ 1 h 71"/>
                  <a:gd name="T20" fmla="*/ 19 w 74"/>
                  <a:gd name="T21" fmla="*/ 5 h 71"/>
                  <a:gd name="T22" fmla="*/ 14 w 74"/>
                  <a:gd name="T23" fmla="*/ 7 h 71"/>
                  <a:gd name="T24" fmla="*/ 9 w 74"/>
                  <a:gd name="T25" fmla="*/ 12 h 71"/>
                  <a:gd name="T26" fmla="*/ 4 w 74"/>
                  <a:gd name="T27" fmla="*/ 18 h 71"/>
                  <a:gd name="T28" fmla="*/ 0 w 74"/>
                  <a:gd name="T29" fmla="*/ 24 h 71"/>
                  <a:gd name="T30" fmla="*/ 0 w 74"/>
                  <a:gd name="T31" fmla="*/ 31 h 71"/>
                  <a:gd name="T32" fmla="*/ 0 w 74"/>
                  <a:gd name="T33" fmla="*/ 39 h 71"/>
                  <a:gd name="T34" fmla="*/ 0 w 74"/>
                  <a:gd name="T35" fmla="*/ 46 h 71"/>
                  <a:gd name="T36" fmla="*/ 4 w 74"/>
                  <a:gd name="T37" fmla="*/ 52 h 71"/>
                  <a:gd name="T38" fmla="*/ 9 w 74"/>
                  <a:gd name="T39" fmla="*/ 58 h 71"/>
                  <a:gd name="T40" fmla="*/ 14 w 74"/>
                  <a:gd name="T41" fmla="*/ 63 h 71"/>
                  <a:gd name="T42" fmla="*/ 19 w 74"/>
                  <a:gd name="T43" fmla="*/ 66 h 71"/>
                  <a:gd name="T44" fmla="*/ 26 w 74"/>
                  <a:gd name="T45" fmla="*/ 69 h 71"/>
                  <a:gd name="T46" fmla="*/ 33 w 74"/>
                  <a:gd name="T47" fmla="*/ 71 h 71"/>
                  <a:gd name="T48" fmla="*/ 40 w 74"/>
                  <a:gd name="T49" fmla="*/ 71 h 71"/>
                  <a:gd name="T50" fmla="*/ 48 w 74"/>
                  <a:gd name="T51" fmla="*/ 69 h 71"/>
                  <a:gd name="T52" fmla="*/ 55 w 74"/>
                  <a:gd name="T53" fmla="*/ 66 h 71"/>
                  <a:gd name="T54" fmla="*/ 60 w 74"/>
                  <a:gd name="T55" fmla="*/ 63 h 71"/>
                  <a:gd name="T56" fmla="*/ 66 w 74"/>
                  <a:gd name="T57" fmla="*/ 58 h 71"/>
                  <a:gd name="T58" fmla="*/ 69 w 74"/>
                  <a:gd name="T59" fmla="*/ 52 h 71"/>
                  <a:gd name="T60" fmla="*/ 73 w 74"/>
                  <a:gd name="T61" fmla="*/ 46 h 71"/>
                  <a:gd name="T62" fmla="*/ 74 w 74"/>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1"/>
                  <a:gd name="T98" fmla="*/ 74 w 74"/>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1">
                    <a:moveTo>
                      <a:pt x="74" y="35"/>
                    </a:moveTo>
                    <a:lnTo>
                      <a:pt x="74" y="31"/>
                    </a:lnTo>
                    <a:lnTo>
                      <a:pt x="73" y="29"/>
                    </a:lnTo>
                    <a:lnTo>
                      <a:pt x="73" y="24"/>
                    </a:lnTo>
                    <a:lnTo>
                      <a:pt x="71" y="21"/>
                    </a:lnTo>
                    <a:lnTo>
                      <a:pt x="69" y="18"/>
                    </a:lnTo>
                    <a:lnTo>
                      <a:pt x="67" y="16"/>
                    </a:lnTo>
                    <a:lnTo>
                      <a:pt x="66" y="12"/>
                    </a:lnTo>
                    <a:lnTo>
                      <a:pt x="63" y="11"/>
                    </a:lnTo>
                    <a:lnTo>
                      <a:pt x="60" y="7"/>
                    </a:lnTo>
                    <a:lnTo>
                      <a:pt x="57" y="6"/>
                    </a:lnTo>
                    <a:lnTo>
                      <a:pt x="55" y="5"/>
                    </a:lnTo>
                    <a:lnTo>
                      <a:pt x="51" y="2"/>
                    </a:lnTo>
                    <a:lnTo>
                      <a:pt x="48" y="1"/>
                    </a:lnTo>
                    <a:lnTo>
                      <a:pt x="45" y="0"/>
                    </a:lnTo>
                    <a:lnTo>
                      <a:pt x="40" y="0"/>
                    </a:lnTo>
                    <a:lnTo>
                      <a:pt x="37" y="0"/>
                    </a:lnTo>
                    <a:lnTo>
                      <a:pt x="33" y="0"/>
                    </a:lnTo>
                    <a:lnTo>
                      <a:pt x="29" y="0"/>
                    </a:lnTo>
                    <a:lnTo>
                      <a:pt x="26" y="1"/>
                    </a:lnTo>
                    <a:lnTo>
                      <a:pt x="22" y="2"/>
                    </a:lnTo>
                    <a:lnTo>
                      <a:pt x="19" y="5"/>
                    </a:lnTo>
                    <a:lnTo>
                      <a:pt x="16" y="6"/>
                    </a:lnTo>
                    <a:lnTo>
                      <a:pt x="14" y="7"/>
                    </a:lnTo>
                    <a:lnTo>
                      <a:pt x="11" y="11"/>
                    </a:lnTo>
                    <a:lnTo>
                      <a:pt x="9" y="12"/>
                    </a:lnTo>
                    <a:lnTo>
                      <a:pt x="6" y="16"/>
                    </a:lnTo>
                    <a:lnTo>
                      <a:pt x="4" y="18"/>
                    </a:lnTo>
                    <a:lnTo>
                      <a:pt x="2" y="21"/>
                    </a:lnTo>
                    <a:lnTo>
                      <a:pt x="0" y="24"/>
                    </a:lnTo>
                    <a:lnTo>
                      <a:pt x="0" y="29"/>
                    </a:lnTo>
                    <a:lnTo>
                      <a:pt x="0" y="31"/>
                    </a:lnTo>
                    <a:lnTo>
                      <a:pt x="0" y="35"/>
                    </a:lnTo>
                    <a:lnTo>
                      <a:pt x="0" y="39"/>
                    </a:lnTo>
                    <a:lnTo>
                      <a:pt x="0" y="42"/>
                    </a:lnTo>
                    <a:lnTo>
                      <a:pt x="0" y="46"/>
                    </a:lnTo>
                    <a:lnTo>
                      <a:pt x="2" y="48"/>
                    </a:lnTo>
                    <a:lnTo>
                      <a:pt x="4" y="52"/>
                    </a:lnTo>
                    <a:lnTo>
                      <a:pt x="6" y="55"/>
                    </a:lnTo>
                    <a:lnTo>
                      <a:pt x="9" y="58"/>
                    </a:lnTo>
                    <a:lnTo>
                      <a:pt x="11" y="60"/>
                    </a:lnTo>
                    <a:lnTo>
                      <a:pt x="14" y="63"/>
                    </a:lnTo>
                    <a:lnTo>
                      <a:pt x="16" y="65"/>
                    </a:lnTo>
                    <a:lnTo>
                      <a:pt x="19" y="66"/>
                    </a:lnTo>
                    <a:lnTo>
                      <a:pt x="22" y="68"/>
                    </a:lnTo>
                    <a:lnTo>
                      <a:pt x="26" y="69"/>
                    </a:lnTo>
                    <a:lnTo>
                      <a:pt x="29" y="70"/>
                    </a:lnTo>
                    <a:lnTo>
                      <a:pt x="33" y="71"/>
                    </a:lnTo>
                    <a:lnTo>
                      <a:pt x="37" y="71"/>
                    </a:lnTo>
                    <a:lnTo>
                      <a:pt x="40" y="71"/>
                    </a:lnTo>
                    <a:lnTo>
                      <a:pt x="45" y="70"/>
                    </a:lnTo>
                    <a:lnTo>
                      <a:pt x="48" y="69"/>
                    </a:lnTo>
                    <a:lnTo>
                      <a:pt x="51" y="68"/>
                    </a:lnTo>
                    <a:lnTo>
                      <a:pt x="55" y="66"/>
                    </a:lnTo>
                    <a:lnTo>
                      <a:pt x="57" y="65"/>
                    </a:lnTo>
                    <a:lnTo>
                      <a:pt x="60" y="63"/>
                    </a:lnTo>
                    <a:lnTo>
                      <a:pt x="63" y="60"/>
                    </a:lnTo>
                    <a:lnTo>
                      <a:pt x="66" y="58"/>
                    </a:lnTo>
                    <a:lnTo>
                      <a:pt x="67" y="55"/>
                    </a:lnTo>
                    <a:lnTo>
                      <a:pt x="69" y="52"/>
                    </a:lnTo>
                    <a:lnTo>
                      <a:pt x="71" y="48"/>
                    </a:lnTo>
                    <a:lnTo>
                      <a:pt x="73" y="46"/>
                    </a:lnTo>
                    <a:lnTo>
                      <a:pt x="73" y="42"/>
                    </a:lnTo>
                    <a:lnTo>
                      <a:pt x="74" y="39"/>
                    </a:lnTo>
                    <a:lnTo>
                      <a:pt x="74" y="35"/>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1074"/>
              <p:cNvSpPr>
                <a:spLocks/>
              </p:cNvSpPr>
              <p:nvPr/>
            </p:nvSpPr>
            <p:spPr bwMode="auto">
              <a:xfrm>
                <a:off x="3935" y="1905"/>
                <a:ext cx="74" cy="71"/>
              </a:xfrm>
              <a:custGeom>
                <a:avLst/>
                <a:gdLst>
                  <a:gd name="T0" fmla="*/ 74 w 74"/>
                  <a:gd name="T1" fmla="*/ 31 h 71"/>
                  <a:gd name="T2" fmla="*/ 73 w 74"/>
                  <a:gd name="T3" fmla="*/ 24 h 71"/>
                  <a:gd name="T4" fmla="*/ 69 w 74"/>
                  <a:gd name="T5" fmla="*/ 18 h 71"/>
                  <a:gd name="T6" fmla="*/ 66 w 74"/>
                  <a:gd name="T7" fmla="*/ 12 h 71"/>
                  <a:gd name="T8" fmla="*/ 60 w 74"/>
                  <a:gd name="T9" fmla="*/ 7 h 71"/>
                  <a:gd name="T10" fmla="*/ 55 w 74"/>
                  <a:gd name="T11" fmla="*/ 5 h 71"/>
                  <a:gd name="T12" fmla="*/ 47 w 74"/>
                  <a:gd name="T13" fmla="*/ 1 h 71"/>
                  <a:gd name="T14" fmla="*/ 40 w 74"/>
                  <a:gd name="T15" fmla="*/ 0 h 71"/>
                  <a:gd name="T16" fmla="*/ 33 w 74"/>
                  <a:gd name="T17" fmla="*/ 0 h 71"/>
                  <a:gd name="T18" fmla="*/ 26 w 74"/>
                  <a:gd name="T19" fmla="*/ 1 h 71"/>
                  <a:gd name="T20" fmla="*/ 19 w 74"/>
                  <a:gd name="T21" fmla="*/ 5 h 71"/>
                  <a:gd name="T22" fmla="*/ 14 w 74"/>
                  <a:gd name="T23" fmla="*/ 7 h 71"/>
                  <a:gd name="T24" fmla="*/ 9 w 74"/>
                  <a:gd name="T25" fmla="*/ 12 h 71"/>
                  <a:gd name="T26" fmla="*/ 4 w 74"/>
                  <a:gd name="T27" fmla="*/ 18 h 71"/>
                  <a:gd name="T28" fmla="*/ 1 w 74"/>
                  <a:gd name="T29" fmla="*/ 24 h 71"/>
                  <a:gd name="T30" fmla="*/ 0 w 74"/>
                  <a:gd name="T31" fmla="*/ 31 h 71"/>
                  <a:gd name="T32" fmla="*/ 0 w 74"/>
                  <a:gd name="T33" fmla="*/ 39 h 71"/>
                  <a:gd name="T34" fmla="*/ 1 w 74"/>
                  <a:gd name="T35" fmla="*/ 46 h 71"/>
                  <a:gd name="T36" fmla="*/ 4 w 74"/>
                  <a:gd name="T37" fmla="*/ 52 h 71"/>
                  <a:gd name="T38" fmla="*/ 9 w 74"/>
                  <a:gd name="T39" fmla="*/ 58 h 71"/>
                  <a:gd name="T40" fmla="*/ 14 w 74"/>
                  <a:gd name="T41" fmla="*/ 63 h 71"/>
                  <a:gd name="T42" fmla="*/ 19 w 74"/>
                  <a:gd name="T43" fmla="*/ 66 h 71"/>
                  <a:gd name="T44" fmla="*/ 26 w 74"/>
                  <a:gd name="T45" fmla="*/ 69 h 71"/>
                  <a:gd name="T46" fmla="*/ 33 w 74"/>
                  <a:gd name="T47" fmla="*/ 71 h 71"/>
                  <a:gd name="T48" fmla="*/ 40 w 74"/>
                  <a:gd name="T49" fmla="*/ 71 h 71"/>
                  <a:gd name="T50" fmla="*/ 47 w 74"/>
                  <a:gd name="T51" fmla="*/ 69 h 71"/>
                  <a:gd name="T52" fmla="*/ 55 w 74"/>
                  <a:gd name="T53" fmla="*/ 66 h 71"/>
                  <a:gd name="T54" fmla="*/ 60 w 74"/>
                  <a:gd name="T55" fmla="*/ 63 h 71"/>
                  <a:gd name="T56" fmla="*/ 66 w 74"/>
                  <a:gd name="T57" fmla="*/ 58 h 71"/>
                  <a:gd name="T58" fmla="*/ 69 w 74"/>
                  <a:gd name="T59" fmla="*/ 52 h 71"/>
                  <a:gd name="T60" fmla="*/ 73 w 74"/>
                  <a:gd name="T61" fmla="*/ 46 h 71"/>
                  <a:gd name="T62" fmla="*/ 74 w 74"/>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1"/>
                  <a:gd name="T98" fmla="*/ 74 w 74"/>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1">
                    <a:moveTo>
                      <a:pt x="74" y="35"/>
                    </a:moveTo>
                    <a:lnTo>
                      <a:pt x="74" y="31"/>
                    </a:lnTo>
                    <a:lnTo>
                      <a:pt x="73" y="29"/>
                    </a:lnTo>
                    <a:lnTo>
                      <a:pt x="73" y="24"/>
                    </a:lnTo>
                    <a:lnTo>
                      <a:pt x="71" y="21"/>
                    </a:lnTo>
                    <a:lnTo>
                      <a:pt x="69" y="18"/>
                    </a:lnTo>
                    <a:lnTo>
                      <a:pt x="68" y="16"/>
                    </a:lnTo>
                    <a:lnTo>
                      <a:pt x="66" y="12"/>
                    </a:lnTo>
                    <a:lnTo>
                      <a:pt x="63" y="11"/>
                    </a:lnTo>
                    <a:lnTo>
                      <a:pt x="60" y="7"/>
                    </a:lnTo>
                    <a:lnTo>
                      <a:pt x="58" y="6"/>
                    </a:lnTo>
                    <a:lnTo>
                      <a:pt x="55" y="5"/>
                    </a:lnTo>
                    <a:lnTo>
                      <a:pt x="51" y="2"/>
                    </a:lnTo>
                    <a:lnTo>
                      <a:pt x="47" y="1"/>
                    </a:lnTo>
                    <a:lnTo>
                      <a:pt x="44" y="0"/>
                    </a:lnTo>
                    <a:lnTo>
                      <a:pt x="40" y="0"/>
                    </a:lnTo>
                    <a:lnTo>
                      <a:pt x="37" y="0"/>
                    </a:lnTo>
                    <a:lnTo>
                      <a:pt x="33" y="0"/>
                    </a:lnTo>
                    <a:lnTo>
                      <a:pt x="29" y="0"/>
                    </a:lnTo>
                    <a:lnTo>
                      <a:pt x="26" y="1"/>
                    </a:lnTo>
                    <a:lnTo>
                      <a:pt x="22" y="2"/>
                    </a:lnTo>
                    <a:lnTo>
                      <a:pt x="19" y="5"/>
                    </a:lnTo>
                    <a:lnTo>
                      <a:pt x="16" y="6"/>
                    </a:lnTo>
                    <a:lnTo>
                      <a:pt x="14" y="7"/>
                    </a:lnTo>
                    <a:lnTo>
                      <a:pt x="10" y="11"/>
                    </a:lnTo>
                    <a:lnTo>
                      <a:pt x="9" y="12"/>
                    </a:lnTo>
                    <a:lnTo>
                      <a:pt x="6" y="16"/>
                    </a:lnTo>
                    <a:lnTo>
                      <a:pt x="4" y="18"/>
                    </a:lnTo>
                    <a:lnTo>
                      <a:pt x="2" y="21"/>
                    </a:lnTo>
                    <a:lnTo>
                      <a:pt x="1" y="24"/>
                    </a:lnTo>
                    <a:lnTo>
                      <a:pt x="0" y="29"/>
                    </a:lnTo>
                    <a:lnTo>
                      <a:pt x="0" y="31"/>
                    </a:lnTo>
                    <a:lnTo>
                      <a:pt x="0" y="35"/>
                    </a:lnTo>
                    <a:lnTo>
                      <a:pt x="0" y="39"/>
                    </a:lnTo>
                    <a:lnTo>
                      <a:pt x="0" y="42"/>
                    </a:lnTo>
                    <a:lnTo>
                      <a:pt x="1" y="46"/>
                    </a:lnTo>
                    <a:lnTo>
                      <a:pt x="2" y="48"/>
                    </a:lnTo>
                    <a:lnTo>
                      <a:pt x="4" y="52"/>
                    </a:lnTo>
                    <a:lnTo>
                      <a:pt x="6" y="55"/>
                    </a:lnTo>
                    <a:lnTo>
                      <a:pt x="9" y="58"/>
                    </a:lnTo>
                    <a:lnTo>
                      <a:pt x="10" y="60"/>
                    </a:lnTo>
                    <a:lnTo>
                      <a:pt x="14" y="63"/>
                    </a:lnTo>
                    <a:lnTo>
                      <a:pt x="16" y="65"/>
                    </a:lnTo>
                    <a:lnTo>
                      <a:pt x="19" y="66"/>
                    </a:lnTo>
                    <a:lnTo>
                      <a:pt x="22" y="68"/>
                    </a:lnTo>
                    <a:lnTo>
                      <a:pt x="26" y="69"/>
                    </a:lnTo>
                    <a:lnTo>
                      <a:pt x="29" y="70"/>
                    </a:lnTo>
                    <a:lnTo>
                      <a:pt x="33" y="71"/>
                    </a:lnTo>
                    <a:lnTo>
                      <a:pt x="37" y="71"/>
                    </a:lnTo>
                    <a:lnTo>
                      <a:pt x="40" y="71"/>
                    </a:lnTo>
                    <a:lnTo>
                      <a:pt x="44" y="70"/>
                    </a:lnTo>
                    <a:lnTo>
                      <a:pt x="47" y="69"/>
                    </a:lnTo>
                    <a:lnTo>
                      <a:pt x="51" y="68"/>
                    </a:lnTo>
                    <a:lnTo>
                      <a:pt x="55" y="66"/>
                    </a:lnTo>
                    <a:lnTo>
                      <a:pt x="58" y="65"/>
                    </a:lnTo>
                    <a:lnTo>
                      <a:pt x="60" y="63"/>
                    </a:lnTo>
                    <a:lnTo>
                      <a:pt x="63" y="60"/>
                    </a:lnTo>
                    <a:lnTo>
                      <a:pt x="66" y="58"/>
                    </a:lnTo>
                    <a:lnTo>
                      <a:pt x="68" y="55"/>
                    </a:lnTo>
                    <a:lnTo>
                      <a:pt x="69" y="52"/>
                    </a:lnTo>
                    <a:lnTo>
                      <a:pt x="71" y="48"/>
                    </a:lnTo>
                    <a:lnTo>
                      <a:pt x="73" y="46"/>
                    </a:lnTo>
                    <a:lnTo>
                      <a:pt x="73" y="42"/>
                    </a:lnTo>
                    <a:lnTo>
                      <a:pt x="74" y="39"/>
                    </a:lnTo>
                    <a:lnTo>
                      <a:pt x="74" y="35"/>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1075"/>
              <p:cNvSpPr>
                <a:spLocks/>
              </p:cNvSpPr>
              <p:nvPr/>
            </p:nvSpPr>
            <p:spPr bwMode="auto">
              <a:xfrm>
                <a:off x="4307" y="1906"/>
                <a:ext cx="74" cy="72"/>
              </a:xfrm>
              <a:custGeom>
                <a:avLst/>
                <a:gdLst>
                  <a:gd name="T0" fmla="*/ 74 w 74"/>
                  <a:gd name="T1" fmla="*/ 33 h 72"/>
                  <a:gd name="T2" fmla="*/ 73 w 74"/>
                  <a:gd name="T3" fmla="*/ 25 h 72"/>
                  <a:gd name="T4" fmla="*/ 70 w 74"/>
                  <a:gd name="T5" fmla="*/ 19 h 72"/>
                  <a:gd name="T6" fmla="*/ 66 w 74"/>
                  <a:gd name="T7" fmla="*/ 14 h 72"/>
                  <a:gd name="T8" fmla="*/ 61 w 74"/>
                  <a:gd name="T9" fmla="*/ 9 h 72"/>
                  <a:gd name="T10" fmla="*/ 55 w 74"/>
                  <a:gd name="T11" fmla="*/ 5 h 72"/>
                  <a:gd name="T12" fmla="*/ 48 w 74"/>
                  <a:gd name="T13" fmla="*/ 2 h 72"/>
                  <a:gd name="T14" fmla="*/ 40 w 74"/>
                  <a:gd name="T15" fmla="*/ 1 h 72"/>
                  <a:gd name="T16" fmla="*/ 33 w 74"/>
                  <a:gd name="T17" fmla="*/ 1 h 72"/>
                  <a:gd name="T18" fmla="*/ 25 w 74"/>
                  <a:gd name="T19" fmla="*/ 2 h 72"/>
                  <a:gd name="T20" fmla="*/ 19 w 74"/>
                  <a:gd name="T21" fmla="*/ 5 h 72"/>
                  <a:gd name="T22" fmla="*/ 14 w 74"/>
                  <a:gd name="T23" fmla="*/ 9 h 72"/>
                  <a:gd name="T24" fmla="*/ 9 w 74"/>
                  <a:gd name="T25" fmla="*/ 14 h 72"/>
                  <a:gd name="T26" fmla="*/ 4 w 74"/>
                  <a:gd name="T27" fmla="*/ 19 h 72"/>
                  <a:gd name="T28" fmla="*/ 0 w 74"/>
                  <a:gd name="T29" fmla="*/ 25 h 72"/>
                  <a:gd name="T30" fmla="*/ 0 w 74"/>
                  <a:gd name="T31" fmla="*/ 33 h 72"/>
                  <a:gd name="T32" fmla="*/ 0 w 74"/>
                  <a:gd name="T33" fmla="*/ 39 h 72"/>
                  <a:gd name="T34" fmla="*/ 0 w 74"/>
                  <a:gd name="T35" fmla="*/ 47 h 72"/>
                  <a:gd name="T36" fmla="*/ 4 w 74"/>
                  <a:gd name="T37" fmla="*/ 53 h 72"/>
                  <a:gd name="T38" fmla="*/ 9 w 74"/>
                  <a:gd name="T39" fmla="*/ 58 h 72"/>
                  <a:gd name="T40" fmla="*/ 14 w 74"/>
                  <a:gd name="T41" fmla="*/ 64 h 72"/>
                  <a:gd name="T42" fmla="*/ 19 w 74"/>
                  <a:gd name="T43" fmla="*/ 68 h 72"/>
                  <a:gd name="T44" fmla="*/ 25 w 74"/>
                  <a:gd name="T45" fmla="*/ 70 h 72"/>
                  <a:gd name="T46" fmla="*/ 33 w 74"/>
                  <a:gd name="T47" fmla="*/ 71 h 72"/>
                  <a:gd name="T48" fmla="*/ 40 w 74"/>
                  <a:gd name="T49" fmla="*/ 71 h 72"/>
                  <a:gd name="T50" fmla="*/ 48 w 74"/>
                  <a:gd name="T51" fmla="*/ 70 h 72"/>
                  <a:gd name="T52" fmla="*/ 55 w 74"/>
                  <a:gd name="T53" fmla="*/ 68 h 72"/>
                  <a:gd name="T54" fmla="*/ 61 w 74"/>
                  <a:gd name="T55" fmla="*/ 64 h 72"/>
                  <a:gd name="T56" fmla="*/ 66 w 74"/>
                  <a:gd name="T57" fmla="*/ 58 h 72"/>
                  <a:gd name="T58" fmla="*/ 70 w 74"/>
                  <a:gd name="T59" fmla="*/ 53 h 72"/>
                  <a:gd name="T60" fmla="*/ 73 w 74"/>
                  <a:gd name="T61" fmla="*/ 47 h 72"/>
                  <a:gd name="T62" fmla="*/ 74 w 74"/>
                  <a:gd name="T63" fmla="*/ 39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2"/>
                  <a:gd name="T98" fmla="*/ 74 w 74"/>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2">
                    <a:moveTo>
                      <a:pt x="74" y="36"/>
                    </a:moveTo>
                    <a:lnTo>
                      <a:pt x="74" y="33"/>
                    </a:lnTo>
                    <a:lnTo>
                      <a:pt x="73" y="29"/>
                    </a:lnTo>
                    <a:lnTo>
                      <a:pt x="73" y="25"/>
                    </a:lnTo>
                    <a:lnTo>
                      <a:pt x="71" y="23"/>
                    </a:lnTo>
                    <a:lnTo>
                      <a:pt x="70" y="19"/>
                    </a:lnTo>
                    <a:lnTo>
                      <a:pt x="67" y="16"/>
                    </a:lnTo>
                    <a:lnTo>
                      <a:pt x="66" y="14"/>
                    </a:lnTo>
                    <a:lnTo>
                      <a:pt x="63" y="11"/>
                    </a:lnTo>
                    <a:lnTo>
                      <a:pt x="61" y="9"/>
                    </a:lnTo>
                    <a:lnTo>
                      <a:pt x="58" y="6"/>
                    </a:lnTo>
                    <a:lnTo>
                      <a:pt x="55" y="5"/>
                    </a:lnTo>
                    <a:lnTo>
                      <a:pt x="52" y="4"/>
                    </a:lnTo>
                    <a:lnTo>
                      <a:pt x="48" y="2"/>
                    </a:lnTo>
                    <a:lnTo>
                      <a:pt x="44" y="1"/>
                    </a:lnTo>
                    <a:lnTo>
                      <a:pt x="40" y="1"/>
                    </a:lnTo>
                    <a:lnTo>
                      <a:pt x="37" y="0"/>
                    </a:lnTo>
                    <a:lnTo>
                      <a:pt x="33" y="1"/>
                    </a:lnTo>
                    <a:lnTo>
                      <a:pt x="29" y="1"/>
                    </a:lnTo>
                    <a:lnTo>
                      <a:pt x="25" y="2"/>
                    </a:lnTo>
                    <a:lnTo>
                      <a:pt x="22" y="4"/>
                    </a:lnTo>
                    <a:lnTo>
                      <a:pt x="19" y="5"/>
                    </a:lnTo>
                    <a:lnTo>
                      <a:pt x="16" y="6"/>
                    </a:lnTo>
                    <a:lnTo>
                      <a:pt x="14" y="9"/>
                    </a:lnTo>
                    <a:lnTo>
                      <a:pt x="10" y="11"/>
                    </a:lnTo>
                    <a:lnTo>
                      <a:pt x="9" y="14"/>
                    </a:lnTo>
                    <a:lnTo>
                      <a:pt x="6" y="16"/>
                    </a:lnTo>
                    <a:lnTo>
                      <a:pt x="4" y="19"/>
                    </a:lnTo>
                    <a:lnTo>
                      <a:pt x="3" y="23"/>
                    </a:lnTo>
                    <a:lnTo>
                      <a:pt x="0" y="25"/>
                    </a:lnTo>
                    <a:lnTo>
                      <a:pt x="0" y="29"/>
                    </a:lnTo>
                    <a:lnTo>
                      <a:pt x="0" y="33"/>
                    </a:lnTo>
                    <a:lnTo>
                      <a:pt x="0" y="36"/>
                    </a:lnTo>
                    <a:lnTo>
                      <a:pt x="0" y="39"/>
                    </a:lnTo>
                    <a:lnTo>
                      <a:pt x="0" y="44"/>
                    </a:lnTo>
                    <a:lnTo>
                      <a:pt x="0" y="47"/>
                    </a:lnTo>
                    <a:lnTo>
                      <a:pt x="3" y="50"/>
                    </a:lnTo>
                    <a:lnTo>
                      <a:pt x="4" y="53"/>
                    </a:lnTo>
                    <a:lnTo>
                      <a:pt x="6" y="56"/>
                    </a:lnTo>
                    <a:lnTo>
                      <a:pt x="9" y="58"/>
                    </a:lnTo>
                    <a:lnTo>
                      <a:pt x="10" y="62"/>
                    </a:lnTo>
                    <a:lnTo>
                      <a:pt x="14" y="64"/>
                    </a:lnTo>
                    <a:lnTo>
                      <a:pt x="16" y="65"/>
                    </a:lnTo>
                    <a:lnTo>
                      <a:pt x="19" y="68"/>
                    </a:lnTo>
                    <a:lnTo>
                      <a:pt x="22" y="69"/>
                    </a:lnTo>
                    <a:lnTo>
                      <a:pt x="25" y="70"/>
                    </a:lnTo>
                    <a:lnTo>
                      <a:pt x="29" y="71"/>
                    </a:lnTo>
                    <a:lnTo>
                      <a:pt x="33" y="71"/>
                    </a:lnTo>
                    <a:lnTo>
                      <a:pt x="37" y="72"/>
                    </a:lnTo>
                    <a:lnTo>
                      <a:pt x="40" y="71"/>
                    </a:lnTo>
                    <a:lnTo>
                      <a:pt x="44" y="71"/>
                    </a:lnTo>
                    <a:lnTo>
                      <a:pt x="48" y="70"/>
                    </a:lnTo>
                    <a:lnTo>
                      <a:pt x="52" y="69"/>
                    </a:lnTo>
                    <a:lnTo>
                      <a:pt x="55" y="68"/>
                    </a:lnTo>
                    <a:lnTo>
                      <a:pt x="58" y="65"/>
                    </a:lnTo>
                    <a:lnTo>
                      <a:pt x="61" y="64"/>
                    </a:lnTo>
                    <a:lnTo>
                      <a:pt x="63" y="62"/>
                    </a:lnTo>
                    <a:lnTo>
                      <a:pt x="66" y="58"/>
                    </a:lnTo>
                    <a:lnTo>
                      <a:pt x="67" y="56"/>
                    </a:lnTo>
                    <a:lnTo>
                      <a:pt x="70" y="53"/>
                    </a:lnTo>
                    <a:lnTo>
                      <a:pt x="71" y="50"/>
                    </a:lnTo>
                    <a:lnTo>
                      <a:pt x="73" y="47"/>
                    </a:lnTo>
                    <a:lnTo>
                      <a:pt x="73" y="44"/>
                    </a:lnTo>
                    <a:lnTo>
                      <a:pt x="74" y="39"/>
                    </a:lnTo>
                    <a:lnTo>
                      <a:pt x="74"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1076"/>
              <p:cNvSpPr>
                <a:spLocks/>
              </p:cNvSpPr>
              <p:nvPr/>
            </p:nvSpPr>
            <p:spPr bwMode="auto">
              <a:xfrm>
                <a:off x="4678" y="1905"/>
                <a:ext cx="75" cy="71"/>
              </a:xfrm>
              <a:custGeom>
                <a:avLst/>
                <a:gdLst>
                  <a:gd name="T0" fmla="*/ 75 w 75"/>
                  <a:gd name="T1" fmla="*/ 31 h 71"/>
                  <a:gd name="T2" fmla="*/ 74 w 75"/>
                  <a:gd name="T3" fmla="*/ 24 h 71"/>
                  <a:gd name="T4" fmla="*/ 70 w 75"/>
                  <a:gd name="T5" fmla="*/ 18 h 71"/>
                  <a:gd name="T6" fmla="*/ 67 w 75"/>
                  <a:gd name="T7" fmla="*/ 12 h 71"/>
                  <a:gd name="T8" fmla="*/ 61 w 75"/>
                  <a:gd name="T9" fmla="*/ 7 h 71"/>
                  <a:gd name="T10" fmla="*/ 56 w 75"/>
                  <a:gd name="T11" fmla="*/ 5 h 71"/>
                  <a:gd name="T12" fmla="*/ 48 w 75"/>
                  <a:gd name="T13" fmla="*/ 1 h 71"/>
                  <a:gd name="T14" fmla="*/ 42 w 75"/>
                  <a:gd name="T15" fmla="*/ 0 h 71"/>
                  <a:gd name="T16" fmla="*/ 34 w 75"/>
                  <a:gd name="T17" fmla="*/ 0 h 71"/>
                  <a:gd name="T18" fmla="*/ 27 w 75"/>
                  <a:gd name="T19" fmla="*/ 1 h 71"/>
                  <a:gd name="T20" fmla="*/ 21 w 75"/>
                  <a:gd name="T21" fmla="*/ 5 h 71"/>
                  <a:gd name="T22" fmla="*/ 15 w 75"/>
                  <a:gd name="T23" fmla="*/ 7 h 71"/>
                  <a:gd name="T24" fmla="*/ 9 w 75"/>
                  <a:gd name="T25" fmla="*/ 12 h 71"/>
                  <a:gd name="T26" fmla="*/ 5 w 75"/>
                  <a:gd name="T27" fmla="*/ 18 h 71"/>
                  <a:gd name="T28" fmla="*/ 2 w 75"/>
                  <a:gd name="T29" fmla="*/ 24 h 71"/>
                  <a:gd name="T30" fmla="*/ 0 w 75"/>
                  <a:gd name="T31" fmla="*/ 31 h 71"/>
                  <a:gd name="T32" fmla="*/ 0 w 75"/>
                  <a:gd name="T33" fmla="*/ 39 h 71"/>
                  <a:gd name="T34" fmla="*/ 2 w 75"/>
                  <a:gd name="T35" fmla="*/ 46 h 71"/>
                  <a:gd name="T36" fmla="*/ 5 w 75"/>
                  <a:gd name="T37" fmla="*/ 52 h 71"/>
                  <a:gd name="T38" fmla="*/ 9 w 75"/>
                  <a:gd name="T39" fmla="*/ 58 h 71"/>
                  <a:gd name="T40" fmla="*/ 15 w 75"/>
                  <a:gd name="T41" fmla="*/ 63 h 71"/>
                  <a:gd name="T42" fmla="*/ 21 w 75"/>
                  <a:gd name="T43" fmla="*/ 66 h 71"/>
                  <a:gd name="T44" fmla="*/ 27 w 75"/>
                  <a:gd name="T45" fmla="*/ 70 h 71"/>
                  <a:gd name="T46" fmla="*/ 34 w 75"/>
                  <a:gd name="T47" fmla="*/ 71 h 71"/>
                  <a:gd name="T48" fmla="*/ 42 w 75"/>
                  <a:gd name="T49" fmla="*/ 71 h 71"/>
                  <a:gd name="T50" fmla="*/ 48 w 75"/>
                  <a:gd name="T51" fmla="*/ 70 h 71"/>
                  <a:gd name="T52" fmla="*/ 56 w 75"/>
                  <a:gd name="T53" fmla="*/ 66 h 71"/>
                  <a:gd name="T54" fmla="*/ 61 w 75"/>
                  <a:gd name="T55" fmla="*/ 63 h 71"/>
                  <a:gd name="T56" fmla="*/ 67 w 75"/>
                  <a:gd name="T57" fmla="*/ 58 h 71"/>
                  <a:gd name="T58" fmla="*/ 70 w 75"/>
                  <a:gd name="T59" fmla="*/ 52 h 71"/>
                  <a:gd name="T60" fmla="*/ 74 w 75"/>
                  <a:gd name="T61" fmla="*/ 46 h 71"/>
                  <a:gd name="T62" fmla="*/ 75 w 75"/>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
                  <a:gd name="T97" fmla="*/ 0 h 71"/>
                  <a:gd name="T98" fmla="*/ 75 w 75"/>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 h="71">
                    <a:moveTo>
                      <a:pt x="75" y="35"/>
                    </a:moveTo>
                    <a:lnTo>
                      <a:pt x="75" y="31"/>
                    </a:lnTo>
                    <a:lnTo>
                      <a:pt x="74" y="29"/>
                    </a:lnTo>
                    <a:lnTo>
                      <a:pt x="74" y="24"/>
                    </a:lnTo>
                    <a:lnTo>
                      <a:pt x="72" y="21"/>
                    </a:lnTo>
                    <a:lnTo>
                      <a:pt x="70" y="18"/>
                    </a:lnTo>
                    <a:lnTo>
                      <a:pt x="69" y="16"/>
                    </a:lnTo>
                    <a:lnTo>
                      <a:pt x="67" y="12"/>
                    </a:lnTo>
                    <a:lnTo>
                      <a:pt x="64" y="11"/>
                    </a:lnTo>
                    <a:lnTo>
                      <a:pt x="61" y="7"/>
                    </a:lnTo>
                    <a:lnTo>
                      <a:pt x="59" y="6"/>
                    </a:lnTo>
                    <a:lnTo>
                      <a:pt x="56" y="5"/>
                    </a:lnTo>
                    <a:lnTo>
                      <a:pt x="52" y="2"/>
                    </a:lnTo>
                    <a:lnTo>
                      <a:pt x="48" y="1"/>
                    </a:lnTo>
                    <a:lnTo>
                      <a:pt x="45" y="0"/>
                    </a:lnTo>
                    <a:lnTo>
                      <a:pt x="42" y="0"/>
                    </a:lnTo>
                    <a:lnTo>
                      <a:pt x="38" y="0"/>
                    </a:lnTo>
                    <a:lnTo>
                      <a:pt x="34" y="0"/>
                    </a:lnTo>
                    <a:lnTo>
                      <a:pt x="30" y="0"/>
                    </a:lnTo>
                    <a:lnTo>
                      <a:pt x="27" y="1"/>
                    </a:lnTo>
                    <a:lnTo>
                      <a:pt x="23" y="2"/>
                    </a:lnTo>
                    <a:lnTo>
                      <a:pt x="21" y="5"/>
                    </a:lnTo>
                    <a:lnTo>
                      <a:pt x="17" y="6"/>
                    </a:lnTo>
                    <a:lnTo>
                      <a:pt x="15" y="7"/>
                    </a:lnTo>
                    <a:lnTo>
                      <a:pt x="12" y="11"/>
                    </a:lnTo>
                    <a:lnTo>
                      <a:pt x="9" y="12"/>
                    </a:lnTo>
                    <a:lnTo>
                      <a:pt x="7" y="16"/>
                    </a:lnTo>
                    <a:lnTo>
                      <a:pt x="5" y="18"/>
                    </a:lnTo>
                    <a:lnTo>
                      <a:pt x="3" y="21"/>
                    </a:lnTo>
                    <a:lnTo>
                      <a:pt x="2" y="24"/>
                    </a:lnTo>
                    <a:lnTo>
                      <a:pt x="0" y="29"/>
                    </a:lnTo>
                    <a:lnTo>
                      <a:pt x="0" y="31"/>
                    </a:lnTo>
                    <a:lnTo>
                      <a:pt x="0" y="35"/>
                    </a:lnTo>
                    <a:lnTo>
                      <a:pt x="0" y="39"/>
                    </a:lnTo>
                    <a:lnTo>
                      <a:pt x="0" y="42"/>
                    </a:lnTo>
                    <a:lnTo>
                      <a:pt x="2" y="46"/>
                    </a:lnTo>
                    <a:lnTo>
                      <a:pt x="3" y="48"/>
                    </a:lnTo>
                    <a:lnTo>
                      <a:pt x="5" y="52"/>
                    </a:lnTo>
                    <a:lnTo>
                      <a:pt x="7" y="55"/>
                    </a:lnTo>
                    <a:lnTo>
                      <a:pt x="9" y="58"/>
                    </a:lnTo>
                    <a:lnTo>
                      <a:pt x="12" y="60"/>
                    </a:lnTo>
                    <a:lnTo>
                      <a:pt x="15" y="63"/>
                    </a:lnTo>
                    <a:lnTo>
                      <a:pt x="17" y="65"/>
                    </a:lnTo>
                    <a:lnTo>
                      <a:pt x="21" y="66"/>
                    </a:lnTo>
                    <a:lnTo>
                      <a:pt x="23" y="68"/>
                    </a:lnTo>
                    <a:lnTo>
                      <a:pt x="27" y="70"/>
                    </a:lnTo>
                    <a:lnTo>
                      <a:pt x="30" y="70"/>
                    </a:lnTo>
                    <a:lnTo>
                      <a:pt x="34" y="71"/>
                    </a:lnTo>
                    <a:lnTo>
                      <a:pt x="38" y="71"/>
                    </a:lnTo>
                    <a:lnTo>
                      <a:pt x="42" y="71"/>
                    </a:lnTo>
                    <a:lnTo>
                      <a:pt x="45" y="70"/>
                    </a:lnTo>
                    <a:lnTo>
                      <a:pt x="48" y="70"/>
                    </a:lnTo>
                    <a:lnTo>
                      <a:pt x="52" y="68"/>
                    </a:lnTo>
                    <a:lnTo>
                      <a:pt x="56" y="66"/>
                    </a:lnTo>
                    <a:lnTo>
                      <a:pt x="59" y="65"/>
                    </a:lnTo>
                    <a:lnTo>
                      <a:pt x="61" y="63"/>
                    </a:lnTo>
                    <a:lnTo>
                      <a:pt x="64" y="60"/>
                    </a:lnTo>
                    <a:lnTo>
                      <a:pt x="67" y="58"/>
                    </a:lnTo>
                    <a:lnTo>
                      <a:pt x="69" y="55"/>
                    </a:lnTo>
                    <a:lnTo>
                      <a:pt x="70" y="52"/>
                    </a:lnTo>
                    <a:lnTo>
                      <a:pt x="72" y="48"/>
                    </a:lnTo>
                    <a:lnTo>
                      <a:pt x="74" y="46"/>
                    </a:lnTo>
                    <a:lnTo>
                      <a:pt x="74" y="42"/>
                    </a:lnTo>
                    <a:lnTo>
                      <a:pt x="75" y="39"/>
                    </a:lnTo>
                    <a:lnTo>
                      <a:pt x="75" y="35"/>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1077"/>
              <p:cNvSpPr>
                <a:spLocks/>
              </p:cNvSpPr>
              <p:nvPr/>
            </p:nvSpPr>
            <p:spPr bwMode="auto">
              <a:xfrm>
                <a:off x="5051" y="1903"/>
                <a:ext cx="74" cy="71"/>
              </a:xfrm>
              <a:custGeom>
                <a:avLst/>
                <a:gdLst>
                  <a:gd name="T0" fmla="*/ 74 w 74"/>
                  <a:gd name="T1" fmla="*/ 32 h 71"/>
                  <a:gd name="T2" fmla="*/ 73 w 74"/>
                  <a:gd name="T3" fmla="*/ 26 h 71"/>
                  <a:gd name="T4" fmla="*/ 69 w 74"/>
                  <a:gd name="T5" fmla="*/ 19 h 71"/>
                  <a:gd name="T6" fmla="*/ 66 w 74"/>
                  <a:gd name="T7" fmla="*/ 13 h 71"/>
                  <a:gd name="T8" fmla="*/ 61 w 74"/>
                  <a:gd name="T9" fmla="*/ 8 h 71"/>
                  <a:gd name="T10" fmla="*/ 55 w 74"/>
                  <a:gd name="T11" fmla="*/ 4 h 71"/>
                  <a:gd name="T12" fmla="*/ 47 w 74"/>
                  <a:gd name="T13" fmla="*/ 2 h 71"/>
                  <a:gd name="T14" fmla="*/ 41 w 74"/>
                  <a:gd name="T15" fmla="*/ 0 h 71"/>
                  <a:gd name="T16" fmla="*/ 33 w 74"/>
                  <a:gd name="T17" fmla="*/ 0 h 71"/>
                  <a:gd name="T18" fmla="*/ 25 w 74"/>
                  <a:gd name="T19" fmla="*/ 2 h 71"/>
                  <a:gd name="T20" fmla="*/ 19 w 74"/>
                  <a:gd name="T21" fmla="*/ 4 h 71"/>
                  <a:gd name="T22" fmla="*/ 14 w 74"/>
                  <a:gd name="T23" fmla="*/ 8 h 71"/>
                  <a:gd name="T24" fmla="*/ 9 w 74"/>
                  <a:gd name="T25" fmla="*/ 13 h 71"/>
                  <a:gd name="T26" fmla="*/ 4 w 74"/>
                  <a:gd name="T27" fmla="*/ 19 h 71"/>
                  <a:gd name="T28" fmla="*/ 1 w 74"/>
                  <a:gd name="T29" fmla="*/ 26 h 71"/>
                  <a:gd name="T30" fmla="*/ 0 w 74"/>
                  <a:gd name="T31" fmla="*/ 32 h 71"/>
                  <a:gd name="T32" fmla="*/ 0 w 74"/>
                  <a:gd name="T33" fmla="*/ 39 h 71"/>
                  <a:gd name="T34" fmla="*/ 1 w 74"/>
                  <a:gd name="T35" fmla="*/ 47 h 71"/>
                  <a:gd name="T36" fmla="*/ 4 w 74"/>
                  <a:gd name="T37" fmla="*/ 53 h 71"/>
                  <a:gd name="T38" fmla="*/ 9 w 74"/>
                  <a:gd name="T39" fmla="*/ 59 h 71"/>
                  <a:gd name="T40" fmla="*/ 14 w 74"/>
                  <a:gd name="T41" fmla="*/ 63 h 71"/>
                  <a:gd name="T42" fmla="*/ 19 w 74"/>
                  <a:gd name="T43" fmla="*/ 67 h 71"/>
                  <a:gd name="T44" fmla="*/ 25 w 74"/>
                  <a:gd name="T45" fmla="*/ 70 h 71"/>
                  <a:gd name="T46" fmla="*/ 33 w 74"/>
                  <a:gd name="T47" fmla="*/ 71 h 71"/>
                  <a:gd name="T48" fmla="*/ 41 w 74"/>
                  <a:gd name="T49" fmla="*/ 71 h 71"/>
                  <a:gd name="T50" fmla="*/ 47 w 74"/>
                  <a:gd name="T51" fmla="*/ 70 h 71"/>
                  <a:gd name="T52" fmla="*/ 55 w 74"/>
                  <a:gd name="T53" fmla="*/ 67 h 71"/>
                  <a:gd name="T54" fmla="*/ 61 w 74"/>
                  <a:gd name="T55" fmla="*/ 63 h 71"/>
                  <a:gd name="T56" fmla="*/ 66 w 74"/>
                  <a:gd name="T57" fmla="*/ 59 h 71"/>
                  <a:gd name="T58" fmla="*/ 69 w 74"/>
                  <a:gd name="T59" fmla="*/ 53 h 71"/>
                  <a:gd name="T60" fmla="*/ 73 w 74"/>
                  <a:gd name="T61" fmla="*/ 47 h 71"/>
                  <a:gd name="T62" fmla="*/ 74 w 74"/>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1"/>
                  <a:gd name="T98" fmla="*/ 74 w 74"/>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1">
                    <a:moveTo>
                      <a:pt x="74" y="36"/>
                    </a:moveTo>
                    <a:lnTo>
                      <a:pt x="74" y="32"/>
                    </a:lnTo>
                    <a:lnTo>
                      <a:pt x="73" y="28"/>
                    </a:lnTo>
                    <a:lnTo>
                      <a:pt x="73" y="26"/>
                    </a:lnTo>
                    <a:lnTo>
                      <a:pt x="71" y="22"/>
                    </a:lnTo>
                    <a:lnTo>
                      <a:pt x="69" y="19"/>
                    </a:lnTo>
                    <a:lnTo>
                      <a:pt x="68" y="16"/>
                    </a:lnTo>
                    <a:lnTo>
                      <a:pt x="66" y="13"/>
                    </a:lnTo>
                    <a:lnTo>
                      <a:pt x="63" y="10"/>
                    </a:lnTo>
                    <a:lnTo>
                      <a:pt x="61" y="8"/>
                    </a:lnTo>
                    <a:lnTo>
                      <a:pt x="58" y="7"/>
                    </a:lnTo>
                    <a:lnTo>
                      <a:pt x="55" y="4"/>
                    </a:lnTo>
                    <a:lnTo>
                      <a:pt x="52" y="3"/>
                    </a:lnTo>
                    <a:lnTo>
                      <a:pt x="47" y="2"/>
                    </a:lnTo>
                    <a:lnTo>
                      <a:pt x="44" y="1"/>
                    </a:lnTo>
                    <a:lnTo>
                      <a:pt x="41" y="0"/>
                    </a:lnTo>
                    <a:lnTo>
                      <a:pt x="37" y="0"/>
                    </a:lnTo>
                    <a:lnTo>
                      <a:pt x="33" y="0"/>
                    </a:lnTo>
                    <a:lnTo>
                      <a:pt x="29" y="1"/>
                    </a:lnTo>
                    <a:lnTo>
                      <a:pt x="25" y="2"/>
                    </a:lnTo>
                    <a:lnTo>
                      <a:pt x="22" y="3"/>
                    </a:lnTo>
                    <a:lnTo>
                      <a:pt x="19" y="4"/>
                    </a:lnTo>
                    <a:lnTo>
                      <a:pt x="16" y="7"/>
                    </a:lnTo>
                    <a:lnTo>
                      <a:pt x="14" y="8"/>
                    </a:lnTo>
                    <a:lnTo>
                      <a:pt x="10" y="10"/>
                    </a:lnTo>
                    <a:lnTo>
                      <a:pt x="9" y="13"/>
                    </a:lnTo>
                    <a:lnTo>
                      <a:pt x="6" y="16"/>
                    </a:lnTo>
                    <a:lnTo>
                      <a:pt x="4" y="19"/>
                    </a:lnTo>
                    <a:lnTo>
                      <a:pt x="2" y="22"/>
                    </a:lnTo>
                    <a:lnTo>
                      <a:pt x="1" y="26"/>
                    </a:lnTo>
                    <a:lnTo>
                      <a:pt x="0" y="28"/>
                    </a:lnTo>
                    <a:lnTo>
                      <a:pt x="0" y="32"/>
                    </a:lnTo>
                    <a:lnTo>
                      <a:pt x="0" y="36"/>
                    </a:lnTo>
                    <a:lnTo>
                      <a:pt x="0" y="39"/>
                    </a:lnTo>
                    <a:lnTo>
                      <a:pt x="0" y="44"/>
                    </a:lnTo>
                    <a:lnTo>
                      <a:pt x="1" y="47"/>
                    </a:lnTo>
                    <a:lnTo>
                      <a:pt x="2" y="50"/>
                    </a:lnTo>
                    <a:lnTo>
                      <a:pt x="4" y="53"/>
                    </a:lnTo>
                    <a:lnTo>
                      <a:pt x="6" y="56"/>
                    </a:lnTo>
                    <a:lnTo>
                      <a:pt x="9" y="59"/>
                    </a:lnTo>
                    <a:lnTo>
                      <a:pt x="10" y="61"/>
                    </a:lnTo>
                    <a:lnTo>
                      <a:pt x="14" y="63"/>
                    </a:lnTo>
                    <a:lnTo>
                      <a:pt x="16" y="66"/>
                    </a:lnTo>
                    <a:lnTo>
                      <a:pt x="19" y="67"/>
                    </a:lnTo>
                    <a:lnTo>
                      <a:pt x="22" y="68"/>
                    </a:lnTo>
                    <a:lnTo>
                      <a:pt x="25" y="70"/>
                    </a:lnTo>
                    <a:lnTo>
                      <a:pt x="29" y="71"/>
                    </a:lnTo>
                    <a:lnTo>
                      <a:pt x="33" y="71"/>
                    </a:lnTo>
                    <a:lnTo>
                      <a:pt x="37" y="71"/>
                    </a:lnTo>
                    <a:lnTo>
                      <a:pt x="41" y="71"/>
                    </a:lnTo>
                    <a:lnTo>
                      <a:pt x="44" y="71"/>
                    </a:lnTo>
                    <a:lnTo>
                      <a:pt x="47" y="70"/>
                    </a:lnTo>
                    <a:lnTo>
                      <a:pt x="52" y="68"/>
                    </a:lnTo>
                    <a:lnTo>
                      <a:pt x="55" y="67"/>
                    </a:lnTo>
                    <a:lnTo>
                      <a:pt x="58" y="66"/>
                    </a:lnTo>
                    <a:lnTo>
                      <a:pt x="61" y="63"/>
                    </a:lnTo>
                    <a:lnTo>
                      <a:pt x="63" y="61"/>
                    </a:lnTo>
                    <a:lnTo>
                      <a:pt x="66" y="59"/>
                    </a:lnTo>
                    <a:lnTo>
                      <a:pt x="68" y="56"/>
                    </a:lnTo>
                    <a:lnTo>
                      <a:pt x="69" y="53"/>
                    </a:lnTo>
                    <a:lnTo>
                      <a:pt x="71" y="50"/>
                    </a:lnTo>
                    <a:lnTo>
                      <a:pt x="73" y="47"/>
                    </a:lnTo>
                    <a:lnTo>
                      <a:pt x="73" y="44"/>
                    </a:lnTo>
                    <a:lnTo>
                      <a:pt x="74" y="39"/>
                    </a:lnTo>
                    <a:lnTo>
                      <a:pt x="74"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1078"/>
              <p:cNvSpPr>
                <a:spLocks/>
              </p:cNvSpPr>
              <p:nvPr/>
            </p:nvSpPr>
            <p:spPr bwMode="auto">
              <a:xfrm>
                <a:off x="2818" y="3541"/>
                <a:ext cx="75" cy="71"/>
              </a:xfrm>
              <a:custGeom>
                <a:avLst/>
                <a:gdLst>
                  <a:gd name="T0" fmla="*/ 75 w 75"/>
                  <a:gd name="T1" fmla="*/ 32 h 71"/>
                  <a:gd name="T2" fmla="*/ 74 w 75"/>
                  <a:gd name="T3" fmla="*/ 25 h 71"/>
                  <a:gd name="T4" fmla="*/ 71 w 75"/>
                  <a:gd name="T5" fmla="*/ 19 h 71"/>
                  <a:gd name="T6" fmla="*/ 67 w 75"/>
                  <a:gd name="T7" fmla="*/ 13 h 71"/>
                  <a:gd name="T8" fmla="*/ 61 w 75"/>
                  <a:gd name="T9" fmla="*/ 9 h 71"/>
                  <a:gd name="T10" fmla="*/ 56 w 75"/>
                  <a:gd name="T11" fmla="*/ 4 h 71"/>
                  <a:gd name="T12" fmla="*/ 49 w 75"/>
                  <a:gd name="T13" fmla="*/ 2 h 71"/>
                  <a:gd name="T14" fmla="*/ 42 w 75"/>
                  <a:gd name="T15" fmla="*/ 0 h 71"/>
                  <a:gd name="T16" fmla="*/ 34 w 75"/>
                  <a:gd name="T17" fmla="*/ 0 h 71"/>
                  <a:gd name="T18" fmla="*/ 27 w 75"/>
                  <a:gd name="T19" fmla="*/ 2 h 71"/>
                  <a:gd name="T20" fmla="*/ 21 w 75"/>
                  <a:gd name="T21" fmla="*/ 4 h 71"/>
                  <a:gd name="T22" fmla="*/ 15 w 75"/>
                  <a:gd name="T23" fmla="*/ 9 h 71"/>
                  <a:gd name="T24" fmla="*/ 9 w 75"/>
                  <a:gd name="T25" fmla="*/ 13 h 71"/>
                  <a:gd name="T26" fmla="*/ 5 w 75"/>
                  <a:gd name="T27" fmla="*/ 19 h 71"/>
                  <a:gd name="T28" fmla="*/ 3 w 75"/>
                  <a:gd name="T29" fmla="*/ 25 h 71"/>
                  <a:gd name="T30" fmla="*/ 0 w 75"/>
                  <a:gd name="T31" fmla="*/ 32 h 71"/>
                  <a:gd name="T32" fmla="*/ 0 w 75"/>
                  <a:gd name="T33" fmla="*/ 39 h 71"/>
                  <a:gd name="T34" fmla="*/ 3 w 75"/>
                  <a:gd name="T35" fmla="*/ 46 h 71"/>
                  <a:gd name="T36" fmla="*/ 5 w 75"/>
                  <a:gd name="T37" fmla="*/ 53 h 71"/>
                  <a:gd name="T38" fmla="*/ 9 w 75"/>
                  <a:gd name="T39" fmla="*/ 58 h 71"/>
                  <a:gd name="T40" fmla="*/ 15 w 75"/>
                  <a:gd name="T41" fmla="*/ 63 h 71"/>
                  <a:gd name="T42" fmla="*/ 21 w 75"/>
                  <a:gd name="T43" fmla="*/ 67 h 71"/>
                  <a:gd name="T44" fmla="*/ 27 w 75"/>
                  <a:gd name="T45" fmla="*/ 70 h 71"/>
                  <a:gd name="T46" fmla="*/ 34 w 75"/>
                  <a:gd name="T47" fmla="*/ 71 h 71"/>
                  <a:gd name="T48" fmla="*/ 42 w 75"/>
                  <a:gd name="T49" fmla="*/ 71 h 71"/>
                  <a:gd name="T50" fmla="*/ 49 w 75"/>
                  <a:gd name="T51" fmla="*/ 70 h 71"/>
                  <a:gd name="T52" fmla="*/ 56 w 75"/>
                  <a:gd name="T53" fmla="*/ 67 h 71"/>
                  <a:gd name="T54" fmla="*/ 61 w 75"/>
                  <a:gd name="T55" fmla="*/ 63 h 71"/>
                  <a:gd name="T56" fmla="*/ 67 w 75"/>
                  <a:gd name="T57" fmla="*/ 58 h 71"/>
                  <a:gd name="T58" fmla="*/ 71 w 75"/>
                  <a:gd name="T59" fmla="*/ 53 h 71"/>
                  <a:gd name="T60" fmla="*/ 74 w 75"/>
                  <a:gd name="T61" fmla="*/ 46 h 71"/>
                  <a:gd name="T62" fmla="*/ 75 w 75"/>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
                  <a:gd name="T97" fmla="*/ 0 h 71"/>
                  <a:gd name="T98" fmla="*/ 75 w 75"/>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 h="71">
                    <a:moveTo>
                      <a:pt x="75" y="36"/>
                    </a:moveTo>
                    <a:lnTo>
                      <a:pt x="75" y="32"/>
                    </a:lnTo>
                    <a:lnTo>
                      <a:pt x="74" y="28"/>
                    </a:lnTo>
                    <a:lnTo>
                      <a:pt x="74" y="25"/>
                    </a:lnTo>
                    <a:lnTo>
                      <a:pt x="72" y="22"/>
                    </a:lnTo>
                    <a:lnTo>
                      <a:pt x="71" y="19"/>
                    </a:lnTo>
                    <a:lnTo>
                      <a:pt x="69" y="16"/>
                    </a:lnTo>
                    <a:lnTo>
                      <a:pt x="67" y="13"/>
                    </a:lnTo>
                    <a:lnTo>
                      <a:pt x="64" y="10"/>
                    </a:lnTo>
                    <a:lnTo>
                      <a:pt x="61" y="9"/>
                    </a:lnTo>
                    <a:lnTo>
                      <a:pt x="59" y="7"/>
                    </a:lnTo>
                    <a:lnTo>
                      <a:pt x="56" y="4"/>
                    </a:lnTo>
                    <a:lnTo>
                      <a:pt x="52" y="3"/>
                    </a:lnTo>
                    <a:lnTo>
                      <a:pt x="49" y="2"/>
                    </a:lnTo>
                    <a:lnTo>
                      <a:pt x="45" y="1"/>
                    </a:lnTo>
                    <a:lnTo>
                      <a:pt x="42" y="0"/>
                    </a:lnTo>
                    <a:lnTo>
                      <a:pt x="38" y="0"/>
                    </a:lnTo>
                    <a:lnTo>
                      <a:pt x="34" y="0"/>
                    </a:lnTo>
                    <a:lnTo>
                      <a:pt x="31" y="1"/>
                    </a:lnTo>
                    <a:lnTo>
                      <a:pt x="27" y="2"/>
                    </a:lnTo>
                    <a:lnTo>
                      <a:pt x="23" y="3"/>
                    </a:lnTo>
                    <a:lnTo>
                      <a:pt x="21" y="4"/>
                    </a:lnTo>
                    <a:lnTo>
                      <a:pt x="17" y="7"/>
                    </a:lnTo>
                    <a:lnTo>
                      <a:pt x="15" y="9"/>
                    </a:lnTo>
                    <a:lnTo>
                      <a:pt x="12" y="10"/>
                    </a:lnTo>
                    <a:lnTo>
                      <a:pt x="9" y="13"/>
                    </a:lnTo>
                    <a:lnTo>
                      <a:pt x="7" y="16"/>
                    </a:lnTo>
                    <a:lnTo>
                      <a:pt x="5" y="19"/>
                    </a:lnTo>
                    <a:lnTo>
                      <a:pt x="3" y="22"/>
                    </a:lnTo>
                    <a:lnTo>
                      <a:pt x="3" y="25"/>
                    </a:lnTo>
                    <a:lnTo>
                      <a:pt x="0" y="28"/>
                    </a:lnTo>
                    <a:lnTo>
                      <a:pt x="0" y="32"/>
                    </a:lnTo>
                    <a:lnTo>
                      <a:pt x="0" y="36"/>
                    </a:lnTo>
                    <a:lnTo>
                      <a:pt x="0" y="39"/>
                    </a:lnTo>
                    <a:lnTo>
                      <a:pt x="0" y="43"/>
                    </a:lnTo>
                    <a:lnTo>
                      <a:pt x="3" y="46"/>
                    </a:lnTo>
                    <a:lnTo>
                      <a:pt x="3" y="49"/>
                    </a:lnTo>
                    <a:lnTo>
                      <a:pt x="5" y="53"/>
                    </a:lnTo>
                    <a:lnTo>
                      <a:pt x="7" y="56"/>
                    </a:lnTo>
                    <a:lnTo>
                      <a:pt x="9" y="58"/>
                    </a:lnTo>
                    <a:lnTo>
                      <a:pt x="12" y="61"/>
                    </a:lnTo>
                    <a:lnTo>
                      <a:pt x="15" y="63"/>
                    </a:lnTo>
                    <a:lnTo>
                      <a:pt x="17" y="66"/>
                    </a:lnTo>
                    <a:lnTo>
                      <a:pt x="21" y="67"/>
                    </a:lnTo>
                    <a:lnTo>
                      <a:pt x="23" y="69"/>
                    </a:lnTo>
                    <a:lnTo>
                      <a:pt x="27" y="70"/>
                    </a:lnTo>
                    <a:lnTo>
                      <a:pt x="31" y="71"/>
                    </a:lnTo>
                    <a:lnTo>
                      <a:pt x="34" y="71"/>
                    </a:lnTo>
                    <a:lnTo>
                      <a:pt x="38" y="71"/>
                    </a:lnTo>
                    <a:lnTo>
                      <a:pt x="42" y="71"/>
                    </a:lnTo>
                    <a:lnTo>
                      <a:pt x="45" y="71"/>
                    </a:lnTo>
                    <a:lnTo>
                      <a:pt x="49" y="70"/>
                    </a:lnTo>
                    <a:lnTo>
                      <a:pt x="52" y="69"/>
                    </a:lnTo>
                    <a:lnTo>
                      <a:pt x="56" y="67"/>
                    </a:lnTo>
                    <a:lnTo>
                      <a:pt x="59" y="66"/>
                    </a:lnTo>
                    <a:lnTo>
                      <a:pt x="61" y="63"/>
                    </a:lnTo>
                    <a:lnTo>
                      <a:pt x="64" y="61"/>
                    </a:lnTo>
                    <a:lnTo>
                      <a:pt x="67" y="58"/>
                    </a:lnTo>
                    <a:lnTo>
                      <a:pt x="69" y="56"/>
                    </a:lnTo>
                    <a:lnTo>
                      <a:pt x="71" y="53"/>
                    </a:lnTo>
                    <a:lnTo>
                      <a:pt x="72" y="49"/>
                    </a:lnTo>
                    <a:lnTo>
                      <a:pt x="74" y="46"/>
                    </a:lnTo>
                    <a:lnTo>
                      <a:pt x="74" y="43"/>
                    </a:lnTo>
                    <a:lnTo>
                      <a:pt x="75" y="39"/>
                    </a:lnTo>
                    <a:lnTo>
                      <a:pt x="75"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1079"/>
              <p:cNvSpPr>
                <a:spLocks/>
              </p:cNvSpPr>
              <p:nvPr/>
            </p:nvSpPr>
            <p:spPr bwMode="auto">
              <a:xfrm>
                <a:off x="3191" y="3541"/>
                <a:ext cx="74" cy="71"/>
              </a:xfrm>
              <a:custGeom>
                <a:avLst/>
                <a:gdLst>
                  <a:gd name="T0" fmla="*/ 74 w 74"/>
                  <a:gd name="T1" fmla="*/ 32 h 71"/>
                  <a:gd name="T2" fmla="*/ 73 w 74"/>
                  <a:gd name="T3" fmla="*/ 25 h 71"/>
                  <a:gd name="T4" fmla="*/ 69 w 74"/>
                  <a:gd name="T5" fmla="*/ 19 h 71"/>
                  <a:gd name="T6" fmla="*/ 66 w 74"/>
                  <a:gd name="T7" fmla="*/ 13 h 71"/>
                  <a:gd name="T8" fmla="*/ 61 w 74"/>
                  <a:gd name="T9" fmla="*/ 9 h 71"/>
                  <a:gd name="T10" fmla="*/ 55 w 74"/>
                  <a:gd name="T11" fmla="*/ 4 h 71"/>
                  <a:gd name="T12" fmla="*/ 48 w 74"/>
                  <a:gd name="T13" fmla="*/ 2 h 71"/>
                  <a:gd name="T14" fmla="*/ 42 w 74"/>
                  <a:gd name="T15" fmla="*/ 0 h 71"/>
                  <a:gd name="T16" fmla="*/ 33 w 74"/>
                  <a:gd name="T17" fmla="*/ 0 h 71"/>
                  <a:gd name="T18" fmla="*/ 25 w 74"/>
                  <a:gd name="T19" fmla="*/ 2 h 71"/>
                  <a:gd name="T20" fmla="*/ 19 w 74"/>
                  <a:gd name="T21" fmla="*/ 4 h 71"/>
                  <a:gd name="T22" fmla="*/ 14 w 74"/>
                  <a:gd name="T23" fmla="*/ 9 h 71"/>
                  <a:gd name="T24" fmla="*/ 9 w 74"/>
                  <a:gd name="T25" fmla="*/ 13 h 71"/>
                  <a:gd name="T26" fmla="*/ 4 w 74"/>
                  <a:gd name="T27" fmla="*/ 19 h 71"/>
                  <a:gd name="T28" fmla="*/ 1 w 74"/>
                  <a:gd name="T29" fmla="*/ 25 h 71"/>
                  <a:gd name="T30" fmla="*/ 0 w 74"/>
                  <a:gd name="T31" fmla="*/ 32 h 71"/>
                  <a:gd name="T32" fmla="*/ 0 w 74"/>
                  <a:gd name="T33" fmla="*/ 39 h 71"/>
                  <a:gd name="T34" fmla="*/ 1 w 74"/>
                  <a:gd name="T35" fmla="*/ 46 h 71"/>
                  <a:gd name="T36" fmla="*/ 4 w 74"/>
                  <a:gd name="T37" fmla="*/ 53 h 71"/>
                  <a:gd name="T38" fmla="*/ 9 w 74"/>
                  <a:gd name="T39" fmla="*/ 58 h 71"/>
                  <a:gd name="T40" fmla="*/ 14 w 74"/>
                  <a:gd name="T41" fmla="*/ 63 h 71"/>
                  <a:gd name="T42" fmla="*/ 19 w 74"/>
                  <a:gd name="T43" fmla="*/ 67 h 71"/>
                  <a:gd name="T44" fmla="*/ 25 w 74"/>
                  <a:gd name="T45" fmla="*/ 70 h 71"/>
                  <a:gd name="T46" fmla="*/ 33 w 74"/>
                  <a:gd name="T47" fmla="*/ 71 h 71"/>
                  <a:gd name="T48" fmla="*/ 42 w 74"/>
                  <a:gd name="T49" fmla="*/ 71 h 71"/>
                  <a:gd name="T50" fmla="*/ 48 w 74"/>
                  <a:gd name="T51" fmla="*/ 70 h 71"/>
                  <a:gd name="T52" fmla="*/ 55 w 74"/>
                  <a:gd name="T53" fmla="*/ 67 h 71"/>
                  <a:gd name="T54" fmla="*/ 61 w 74"/>
                  <a:gd name="T55" fmla="*/ 63 h 71"/>
                  <a:gd name="T56" fmla="*/ 66 w 74"/>
                  <a:gd name="T57" fmla="*/ 58 h 71"/>
                  <a:gd name="T58" fmla="*/ 69 w 74"/>
                  <a:gd name="T59" fmla="*/ 53 h 71"/>
                  <a:gd name="T60" fmla="*/ 73 w 74"/>
                  <a:gd name="T61" fmla="*/ 46 h 71"/>
                  <a:gd name="T62" fmla="*/ 74 w 74"/>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1"/>
                  <a:gd name="T98" fmla="*/ 74 w 74"/>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1">
                    <a:moveTo>
                      <a:pt x="74" y="36"/>
                    </a:moveTo>
                    <a:lnTo>
                      <a:pt x="74" y="32"/>
                    </a:lnTo>
                    <a:lnTo>
                      <a:pt x="73" y="28"/>
                    </a:lnTo>
                    <a:lnTo>
                      <a:pt x="73" y="25"/>
                    </a:lnTo>
                    <a:lnTo>
                      <a:pt x="71" y="22"/>
                    </a:lnTo>
                    <a:lnTo>
                      <a:pt x="69" y="19"/>
                    </a:lnTo>
                    <a:lnTo>
                      <a:pt x="67" y="16"/>
                    </a:lnTo>
                    <a:lnTo>
                      <a:pt x="66" y="13"/>
                    </a:lnTo>
                    <a:lnTo>
                      <a:pt x="63" y="10"/>
                    </a:lnTo>
                    <a:lnTo>
                      <a:pt x="61" y="9"/>
                    </a:lnTo>
                    <a:lnTo>
                      <a:pt x="58" y="7"/>
                    </a:lnTo>
                    <a:lnTo>
                      <a:pt x="55" y="4"/>
                    </a:lnTo>
                    <a:lnTo>
                      <a:pt x="52" y="3"/>
                    </a:lnTo>
                    <a:lnTo>
                      <a:pt x="48" y="2"/>
                    </a:lnTo>
                    <a:lnTo>
                      <a:pt x="44" y="1"/>
                    </a:lnTo>
                    <a:lnTo>
                      <a:pt x="42" y="0"/>
                    </a:lnTo>
                    <a:lnTo>
                      <a:pt x="37" y="0"/>
                    </a:lnTo>
                    <a:lnTo>
                      <a:pt x="33" y="0"/>
                    </a:lnTo>
                    <a:lnTo>
                      <a:pt x="29" y="1"/>
                    </a:lnTo>
                    <a:lnTo>
                      <a:pt x="25" y="2"/>
                    </a:lnTo>
                    <a:lnTo>
                      <a:pt x="22" y="3"/>
                    </a:lnTo>
                    <a:lnTo>
                      <a:pt x="19" y="4"/>
                    </a:lnTo>
                    <a:lnTo>
                      <a:pt x="16" y="7"/>
                    </a:lnTo>
                    <a:lnTo>
                      <a:pt x="14" y="9"/>
                    </a:lnTo>
                    <a:lnTo>
                      <a:pt x="10" y="10"/>
                    </a:lnTo>
                    <a:lnTo>
                      <a:pt x="9" y="13"/>
                    </a:lnTo>
                    <a:lnTo>
                      <a:pt x="6" y="16"/>
                    </a:lnTo>
                    <a:lnTo>
                      <a:pt x="4" y="19"/>
                    </a:lnTo>
                    <a:lnTo>
                      <a:pt x="2" y="22"/>
                    </a:lnTo>
                    <a:lnTo>
                      <a:pt x="1" y="25"/>
                    </a:lnTo>
                    <a:lnTo>
                      <a:pt x="0" y="28"/>
                    </a:lnTo>
                    <a:lnTo>
                      <a:pt x="0" y="32"/>
                    </a:lnTo>
                    <a:lnTo>
                      <a:pt x="0" y="36"/>
                    </a:lnTo>
                    <a:lnTo>
                      <a:pt x="0" y="39"/>
                    </a:lnTo>
                    <a:lnTo>
                      <a:pt x="0" y="43"/>
                    </a:lnTo>
                    <a:lnTo>
                      <a:pt x="1" y="46"/>
                    </a:lnTo>
                    <a:lnTo>
                      <a:pt x="2" y="49"/>
                    </a:lnTo>
                    <a:lnTo>
                      <a:pt x="4" y="53"/>
                    </a:lnTo>
                    <a:lnTo>
                      <a:pt x="6" y="56"/>
                    </a:lnTo>
                    <a:lnTo>
                      <a:pt x="9" y="58"/>
                    </a:lnTo>
                    <a:lnTo>
                      <a:pt x="10" y="61"/>
                    </a:lnTo>
                    <a:lnTo>
                      <a:pt x="14" y="63"/>
                    </a:lnTo>
                    <a:lnTo>
                      <a:pt x="16" y="66"/>
                    </a:lnTo>
                    <a:lnTo>
                      <a:pt x="19" y="67"/>
                    </a:lnTo>
                    <a:lnTo>
                      <a:pt x="22" y="69"/>
                    </a:lnTo>
                    <a:lnTo>
                      <a:pt x="25" y="70"/>
                    </a:lnTo>
                    <a:lnTo>
                      <a:pt x="29" y="71"/>
                    </a:lnTo>
                    <a:lnTo>
                      <a:pt x="33" y="71"/>
                    </a:lnTo>
                    <a:lnTo>
                      <a:pt x="37" y="71"/>
                    </a:lnTo>
                    <a:lnTo>
                      <a:pt x="42" y="71"/>
                    </a:lnTo>
                    <a:lnTo>
                      <a:pt x="44" y="71"/>
                    </a:lnTo>
                    <a:lnTo>
                      <a:pt x="48" y="70"/>
                    </a:lnTo>
                    <a:lnTo>
                      <a:pt x="52" y="69"/>
                    </a:lnTo>
                    <a:lnTo>
                      <a:pt x="55" y="67"/>
                    </a:lnTo>
                    <a:lnTo>
                      <a:pt x="58" y="66"/>
                    </a:lnTo>
                    <a:lnTo>
                      <a:pt x="61" y="63"/>
                    </a:lnTo>
                    <a:lnTo>
                      <a:pt x="63" y="61"/>
                    </a:lnTo>
                    <a:lnTo>
                      <a:pt x="66" y="58"/>
                    </a:lnTo>
                    <a:lnTo>
                      <a:pt x="67" y="56"/>
                    </a:lnTo>
                    <a:lnTo>
                      <a:pt x="69" y="53"/>
                    </a:lnTo>
                    <a:lnTo>
                      <a:pt x="71" y="49"/>
                    </a:lnTo>
                    <a:lnTo>
                      <a:pt x="73" y="46"/>
                    </a:lnTo>
                    <a:lnTo>
                      <a:pt x="73" y="43"/>
                    </a:lnTo>
                    <a:lnTo>
                      <a:pt x="74" y="39"/>
                    </a:lnTo>
                    <a:lnTo>
                      <a:pt x="74"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Rectangle 1080"/>
              <p:cNvSpPr>
                <a:spLocks noChangeArrowheads="1"/>
              </p:cNvSpPr>
              <p:nvPr/>
            </p:nvSpPr>
            <p:spPr bwMode="auto">
              <a:xfrm>
                <a:off x="2430"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F</a:t>
                </a:r>
                <a:endParaRPr kumimoji="1" lang="en-US" altLang="zh-CN" i="0" dirty="0"/>
              </a:p>
            </p:txBody>
          </p:sp>
          <p:sp>
            <p:nvSpPr>
              <p:cNvPr id="36" name="Rectangle 1081"/>
              <p:cNvSpPr>
                <a:spLocks noChangeArrowheads="1"/>
              </p:cNvSpPr>
              <p:nvPr/>
            </p:nvSpPr>
            <p:spPr bwMode="auto">
              <a:xfrm>
                <a:off x="2571"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dirty="0">
                    <a:latin typeface="宋体" panose="02010600030101010101" pitchFamily="2" charset="-122"/>
                  </a:rPr>
                  <a:t>0</a:t>
                </a:r>
                <a:endParaRPr kumimoji="1" lang="en-US" altLang="zh-CN" i="0" dirty="0"/>
              </a:p>
            </p:txBody>
          </p:sp>
          <p:sp>
            <p:nvSpPr>
              <p:cNvPr id="37" name="Rectangle 1082"/>
              <p:cNvSpPr>
                <a:spLocks noChangeArrowheads="1"/>
              </p:cNvSpPr>
              <p:nvPr/>
            </p:nvSpPr>
            <p:spPr bwMode="auto">
              <a:xfrm>
                <a:off x="2787"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38" name="Rectangle 1083"/>
              <p:cNvSpPr>
                <a:spLocks noChangeArrowheads="1"/>
              </p:cNvSpPr>
              <p:nvPr/>
            </p:nvSpPr>
            <p:spPr bwMode="auto">
              <a:xfrm>
                <a:off x="2937"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1</a:t>
                </a:r>
                <a:endParaRPr kumimoji="1" lang="en-US" altLang="zh-CN" i="0"/>
              </a:p>
            </p:txBody>
          </p:sp>
          <p:sp>
            <p:nvSpPr>
              <p:cNvPr id="39" name="Rectangle 1084"/>
              <p:cNvSpPr>
                <a:spLocks noChangeArrowheads="1"/>
              </p:cNvSpPr>
              <p:nvPr/>
            </p:nvSpPr>
            <p:spPr bwMode="auto">
              <a:xfrm>
                <a:off x="3162"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F</a:t>
                </a:r>
                <a:endParaRPr kumimoji="1" lang="en-US" altLang="zh-CN" i="0" dirty="0"/>
              </a:p>
            </p:txBody>
          </p:sp>
          <p:sp>
            <p:nvSpPr>
              <p:cNvPr id="40" name="Rectangle 1085"/>
              <p:cNvSpPr>
                <a:spLocks noChangeArrowheads="1"/>
              </p:cNvSpPr>
              <p:nvPr/>
            </p:nvSpPr>
            <p:spPr bwMode="auto">
              <a:xfrm>
                <a:off x="3303"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2</a:t>
                </a:r>
                <a:endParaRPr kumimoji="1" lang="en-US" altLang="zh-CN" i="0"/>
              </a:p>
            </p:txBody>
          </p:sp>
          <p:sp>
            <p:nvSpPr>
              <p:cNvPr id="41" name="Rectangle 1086"/>
              <p:cNvSpPr>
                <a:spLocks noChangeArrowheads="1"/>
              </p:cNvSpPr>
              <p:nvPr/>
            </p:nvSpPr>
            <p:spPr bwMode="auto">
              <a:xfrm>
                <a:off x="3563"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42" name="Rectangle 1087"/>
              <p:cNvSpPr>
                <a:spLocks noChangeArrowheads="1"/>
              </p:cNvSpPr>
              <p:nvPr/>
            </p:nvSpPr>
            <p:spPr bwMode="auto">
              <a:xfrm>
                <a:off x="3714"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3</a:t>
                </a:r>
                <a:endParaRPr kumimoji="1" lang="en-US" altLang="zh-CN" i="0"/>
              </a:p>
            </p:txBody>
          </p:sp>
          <p:sp>
            <p:nvSpPr>
              <p:cNvPr id="43" name="Rectangle 1088"/>
              <p:cNvSpPr>
                <a:spLocks noChangeArrowheads="1"/>
              </p:cNvSpPr>
              <p:nvPr/>
            </p:nvSpPr>
            <p:spPr bwMode="auto">
              <a:xfrm>
                <a:off x="3930"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44" name="Rectangle 1089"/>
              <p:cNvSpPr>
                <a:spLocks noChangeArrowheads="1"/>
              </p:cNvSpPr>
              <p:nvPr/>
            </p:nvSpPr>
            <p:spPr bwMode="auto">
              <a:xfrm>
                <a:off x="4071"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4</a:t>
                </a:r>
                <a:endParaRPr kumimoji="1" lang="en-US" altLang="zh-CN" i="0"/>
              </a:p>
            </p:txBody>
          </p:sp>
          <p:sp>
            <p:nvSpPr>
              <p:cNvPr id="45" name="Rectangle 1090"/>
              <p:cNvSpPr>
                <a:spLocks noChangeArrowheads="1"/>
              </p:cNvSpPr>
              <p:nvPr/>
            </p:nvSpPr>
            <p:spPr bwMode="auto">
              <a:xfrm>
                <a:off x="4269"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46" name="Rectangle 1091"/>
              <p:cNvSpPr>
                <a:spLocks noChangeArrowheads="1"/>
              </p:cNvSpPr>
              <p:nvPr/>
            </p:nvSpPr>
            <p:spPr bwMode="auto">
              <a:xfrm>
                <a:off x="4419"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5</a:t>
                </a:r>
                <a:endParaRPr kumimoji="1" lang="en-US" altLang="zh-CN" i="0"/>
              </a:p>
            </p:txBody>
          </p:sp>
          <p:sp>
            <p:nvSpPr>
              <p:cNvPr id="47" name="Rectangle 1092"/>
              <p:cNvSpPr>
                <a:spLocks noChangeArrowheads="1"/>
              </p:cNvSpPr>
              <p:nvPr/>
            </p:nvSpPr>
            <p:spPr bwMode="auto">
              <a:xfrm>
                <a:off x="4626" y="2086"/>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 F</a:t>
                </a:r>
                <a:endParaRPr kumimoji="1" lang="en-US" altLang="zh-CN" i="0"/>
              </a:p>
            </p:txBody>
          </p:sp>
          <p:sp>
            <p:nvSpPr>
              <p:cNvPr id="48" name="Rectangle 1093"/>
              <p:cNvSpPr>
                <a:spLocks noChangeArrowheads="1"/>
              </p:cNvSpPr>
              <p:nvPr/>
            </p:nvSpPr>
            <p:spPr bwMode="auto">
              <a:xfrm>
                <a:off x="4821"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6</a:t>
                </a:r>
                <a:endParaRPr kumimoji="1" lang="en-US" altLang="zh-CN" i="0"/>
              </a:p>
            </p:txBody>
          </p:sp>
          <p:sp>
            <p:nvSpPr>
              <p:cNvPr id="49" name="Rectangle 1094"/>
              <p:cNvSpPr>
                <a:spLocks noChangeArrowheads="1"/>
              </p:cNvSpPr>
              <p:nvPr/>
            </p:nvSpPr>
            <p:spPr bwMode="auto">
              <a:xfrm>
                <a:off x="5055" y="2086"/>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50" name="Rectangle 1095"/>
              <p:cNvSpPr>
                <a:spLocks noChangeArrowheads="1"/>
              </p:cNvSpPr>
              <p:nvPr/>
            </p:nvSpPr>
            <p:spPr bwMode="auto">
              <a:xfrm>
                <a:off x="5205"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7</a:t>
                </a:r>
                <a:endParaRPr kumimoji="1" lang="en-US" altLang="zh-CN" i="0"/>
              </a:p>
            </p:txBody>
          </p:sp>
          <p:sp>
            <p:nvSpPr>
              <p:cNvPr id="51" name="Rectangle 1104"/>
              <p:cNvSpPr>
                <a:spLocks noChangeArrowheads="1"/>
              </p:cNvSpPr>
              <p:nvPr/>
            </p:nvSpPr>
            <p:spPr bwMode="auto">
              <a:xfrm>
                <a:off x="3254" y="2633"/>
                <a:ext cx="1108" cy="424"/>
              </a:xfrm>
              <a:prstGeom prst="rect">
                <a:avLst/>
              </a:prstGeom>
              <a:noFill/>
              <a:ln>
                <a:noFill/>
              </a:ln>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4"/>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4"/>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en-US" altLang="zh-CN" sz="2000" i="0" dirty="0">
                    <a:solidFill>
                      <a:schemeClr val="tx1"/>
                    </a:solidFill>
                    <a:latin typeface="+mn-lt"/>
                  </a:rPr>
                  <a:t>74HC138</a:t>
                </a:r>
                <a:endParaRPr lang="en-US" altLang="zh-CN" sz="2400" i="0" dirty="0">
                  <a:solidFill>
                    <a:schemeClr val="tx1"/>
                  </a:solidFill>
                  <a:latin typeface="+mn-lt"/>
                </a:endParaRPr>
              </a:p>
            </p:txBody>
          </p:sp>
          <p:sp>
            <p:nvSpPr>
              <p:cNvPr id="52" name="Rectangle 1105"/>
              <p:cNvSpPr>
                <a:spLocks noChangeArrowheads="1"/>
              </p:cNvSpPr>
              <p:nvPr/>
            </p:nvSpPr>
            <p:spPr bwMode="auto">
              <a:xfrm>
                <a:off x="2360" y="3123"/>
                <a:ext cx="9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S</a:t>
                </a:r>
                <a:endParaRPr kumimoji="1" lang="en-US" altLang="zh-CN" i="0"/>
              </a:p>
            </p:txBody>
          </p:sp>
          <p:sp>
            <p:nvSpPr>
              <p:cNvPr id="53" name="Rectangle 1106"/>
              <p:cNvSpPr>
                <a:spLocks noChangeArrowheads="1"/>
              </p:cNvSpPr>
              <p:nvPr/>
            </p:nvSpPr>
            <p:spPr bwMode="auto">
              <a:xfrm>
                <a:off x="2516" y="332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dirty="0">
                    <a:latin typeface="宋体" panose="02010600030101010101" pitchFamily="2" charset="-122"/>
                  </a:rPr>
                  <a:t>1</a:t>
                </a:r>
                <a:endParaRPr kumimoji="1" lang="en-US" altLang="zh-CN" i="0" dirty="0"/>
              </a:p>
            </p:txBody>
          </p:sp>
          <p:sp>
            <p:nvSpPr>
              <p:cNvPr id="54" name="Rectangle 1107"/>
              <p:cNvSpPr>
                <a:spLocks noChangeArrowheads="1"/>
              </p:cNvSpPr>
              <p:nvPr/>
            </p:nvSpPr>
            <p:spPr bwMode="auto">
              <a:xfrm>
                <a:off x="2690" y="3123"/>
                <a:ext cx="13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 S</a:t>
                </a:r>
                <a:endParaRPr kumimoji="1" lang="en-US" altLang="zh-CN" i="0" dirty="0"/>
              </a:p>
            </p:txBody>
          </p:sp>
          <p:sp>
            <p:nvSpPr>
              <p:cNvPr id="55" name="Rectangle 1108"/>
              <p:cNvSpPr>
                <a:spLocks noChangeArrowheads="1"/>
              </p:cNvSpPr>
              <p:nvPr/>
            </p:nvSpPr>
            <p:spPr bwMode="auto">
              <a:xfrm>
                <a:off x="2918" y="332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2</a:t>
                </a:r>
                <a:endParaRPr kumimoji="1" lang="en-US" altLang="zh-CN" i="0"/>
              </a:p>
            </p:txBody>
          </p:sp>
          <p:sp>
            <p:nvSpPr>
              <p:cNvPr id="56" name="Rectangle 1109"/>
              <p:cNvSpPr>
                <a:spLocks noChangeArrowheads="1"/>
              </p:cNvSpPr>
              <p:nvPr/>
            </p:nvSpPr>
            <p:spPr bwMode="auto">
              <a:xfrm>
                <a:off x="3083" y="3123"/>
                <a:ext cx="13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 S</a:t>
                </a:r>
                <a:endParaRPr kumimoji="1" lang="en-US" altLang="zh-CN" i="0" dirty="0"/>
              </a:p>
            </p:txBody>
          </p:sp>
          <p:sp>
            <p:nvSpPr>
              <p:cNvPr id="57" name="Rectangle 1110"/>
              <p:cNvSpPr>
                <a:spLocks noChangeArrowheads="1"/>
              </p:cNvSpPr>
              <p:nvPr/>
            </p:nvSpPr>
            <p:spPr bwMode="auto">
              <a:xfrm>
                <a:off x="3311" y="332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3</a:t>
                </a:r>
                <a:endParaRPr kumimoji="1" lang="en-US" altLang="zh-CN" i="0"/>
              </a:p>
            </p:txBody>
          </p:sp>
          <p:sp>
            <p:nvSpPr>
              <p:cNvPr id="58" name="Rectangle 1111"/>
              <p:cNvSpPr>
                <a:spLocks noChangeArrowheads="1"/>
              </p:cNvSpPr>
              <p:nvPr/>
            </p:nvSpPr>
            <p:spPr bwMode="auto">
              <a:xfrm>
                <a:off x="4177" y="3137"/>
                <a:ext cx="12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A</a:t>
                </a:r>
                <a:endParaRPr kumimoji="1" lang="en-US" altLang="zh-CN" i="0" dirty="0"/>
              </a:p>
            </p:txBody>
          </p:sp>
          <p:sp>
            <p:nvSpPr>
              <p:cNvPr id="59" name="Rectangle 1112"/>
              <p:cNvSpPr>
                <a:spLocks noChangeArrowheads="1"/>
              </p:cNvSpPr>
              <p:nvPr/>
            </p:nvSpPr>
            <p:spPr bwMode="auto">
              <a:xfrm>
                <a:off x="4385" y="330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dirty="0">
                    <a:latin typeface="宋体" panose="02010600030101010101" pitchFamily="2" charset="-122"/>
                  </a:rPr>
                  <a:t>2</a:t>
                </a:r>
                <a:endParaRPr kumimoji="1" lang="en-US" altLang="zh-CN" i="0" dirty="0"/>
              </a:p>
            </p:txBody>
          </p:sp>
          <p:sp>
            <p:nvSpPr>
              <p:cNvPr id="60" name="Rectangle 1113"/>
              <p:cNvSpPr>
                <a:spLocks noChangeArrowheads="1"/>
              </p:cNvSpPr>
              <p:nvPr/>
            </p:nvSpPr>
            <p:spPr bwMode="auto">
              <a:xfrm>
                <a:off x="4507" y="3137"/>
                <a:ext cx="15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 A</a:t>
                </a:r>
                <a:endParaRPr kumimoji="1" lang="en-US" altLang="zh-CN" i="0" dirty="0"/>
              </a:p>
            </p:txBody>
          </p:sp>
          <p:sp>
            <p:nvSpPr>
              <p:cNvPr id="61" name="Rectangle 1114"/>
              <p:cNvSpPr>
                <a:spLocks noChangeArrowheads="1"/>
              </p:cNvSpPr>
              <p:nvPr/>
            </p:nvSpPr>
            <p:spPr bwMode="auto">
              <a:xfrm>
                <a:off x="4760" y="330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1</a:t>
                </a:r>
                <a:endParaRPr kumimoji="1" lang="en-US" altLang="zh-CN" i="0"/>
              </a:p>
            </p:txBody>
          </p:sp>
          <p:sp>
            <p:nvSpPr>
              <p:cNvPr id="62" name="Rectangle 1115"/>
              <p:cNvSpPr>
                <a:spLocks noChangeArrowheads="1"/>
              </p:cNvSpPr>
              <p:nvPr/>
            </p:nvSpPr>
            <p:spPr bwMode="auto">
              <a:xfrm>
                <a:off x="4909" y="3137"/>
                <a:ext cx="15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 A</a:t>
                </a:r>
                <a:endParaRPr kumimoji="1" lang="en-US" altLang="zh-CN" i="0"/>
              </a:p>
            </p:txBody>
          </p:sp>
          <p:sp>
            <p:nvSpPr>
              <p:cNvPr id="63" name="Rectangle 1116"/>
              <p:cNvSpPr>
                <a:spLocks noChangeArrowheads="1"/>
              </p:cNvSpPr>
              <p:nvPr/>
            </p:nvSpPr>
            <p:spPr bwMode="auto">
              <a:xfrm>
                <a:off x="5162" y="330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0</a:t>
                </a:r>
                <a:endParaRPr kumimoji="1" lang="en-US" altLang="zh-CN" i="0"/>
              </a:p>
            </p:txBody>
          </p:sp>
          <p:sp>
            <p:nvSpPr>
              <p:cNvPr id="64" name="Rectangle 1117"/>
              <p:cNvSpPr>
                <a:spLocks noChangeArrowheads="1"/>
              </p:cNvSpPr>
              <p:nvPr/>
            </p:nvSpPr>
            <p:spPr bwMode="auto">
              <a:xfrm>
                <a:off x="4200" y="3832"/>
                <a:ext cx="12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A</a:t>
                </a:r>
                <a:endParaRPr kumimoji="1" lang="en-US" altLang="zh-CN" i="0" dirty="0"/>
              </a:p>
            </p:txBody>
          </p:sp>
          <p:sp>
            <p:nvSpPr>
              <p:cNvPr id="65" name="Rectangle 1118"/>
              <p:cNvSpPr>
                <a:spLocks noChangeArrowheads="1"/>
              </p:cNvSpPr>
              <p:nvPr/>
            </p:nvSpPr>
            <p:spPr bwMode="auto">
              <a:xfrm>
                <a:off x="4422" y="40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dirty="0">
                    <a:latin typeface="宋体" panose="02010600030101010101" pitchFamily="2" charset="-122"/>
                  </a:rPr>
                  <a:t>2</a:t>
                </a:r>
                <a:endParaRPr kumimoji="1" lang="en-US" altLang="zh-CN" i="0" dirty="0"/>
              </a:p>
            </p:txBody>
          </p:sp>
          <p:sp>
            <p:nvSpPr>
              <p:cNvPr id="66" name="Rectangle 1119"/>
              <p:cNvSpPr>
                <a:spLocks noChangeArrowheads="1"/>
              </p:cNvSpPr>
              <p:nvPr/>
            </p:nvSpPr>
            <p:spPr bwMode="auto">
              <a:xfrm>
                <a:off x="4575" y="3832"/>
                <a:ext cx="15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 A</a:t>
                </a:r>
                <a:endParaRPr kumimoji="1" lang="en-US" altLang="zh-CN" i="0"/>
              </a:p>
            </p:txBody>
          </p:sp>
          <p:sp>
            <p:nvSpPr>
              <p:cNvPr id="67" name="Rectangle 1120"/>
              <p:cNvSpPr>
                <a:spLocks noChangeArrowheads="1"/>
              </p:cNvSpPr>
              <p:nvPr/>
            </p:nvSpPr>
            <p:spPr bwMode="auto">
              <a:xfrm>
                <a:off x="4815" y="40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1</a:t>
                </a:r>
                <a:endParaRPr kumimoji="1" lang="en-US" altLang="zh-CN" i="0"/>
              </a:p>
            </p:txBody>
          </p:sp>
          <p:sp>
            <p:nvSpPr>
              <p:cNvPr id="68" name="Rectangle 1121"/>
              <p:cNvSpPr>
                <a:spLocks noChangeArrowheads="1"/>
              </p:cNvSpPr>
              <p:nvPr/>
            </p:nvSpPr>
            <p:spPr bwMode="auto">
              <a:xfrm>
                <a:off x="4977" y="3832"/>
                <a:ext cx="15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 A</a:t>
                </a:r>
                <a:endParaRPr kumimoji="1" lang="en-US" altLang="zh-CN" i="0"/>
              </a:p>
            </p:txBody>
          </p:sp>
          <p:sp>
            <p:nvSpPr>
              <p:cNvPr id="69" name="Rectangle 1122"/>
              <p:cNvSpPr>
                <a:spLocks noChangeArrowheads="1"/>
              </p:cNvSpPr>
              <p:nvPr/>
            </p:nvSpPr>
            <p:spPr bwMode="auto">
              <a:xfrm>
                <a:off x="5244" y="40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0</a:t>
                </a:r>
                <a:endParaRPr kumimoji="1" lang="en-US" altLang="zh-CN" i="0"/>
              </a:p>
            </p:txBody>
          </p:sp>
          <p:sp>
            <p:nvSpPr>
              <p:cNvPr id="70" name="Rectangle 1125"/>
              <p:cNvSpPr>
                <a:spLocks noChangeArrowheads="1"/>
              </p:cNvSpPr>
              <p:nvPr/>
            </p:nvSpPr>
            <p:spPr bwMode="auto">
              <a:xfrm>
                <a:off x="2447" y="3862"/>
                <a:ext cx="193"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dirty="0">
                    <a:solidFill>
                      <a:srgbClr val="FF0000"/>
                    </a:solidFill>
                    <a:latin typeface="+mn-ea"/>
                    <a:ea typeface="+mn-ea"/>
                  </a:rPr>
                  <a:t>1</a:t>
                </a:r>
                <a:endParaRPr kumimoji="1" lang="en-US" altLang="zh-CN" sz="3600" i="0" dirty="0">
                  <a:solidFill>
                    <a:srgbClr val="FF0000"/>
                  </a:solidFill>
                  <a:latin typeface="+mn-ea"/>
                  <a:ea typeface="+mn-ea"/>
                </a:endParaRPr>
              </a:p>
            </p:txBody>
          </p:sp>
          <p:sp>
            <p:nvSpPr>
              <p:cNvPr id="71" name="Rectangle 1126"/>
              <p:cNvSpPr>
                <a:spLocks noChangeArrowheads="1"/>
              </p:cNvSpPr>
              <p:nvPr/>
            </p:nvSpPr>
            <p:spPr bwMode="auto">
              <a:xfrm>
                <a:off x="3131" y="3849"/>
                <a:ext cx="228"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dirty="0">
                    <a:solidFill>
                      <a:srgbClr val="0000FF"/>
                    </a:solidFill>
                  </a:rPr>
                  <a:t>D</a:t>
                </a:r>
                <a:endParaRPr kumimoji="1" lang="en-US" altLang="zh-CN" sz="3600" i="0" dirty="0">
                  <a:solidFill>
                    <a:srgbClr val="0000FF"/>
                  </a:solidFill>
                </a:endParaRPr>
              </a:p>
            </p:txBody>
          </p:sp>
          <p:sp>
            <p:nvSpPr>
              <p:cNvPr id="72" name="Rectangle 1127"/>
              <p:cNvSpPr>
                <a:spLocks noChangeArrowheads="1"/>
              </p:cNvSpPr>
              <p:nvPr/>
            </p:nvSpPr>
            <p:spPr bwMode="auto">
              <a:xfrm>
                <a:off x="3403" y="4295"/>
                <a:ext cx="1048"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i="0" dirty="0">
                    <a:solidFill>
                      <a:srgbClr val="003300"/>
                    </a:solidFill>
                    <a:latin typeface="+mn-ea"/>
                    <a:ea typeface="+mn-ea"/>
                  </a:rPr>
                  <a:t>数据输入</a:t>
                </a:r>
                <a:endParaRPr kumimoji="1" lang="zh-CN" altLang="en-US" sz="2800" i="0" dirty="0">
                  <a:solidFill>
                    <a:srgbClr val="003300"/>
                  </a:solidFill>
                  <a:latin typeface="+mn-ea"/>
                  <a:ea typeface="+mn-ea"/>
                </a:endParaRPr>
              </a:p>
            </p:txBody>
          </p:sp>
          <p:sp>
            <p:nvSpPr>
              <p:cNvPr id="74" name="Rectangle 1129"/>
              <p:cNvSpPr>
                <a:spLocks noChangeArrowheads="1"/>
              </p:cNvSpPr>
              <p:nvPr/>
            </p:nvSpPr>
            <p:spPr bwMode="auto">
              <a:xfrm>
                <a:off x="4105" y="4020"/>
                <a:ext cx="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en-US" altLang="zh-CN" i="0"/>
              </a:p>
            </p:txBody>
          </p:sp>
          <p:sp>
            <p:nvSpPr>
              <p:cNvPr id="75" name="Rectangle 1130"/>
              <p:cNvSpPr>
                <a:spLocks noChangeArrowheads="1"/>
              </p:cNvSpPr>
              <p:nvPr/>
            </p:nvSpPr>
            <p:spPr bwMode="auto">
              <a:xfrm>
                <a:off x="4159" y="4020"/>
                <a:ext cx="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en-US" altLang="zh-CN" i="0"/>
              </a:p>
            </p:txBody>
          </p:sp>
          <p:sp>
            <p:nvSpPr>
              <p:cNvPr id="76" name="Rectangle 1131"/>
              <p:cNvSpPr>
                <a:spLocks noChangeArrowheads="1"/>
              </p:cNvSpPr>
              <p:nvPr/>
            </p:nvSpPr>
            <p:spPr bwMode="auto">
              <a:xfrm>
                <a:off x="4239" y="4020"/>
                <a:ext cx="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en-US" altLang="zh-CN" i="0"/>
              </a:p>
            </p:txBody>
          </p:sp>
        </p:grpSp>
        <p:sp>
          <p:nvSpPr>
            <p:cNvPr id="83" name="Rectangle 1080"/>
            <p:cNvSpPr>
              <a:spLocks noChangeArrowheads="1"/>
            </p:cNvSpPr>
            <p:nvPr/>
          </p:nvSpPr>
          <p:spPr bwMode="auto">
            <a:xfrm>
              <a:off x="5706174" y="1133019"/>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dirty="0"/>
                <a:t>F</a:t>
              </a:r>
              <a:endParaRPr kumimoji="1" lang="en-US" altLang="zh-CN" i="1" dirty="0"/>
            </a:p>
          </p:txBody>
        </p:sp>
        <p:sp>
          <p:nvSpPr>
            <p:cNvPr id="84" name="Rectangle 1081"/>
            <p:cNvSpPr>
              <a:spLocks noChangeArrowheads="1"/>
            </p:cNvSpPr>
            <p:nvPr/>
          </p:nvSpPr>
          <p:spPr bwMode="auto">
            <a:xfrm>
              <a:off x="5844248" y="1273769"/>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dirty="0">
                  <a:latin typeface="宋体" panose="02010600030101010101" pitchFamily="2" charset="-122"/>
                </a:rPr>
                <a:t>0</a:t>
              </a:r>
              <a:endParaRPr kumimoji="1" lang="en-US" altLang="zh-CN" dirty="0"/>
            </a:p>
          </p:txBody>
        </p:sp>
        <p:sp>
          <p:nvSpPr>
            <p:cNvPr id="85" name="Rectangle 1082"/>
            <p:cNvSpPr>
              <a:spLocks noChangeArrowheads="1"/>
            </p:cNvSpPr>
            <p:nvPr/>
          </p:nvSpPr>
          <p:spPr bwMode="auto">
            <a:xfrm>
              <a:off x="6055766" y="1133019"/>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86" name="Rectangle 1083"/>
            <p:cNvSpPr>
              <a:spLocks noChangeArrowheads="1"/>
            </p:cNvSpPr>
            <p:nvPr/>
          </p:nvSpPr>
          <p:spPr bwMode="auto">
            <a:xfrm>
              <a:off x="6202654" y="1273769"/>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1</a:t>
              </a:r>
              <a:endParaRPr kumimoji="1" lang="en-US" altLang="zh-CN"/>
            </a:p>
          </p:txBody>
        </p:sp>
        <p:sp>
          <p:nvSpPr>
            <p:cNvPr id="87" name="Rectangle 1084"/>
            <p:cNvSpPr>
              <a:spLocks noChangeArrowheads="1"/>
            </p:cNvSpPr>
            <p:nvPr/>
          </p:nvSpPr>
          <p:spPr bwMode="auto">
            <a:xfrm>
              <a:off x="6422986" y="1133019"/>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88" name="Rectangle 1085"/>
            <p:cNvSpPr>
              <a:spLocks noChangeArrowheads="1"/>
            </p:cNvSpPr>
            <p:nvPr/>
          </p:nvSpPr>
          <p:spPr bwMode="auto">
            <a:xfrm>
              <a:off x="6561060" y="1273769"/>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2</a:t>
              </a:r>
              <a:endParaRPr kumimoji="1" lang="en-US" altLang="zh-CN"/>
            </a:p>
          </p:txBody>
        </p:sp>
        <p:sp>
          <p:nvSpPr>
            <p:cNvPr id="89" name="Rectangle 1086"/>
            <p:cNvSpPr>
              <a:spLocks noChangeArrowheads="1"/>
            </p:cNvSpPr>
            <p:nvPr/>
          </p:nvSpPr>
          <p:spPr bwMode="auto">
            <a:xfrm>
              <a:off x="6815666" y="1133019"/>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90" name="Rectangle 1087"/>
            <p:cNvSpPr>
              <a:spLocks noChangeArrowheads="1"/>
            </p:cNvSpPr>
            <p:nvPr/>
          </p:nvSpPr>
          <p:spPr bwMode="auto">
            <a:xfrm>
              <a:off x="6963533" y="1273769"/>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3</a:t>
              </a:r>
              <a:endParaRPr kumimoji="1" lang="en-US" altLang="zh-CN"/>
            </a:p>
          </p:txBody>
        </p:sp>
        <p:sp>
          <p:nvSpPr>
            <p:cNvPr id="91" name="Rectangle 1088"/>
            <p:cNvSpPr>
              <a:spLocks noChangeArrowheads="1"/>
            </p:cNvSpPr>
            <p:nvPr/>
          </p:nvSpPr>
          <p:spPr bwMode="auto">
            <a:xfrm>
              <a:off x="7175051" y="1133019"/>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92" name="Rectangle 1089"/>
            <p:cNvSpPr>
              <a:spLocks noChangeArrowheads="1"/>
            </p:cNvSpPr>
            <p:nvPr/>
          </p:nvSpPr>
          <p:spPr bwMode="auto">
            <a:xfrm>
              <a:off x="7313126" y="1273769"/>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4</a:t>
              </a:r>
              <a:endParaRPr kumimoji="1" lang="en-US" altLang="zh-CN"/>
            </a:p>
          </p:txBody>
        </p:sp>
        <p:sp>
          <p:nvSpPr>
            <p:cNvPr id="93" name="Rectangle 1090"/>
            <p:cNvSpPr>
              <a:spLocks noChangeArrowheads="1"/>
            </p:cNvSpPr>
            <p:nvPr/>
          </p:nvSpPr>
          <p:spPr bwMode="auto">
            <a:xfrm>
              <a:off x="7507017" y="1133019"/>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94" name="Rectangle 1091"/>
            <p:cNvSpPr>
              <a:spLocks noChangeArrowheads="1"/>
            </p:cNvSpPr>
            <p:nvPr/>
          </p:nvSpPr>
          <p:spPr bwMode="auto">
            <a:xfrm>
              <a:off x="7653905" y="1273769"/>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5</a:t>
              </a:r>
              <a:endParaRPr kumimoji="1" lang="en-US" altLang="zh-CN"/>
            </a:p>
          </p:txBody>
        </p:sp>
        <p:sp>
          <p:nvSpPr>
            <p:cNvPr id="95" name="Rectangle 1092"/>
            <p:cNvSpPr>
              <a:spLocks noChangeArrowheads="1"/>
            </p:cNvSpPr>
            <p:nvPr/>
          </p:nvSpPr>
          <p:spPr bwMode="auto">
            <a:xfrm>
              <a:off x="7856610" y="1139548"/>
              <a:ext cx="24686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 F</a:t>
              </a:r>
              <a:endParaRPr kumimoji="1" lang="en-US" altLang="zh-CN" i="1"/>
            </a:p>
          </p:txBody>
        </p:sp>
        <p:sp>
          <p:nvSpPr>
            <p:cNvPr id="96" name="Rectangle 1093"/>
            <p:cNvSpPr>
              <a:spLocks noChangeArrowheads="1"/>
            </p:cNvSpPr>
            <p:nvPr/>
          </p:nvSpPr>
          <p:spPr bwMode="auto">
            <a:xfrm>
              <a:off x="8047564" y="1273769"/>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6</a:t>
              </a:r>
              <a:endParaRPr kumimoji="1" lang="en-US" altLang="zh-CN"/>
            </a:p>
          </p:txBody>
        </p:sp>
        <p:sp>
          <p:nvSpPr>
            <p:cNvPr id="97" name="Rectangle 1094"/>
            <p:cNvSpPr>
              <a:spLocks noChangeArrowheads="1"/>
            </p:cNvSpPr>
            <p:nvPr/>
          </p:nvSpPr>
          <p:spPr bwMode="auto">
            <a:xfrm>
              <a:off x="8276709" y="1139548"/>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98" name="Rectangle 1095"/>
            <p:cNvSpPr>
              <a:spLocks noChangeArrowheads="1"/>
            </p:cNvSpPr>
            <p:nvPr/>
          </p:nvSpPr>
          <p:spPr bwMode="auto">
            <a:xfrm>
              <a:off x="8423597" y="1273769"/>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7</a:t>
              </a:r>
              <a:endParaRPr kumimoji="1" lang="en-US" altLang="zh-CN"/>
            </a:p>
          </p:txBody>
        </p:sp>
        <p:cxnSp>
          <p:nvCxnSpPr>
            <p:cNvPr id="11264" name="直接连接符 11263"/>
            <p:cNvCxnSpPr/>
            <p:nvPr/>
          </p:nvCxnSpPr>
          <p:spPr bwMode="auto">
            <a:xfrm>
              <a:off x="5674746" y="1159868"/>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1" name="直接连接符 100"/>
            <p:cNvCxnSpPr/>
            <p:nvPr/>
          </p:nvCxnSpPr>
          <p:spPr bwMode="auto">
            <a:xfrm>
              <a:off x="6020254" y="1159868"/>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 name="直接连接符 101"/>
            <p:cNvCxnSpPr/>
            <p:nvPr/>
          </p:nvCxnSpPr>
          <p:spPr bwMode="auto">
            <a:xfrm>
              <a:off x="6794031" y="1168204"/>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 name="直接连接符 102"/>
            <p:cNvCxnSpPr/>
            <p:nvPr/>
          </p:nvCxnSpPr>
          <p:spPr bwMode="auto">
            <a:xfrm>
              <a:off x="6403309" y="1161496"/>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4" name="直接连接符 103"/>
            <p:cNvCxnSpPr/>
            <p:nvPr/>
          </p:nvCxnSpPr>
          <p:spPr bwMode="auto">
            <a:xfrm>
              <a:off x="7153860" y="1169832"/>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5" name="直接连接符 104"/>
            <p:cNvCxnSpPr/>
            <p:nvPr/>
          </p:nvCxnSpPr>
          <p:spPr bwMode="auto">
            <a:xfrm>
              <a:off x="7474611" y="1169832"/>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6" name="直接连接符 105"/>
            <p:cNvCxnSpPr/>
            <p:nvPr/>
          </p:nvCxnSpPr>
          <p:spPr bwMode="auto">
            <a:xfrm>
              <a:off x="8254095" y="1169832"/>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7" name="直接连接符 106"/>
            <p:cNvCxnSpPr/>
            <p:nvPr/>
          </p:nvCxnSpPr>
          <p:spPr bwMode="auto">
            <a:xfrm>
              <a:off x="7915274" y="1169832"/>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5" name="组合 4">
            <a:extLst>
              <a:ext uri="{FF2B5EF4-FFF2-40B4-BE49-F238E27FC236}">
                <a16:creationId xmlns:a16="http://schemas.microsoft.com/office/drawing/2014/main" xmlns="" id="{A6F6DC55-CFD6-718F-BB64-4C4EB1F6EA54}"/>
              </a:ext>
            </a:extLst>
          </p:cNvPr>
          <p:cNvGrpSpPr/>
          <p:nvPr/>
        </p:nvGrpSpPr>
        <p:grpSpPr>
          <a:xfrm>
            <a:off x="5628358" y="4155101"/>
            <a:ext cx="3024583" cy="2564638"/>
            <a:chOff x="5628358" y="4155101"/>
            <a:chExt cx="3024583" cy="2564638"/>
          </a:xfrm>
        </p:grpSpPr>
        <p:grpSp>
          <p:nvGrpSpPr>
            <p:cNvPr id="256" name="Group 1132"/>
            <p:cNvGrpSpPr>
              <a:grpSpLocks/>
            </p:cNvGrpSpPr>
            <p:nvPr/>
          </p:nvGrpSpPr>
          <p:grpSpPr bwMode="auto">
            <a:xfrm>
              <a:off x="5628358" y="4279093"/>
              <a:ext cx="2948527" cy="2440646"/>
              <a:chOff x="2281" y="1506"/>
              <a:chExt cx="3011" cy="3364"/>
            </a:xfrm>
          </p:grpSpPr>
          <p:sp>
            <p:nvSpPr>
              <p:cNvPr id="257" name="Freeform 1053"/>
              <p:cNvSpPr>
                <a:spLocks/>
              </p:cNvSpPr>
              <p:nvPr/>
            </p:nvSpPr>
            <p:spPr bwMode="auto">
              <a:xfrm>
                <a:off x="2281" y="1981"/>
                <a:ext cx="3010" cy="1562"/>
              </a:xfrm>
              <a:custGeom>
                <a:avLst/>
                <a:gdLst>
                  <a:gd name="T0" fmla="*/ 0 w 3010"/>
                  <a:gd name="T1" fmla="*/ 1562 h 1562"/>
                  <a:gd name="T2" fmla="*/ 3010 w 3010"/>
                  <a:gd name="T3" fmla="*/ 1562 h 1562"/>
                  <a:gd name="T4" fmla="*/ 3010 w 3010"/>
                  <a:gd name="T5" fmla="*/ 0 h 1562"/>
                  <a:gd name="T6" fmla="*/ 0 w 3010"/>
                  <a:gd name="T7" fmla="*/ 0 h 1562"/>
                  <a:gd name="T8" fmla="*/ 0 w 3010"/>
                  <a:gd name="T9" fmla="*/ 1562 h 1562"/>
                  <a:gd name="T10" fmla="*/ 0 w 3010"/>
                  <a:gd name="T11" fmla="*/ 1562 h 1562"/>
                  <a:gd name="T12" fmla="*/ 0 60000 65536"/>
                  <a:gd name="T13" fmla="*/ 0 60000 65536"/>
                  <a:gd name="T14" fmla="*/ 0 60000 65536"/>
                  <a:gd name="T15" fmla="*/ 0 60000 65536"/>
                  <a:gd name="T16" fmla="*/ 0 60000 65536"/>
                  <a:gd name="T17" fmla="*/ 0 60000 65536"/>
                  <a:gd name="T18" fmla="*/ 0 w 3010"/>
                  <a:gd name="T19" fmla="*/ 0 h 1562"/>
                  <a:gd name="T20" fmla="*/ 3010 w 3010"/>
                  <a:gd name="T21" fmla="*/ 1562 h 1562"/>
                </a:gdLst>
                <a:ahLst/>
                <a:cxnLst>
                  <a:cxn ang="T12">
                    <a:pos x="T0" y="T1"/>
                  </a:cxn>
                  <a:cxn ang="T13">
                    <a:pos x="T2" y="T3"/>
                  </a:cxn>
                  <a:cxn ang="T14">
                    <a:pos x="T4" y="T5"/>
                  </a:cxn>
                  <a:cxn ang="T15">
                    <a:pos x="T6" y="T7"/>
                  </a:cxn>
                  <a:cxn ang="T16">
                    <a:pos x="T8" y="T9"/>
                  </a:cxn>
                  <a:cxn ang="T17">
                    <a:pos x="T10" y="T11"/>
                  </a:cxn>
                </a:cxnLst>
                <a:rect l="T18" t="T19" r="T20" b="T21"/>
                <a:pathLst>
                  <a:path w="3010" h="1562">
                    <a:moveTo>
                      <a:pt x="0" y="1562"/>
                    </a:moveTo>
                    <a:lnTo>
                      <a:pt x="3010" y="1562"/>
                    </a:lnTo>
                    <a:lnTo>
                      <a:pt x="3010" y="0"/>
                    </a:lnTo>
                    <a:lnTo>
                      <a:pt x="0" y="0"/>
                    </a:lnTo>
                    <a:lnTo>
                      <a:pt x="0" y="1562"/>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8" name="Line 1054"/>
              <p:cNvSpPr>
                <a:spLocks noChangeShapeType="1"/>
              </p:cNvSpPr>
              <p:nvPr/>
            </p:nvSpPr>
            <p:spPr bwMode="auto">
              <a:xfrm flipV="1">
                <a:off x="2484" y="1506"/>
                <a:ext cx="1" cy="404"/>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1055"/>
              <p:cNvSpPr>
                <a:spLocks noChangeShapeType="1"/>
              </p:cNvSpPr>
              <p:nvPr/>
            </p:nvSpPr>
            <p:spPr bwMode="auto">
              <a:xfrm flipV="1">
                <a:off x="2856" y="1506"/>
                <a:ext cx="1" cy="404"/>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1056"/>
              <p:cNvSpPr>
                <a:spLocks noChangeShapeType="1"/>
              </p:cNvSpPr>
              <p:nvPr/>
            </p:nvSpPr>
            <p:spPr bwMode="auto">
              <a:xfrm flipV="1">
                <a:off x="3228" y="1506"/>
                <a:ext cx="1" cy="404"/>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1057"/>
              <p:cNvSpPr>
                <a:spLocks noChangeShapeType="1"/>
              </p:cNvSpPr>
              <p:nvPr/>
            </p:nvSpPr>
            <p:spPr bwMode="auto">
              <a:xfrm flipV="1">
                <a:off x="3600" y="1506"/>
                <a:ext cx="1" cy="39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1058"/>
              <p:cNvSpPr>
                <a:spLocks noChangeShapeType="1"/>
              </p:cNvSpPr>
              <p:nvPr/>
            </p:nvSpPr>
            <p:spPr bwMode="auto">
              <a:xfrm flipV="1">
                <a:off x="3972" y="1506"/>
                <a:ext cx="1" cy="39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1059"/>
              <p:cNvSpPr>
                <a:spLocks noChangeShapeType="1"/>
              </p:cNvSpPr>
              <p:nvPr/>
            </p:nvSpPr>
            <p:spPr bwMode="auto">
              <a:xfrm flipV="1">
                <a:off x="4344" y="1506"/>
                <a:ext cx="1" cy="404"/>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1060"/>
              <p:cNvSpPr>
                <a:spLocks noChangeShapeType="1"/>
              </p:cNvSpPr>
              <p:nvPr/>
            </p:nvSpPr>
            <p:spPr bwMode="auto">
              <a:xfrm flipV="1">
                <a:off x="4716" y="1506"/>
                <a:ext cx="1" cy="39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5" name="Line 1061"/>
              <p:cNvSpPr>
                <a:spLocks noChangeShapeType="1"/>
              </p:cNvSpPr>
              <p:nvPr/>
            </p:nvSpPr>
            <p:spPr bwMode="auto">
              <a:xfrm flipV="1">
                <a:off x="5088" y="1506"/>
                <a:ext cx="1" cy="39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 name="Line 1062"/>
              <p:cNvSpPr>
                <a:spLocks noChangeShapeType="1"/>
              </p:cNvSpPr>
              <p:nvPr/>
            </p:nvSpPr>
            <p:spPr bwMode="auto">
              <a:xfrm flipV="1">
                <a:off x="2484" y="3543"/>
                <a:ext cx="1" cy="27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1063"/>
              <p:cNvSpPr>
                <a:spLocks noChangeShapeType="1"/>
              </p:cNvSpPr>
              <p:nvPr/>
            </p:nvSpPr>
            <p:spPr bwMode="auto">
              <a:xfrm flipV="1">
                <a:off x="2856" y="3614"/>
                <a:ext cx="1" cy="200"/>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1064"/>
              <p:cNvSpPr>
                <a:spLocks noChangeShapeType="1"/>
              </p:cNvSpPr>
              <p:nvPr/>
            </p:nvSpPr>
            <p:spPr bwMode="auto">
              <a:xfrm flipV="1">
                <a:off x="3228" y="3614"/>
                <a:ext cx="1" cy="285"/>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Line 1065"/>
              <p:cNvSpPr>
                <a:spLocks noChangeShapeType="1"/>
              </p:cNvSpPr>
              <p:nvPr/>
            </p:nvSpPr>
            <p:spPr bwMode="auto">
              <a:xfrm flipV="1">
                <a:off x="4344" y="3543"/>
                <a:ext cx="1" cy="27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0" name="Line 1066"/>
              <p:cNvSpPr>
                <a:spLocks noChangeShapeType="1"/>
              </p:cNvSpPr>
              <p:nvPr/>
            </p:nvSpPr>
            <p:spPr bwMode="auto">
              <a:xfrm flipV="1">
                <a:off x="4716" y="3543"/>
                <a:ext cx="1" cy="27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1067"/>
              <p:cNvSpPr>
                <a:spLocks noChangeShapeType="1"/>
              </p:cNvSpPr>
              <p:nvPr/>
            </p:nvSpPr>
            <p:spPr bwMode="auto">
              <a:xfrm flipV="1">
                <a:off x="5088" y="3543"/>
                <a:ext cx="1" cy="27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1068"/>
              <p:cNvSpPr>
                <a:spLocks noChangeShapeType="1"/>
              </p:cNvSpPr>
              <p:nvPr/>
            </p:nvSpPr>
            <p:spPr bwMode="auto">
              <a:xfrm>
                <a:off x="2856" y="3814"/>
                <a:ext cx="372" cy="1"/>
              </a:xfrm>
              <a:prstGeom prst="line">
                <a:avLst/>
              </a:prstGeom>
              <a:noFill/>
              <a:ln w="25400"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Freeform 1069"/>
              <p:cNvSpPr>
                <a:spLocks/>
              </p:cNvSpPr>
              <p:nvPr/>
            </p:nvSpPr>
            <p:spPr bwMode="auto">
              <a:xfrm>
                <a:off x="3211" y="3797"/>
                <a:ext cx="34" cy="34"/>
              </a:xfrm>
              <a:custGeom>
                <a:avLst/>
                <a:gdLst>
                  <a:gd name="T0" fmla="*/ 0 w 34"/>
                  <a:gd name="T1" fmla="*/ 17 h 34"/>
                  <a:gd name="T2" fmla="*/ 0 w 34"/>
                  <a:gd name="T3" fmla="*/ 14 h 34"/>
                  <a:gd name="T4" fmla="*/ 1 w 34"/>
                  <a:gd name="T5" fmla="*/ 11 h 34"/>
                  <a:gd name="T6" fmla="*/ 3 w 34"/>
                  <a:gd name="T7" fmla="*/ 8 h 34"/>
                  <a:gd name="T8" fmla="*/ 5 w 34"/>
                  <a:gd name="T9" fmla="*/ 5 h 34"/>
                  <a:gd name="T10" fmla="*/ 8 w 34"/>
                  <a:gd name="T11" fmla="*/ 4 h 34"/>
                  <a:gd name="T12" fmla="*/ 11 w 34"/>
                  <a:gd name="T13" fmla="*/ 2 h 34"/>
                  <a:gd name="T14" fmla="*/ 14 w 34"/>
                  <a:gd name="T15" fmla="*/ 0 h 34"/>
                  <a:gd name="T16" fmla="*/ 17 w 34"/>
                  <a:gd name="T17" fmla="*/ 0 h 34"/>
                  <a:gd name="T18" fmla="*/ 20 w 34"/>
                  <a:gd name="T19" fmla="*/ 0 h 34"/>
                  <a:gd name="T20" fmla="*/ 23 w 34"/>
                  <a:gd name="T21" fmla="*/ 2 h 34"/>
                  <a:gd name="T22" fmla="*/ 26 w 34"/>
                  <a:gd name="T23" fmla="*/ 4 h 34"/>
                  <a:gd name="T24" fmla="*/ 29 w 34"/>
                  <a:gd name="T25" fmla="*/ 5 h 34"/>
                  <a:gd name="T26" fmla="*/ 30 w 34"/>
                  <a:gd name="T27" fmla="*/ 8 h 34"/>
                  <a:gd name="T28" fmla="*/ 33 w 34"/>
                  <a:gd name="T29" fmla="*/ 11 h 34"/>
                  <a:gd name="T30" fmla="*/ 34 w 34"/>
                  <a:gd name="T31" fmla="*/ 14 h 34"/>
                  <a:gd name="T32" fmla="*/ 34 w 34"/>
                  <a:gd name="T33" fmla="*/ 17 h 34"/>
                  <a:gd name="T34" fmla="*/ 34 w 34"/>
                  <a:gd name="T35" fmla="*/ 17 h 34"/>
                  <a:gd name="T36" fmla="*/ 34 w 34"/>
                  <a:gd name="T37" fmla="*/ 21 h 34"/>
                  <a:gd name="T38" fmla="*/ 33 w 34"/>
                  <a:gd name="T39" fmla="*/ 23 h 34"/>
                  <a:gd name="T40" fmla="*/ 30 w 34"/>
                  <a:gd name="T41" fmla="*/ 27 h 34"/>
                  <a:gd name="T42" fmla="*/ 29 w 34"/>
                  <a:gd name="T43" fmla="*/ 29 h 34"/>
                  <a:gd name="T44" fmla="*/ 26 w 34"/>
                  <a:gd name="T45" fmla="*/ 32 h 34"/>
                  <a:gd name="T46" fmla="*/ 23 w 34"/>
                  <a:gd name="T47" fmla="*/ 33 h 34"/>
                  <a:gd name="T48" fmla="*/ 20 w 34"/>
                  <a:gd name="T49" fmla="*/ 33 h 34"/>
                  <a:gd name="T50" fmla="*/ 17 w 34"/>
                  <a:gd name="T51" fmla="*/ 34 h 34"/>
                  <a:gd name="T52" fmla="*/ 14 w 34"/>
                  <a:gd name="T53" fmla="*/ 33 h 34"/>
                  <a:gd name="T54" fmla="*/ 11 w 34"/>
                  <a:gd name="T55" fmla="*/ 33 h 34"/>
                  <a:gd name="T56" fmla="*/ 8 w 34"/>
                  <a:gd name="T57" fmla="*/ 32 h 34"/>
                  <a:gd name="T58" fmla="*/ 5 w 34"/>
                  <a:gd name="T59" fmla="*/ 29 h 34"/>
                  <a:gd name="T60" fmla="*/ 3 w 34"/>
                  <a:gd name="T61" fmla="*/ 27 h 34"/>
                  <a:gd name="T62" fmla="*/ 1 w 34"/>
                  <a:gd name="T63" fmla="*/ 23 h 34"/>
                  <a:gd name="T64" fmla="*/ 0 w 34"/>
                  <a:gd name="T65" fmla="*/ 21 h 34"/>
                  <a:gd name="T66" fmla="*/ 0 w 34"/>
                  <a:gd name="T67" fmla="*/ 17 h 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
                  <a:gd name="T103" fmla="*/ 0 h 34"/>
                  <a:gd name="T104" fmla="*/ 34 w 34"/>
                  <a:gd name="T105" fmla="*/ 34 h 3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 h="34">
                    <a:moveTo>
                      <a:pt x="0" y="17"/>
                    </a:moveTo>
                    <a:lnTo>
                      <a:pt x="0" y="14"/>
                    </a:lnTo>
                    <a:lnTo>
                      <a:pt x="1" y="11"/>
                    </a:lnTo>
                    <a:lnTo>
                      <a:pt x="3" y="8"/>
                    </a:lnTo>
                    <a:lnTo>
                      <a:pt x="5" y="5"/>
                    </a:lnTo>
                    <a:lnTo>
                      <a:pt x="8" y="4"/>
                    </a:lnTo>
                    <a:lnTo>
                      <a:pt x="11" y="2"/>
                    </a:lnTo>
                    <a:lnTo>
                      <a:pt x="14" y="0"/>
                    </a:lnTo>
                    <a:lnTo>
                      <a:pt x="17" y="0"/>
                    </a:lnTo>
                    <a:lnTo>
                      <a:pt x="20" y="0"/>
                    </a:lnTo>
                    <a:lnTo>
                      <a:pt x="23" y="2"/>
                    </a:lnTo>
                    <a:lnTo>
                      <a:pt x="26" y="4"/>
                    </a:lnTo>
                    <a:lnTo>
                      <a:pt x="29" y="5"/>
                    </a:lnTo>
                    <a:lnTo>
                      <a:pt x="30" y="8"/>
                    </a:lnTo>
                    <a:lnTo>
                      <a:pt x="33" y="11"/>
                    </a:lnTo>
                    <a:lnTo>
                      <a:pt x="34" y="14"/>
                    </a:lnTo>
                    <a:lnTo>
                      <a:pt x="34" y="17"/>
                    </a:lnTo>
                    <a:lnTo>
                      <a:pt x="34" y="21"/>
                    </a:lnTo>
                    <a:lnTo>
                      <a:pt x="33" y="23"/>
                    </a:lnTo>
                    <a:lnTo>
                      <a:pt x="30" y="27"/>
                    </a:lnTo>
                    <a:lnTo>
                      <a:pt x="29" y="29"/>
                    </a:lnTo>
                    <a:lnTo>
                      <a:pt x="26" y="32"/>
                    </a:lnTo>
                    <a:lnTo>
                      <a:pt x="23" y="33"/>
                    </a:lnTo>
                    <a:lnTo>
                      <a:pt x="20" y="33"/>
                    </a:lnTo>
                    <a:lnTo>
                      <a:pt x="17" y="34"/>
                    </a:lnTo>
                    <a:lnTo>
                      <a:pt x="14" y="33"/>
                    </a:lnTo>
                    <a:lnTo>
                      <a:pt x="11" y="33"/>
                    </a:lnTo>
                    <a:lnTo>
                      <a:pt x="8" y="32"/>
                    </a:lnTo>
                    <a:lnTo>
                      <a:pt x="5" y="29"/>
                    </a:lnTo>
                    <a:lnTo>
                      <a:pt x="3" y="27"/>
                    </a:lnTo>
                    <a:lnTo>
                      <a:pt x="1" y="23"/>
                    </a:lnTo>
                    <a:lnTo>
                      <a:pt x="0" y="21"/>
                    </a:lnTo>
                    <a:lnTo>
                      <a:pt x="0" y="17"/>
                    </a:lnTo>
                  </a:path>
                </a:pathLst>
              </a:custGeom>
              <a:noFill/>
              <a:ln w="39688"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4" name="Freeform 1070"/>
              <p:cNvSpPr>
                <a:spLocks/>
              </p:cNvSpPr>
              <p:nvPr/>
            </p:nvSpPr>
            <p:spPr bwMode="auto">
              <a:xfrm>
                <a:off x="2447" y="1911"/>
                <a:ext cx="73" cy="71"/>
              </a:xfrm>
              <a:custGeom>
                <a:avLst/>
                <a:gdLst>
                  <a:gd name="T0" fmla="*/ 73 w 73"/>
                  <a:gd name="T1" fmla="*/ 32 h 71"/>
                  <a:gd name="T2" fmla="*/ 73 w 73"/>
                  <a:gd name="T3" fmla="*/ 25 h 71"/>
                  <a:gd name="T4" fmla="*/ 69 w 73"/>
                  <a:gd name="T5" fmla="*/ 19 h 71"/>
                  <a:gd name="T6" fmla="*/ 66 w 73"/>
                  <a:gd name="T7" fmla="*/ 13 h 71"/>
                  <a:gd name="T8" fmla="*/ 60 w 73"/>
                  <a:gd name="T9" fmla="*/ 9 h 71"/>
                  <a:gd name="T10" fmla="*/ 55 w 73"/>
                  <a:gd name="T11" fmla="*/ 5 h 71"/>
                  <a:gd name="T12" fmla="*/ 48 w 73"/>
                  <a:gd name="T13" fmla="*/ 2 h 71"/>
                  <a:gd name="T14" fmla="*/ 40 w 73"/>
                  <a:gd name="T15" fmla="*/ 0 h 71"/>
                  <a:gd name="T16" fmla="*/ 33 w 73"/>
                  <a:gd name="T17" fmla="*/ 0 h 71"/>
                  <a:gd name="T18" fmla="*/ 25 w 73"/>
                  <a:gd name="T19" fmla="*/ 2 h 71"/>
                  <a:gd name="T20" fmla="*/ 19 w 73"/>
                  <a:gd name="T21" fmla="*/ 5 h 71"/>
                  <a:gd name="T22" fmla="*/ 14 w 73"/>
                  <a:gd name="T23" fmla="*/ 9 h 71"/>
                  <a:gd name="T24" fmla="*/ 9 w 73"/>
                  <a:gd name="T25" fmla="*/ 13 h 71"/>
                  <a:gd name="T26" fmla="*/ 4 w 73"/>
                  <a:gd name="T27" fmla="*/ 19 h 71"/>
                  <a:gd name="T28" fmla="*/ 0 w 73"/>
                  <a:gd name="T29" fmla="*/ 25 h 71"/>
                  <a:gd name="T30" fmla="*/ 0 w 73"/>
                  <a:gd name="T31" fmla="*/ 32 h 71"/>
                  <a:gd name="T32" fmla="*/ 0 w 73"/>
                  <a:gd name="T33" fmla="*/ 40 h 71"/>
                  <a:gd name="T34" fmla="*/ 0 w 73"/>
                  <a:gd name="T35" fmla="*/ 47 h 71"/>
                  <a:gd name="T36" fmla="*/ 4 w 73"/>
                  <a:gd name="T37" fmla="*/ 53 h 71"/>
                  <a:gd name="T38" fmla="*/ 9 w 73"/>
                  <a:gd name="T39" fmla="*/ 59 h 71"/>
                  <a:gd name="T40" fmla="*/ 14 w 73"/>
                  <a:gd name="T41" fmla="*/ 64 h 71"/>
                  <a:gd name="T42" fmla="*/ 19 w 73"/>
                  <a:gd name="T43" fmla="*/ 67 h 71"/>
                  <a:gd name="T44" fmla="*/ 25 w 73"/>
                  <a:gd name="T45" fmla="*/ 70 h 71"/>
                  <a:gd name="T46" fmla="*/ 33 w 73"/>
                  <a:gd name="T47" fmla="*/ 71 h 71"/>
                  <a:gd name="T48" fmla="*/ 40 w 73"/>
                  <a:gd name="T49" fmla="*/ 71 h 71"/>
                  <a:gd name="T50" fmla="*/ 48 w 73"/>
                  <a:gd name="T51" fmla="*/ 70 h 71"/>
                  <a:gd name="T52" fmla="*/ 55 w 73"/>
                  <a:gd name="T53" fmla="*/ 67 h 71"/>
                  <a:gd name="T54" fmla="*/ 60 w 73"/>
                  <a:gd name="T55" fmla="*/ 64 h 71"/>
                  <a:gd name="T56" fmla="*/ 66 w 73"/>
                  <a:gd name="T57" fmla="*/ 59 h 71"/>
                  <a:gd name="T58" fmla="*/ 69 w 73"/>
                  <a:gd name="T59" fmla="*/ 53 h 71"/>
                  <a:gd name="T60" fmla="*/ 73 w 73"/>
                  <a:gd name="T61" fmla="*/ 47 h 71"/>
                  <a:gd name="T62" fmla="*/ 73 w 73"/>
                  <a:gd name="T63" fmla="*/ 40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
                  <a:gd name="T97" fmla="*/ 0 h 71"/>
                  <a:gd name="T98" fmla="*/ 73 w 73"/>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 h="71">
                    <a:moveTo>
                      <a:pt x="73" y="36"/>
                    </a:moveTo>
                    <a:lnTo>
                      <a:pt x="73" y="32"/>
                    </a:lnTo>
                    <a:lnTo>
                      <a:pt x="73" y="29"/>
                    </a:lnTo>
                    <a:lnTo>
                      <a:pt x="73" y="25"/>
                    </a:lnTo>
                    <a:lnTo>
                      <a:pt x="71" y="23"/>
                    </a:lnTo>
                    <a:lnTo>
                      <a:pt x="69" y="19"/>
                    </a:lnTo>
                    <a:lnTo>
                      <a:pt x="67" y="16"/>
                    </a:lnTo>
                    <a:lnTo>
                      <a:pt x="66" y="13"/>
                    </a:lnTo>
                    <a:lnTo>
                      <a:pt x="63" y="11"/>
                    </a:lnTo>
                    <a:lnTo>
                      <a:pt x="60" y="9"/>
                    </a:lnTo>
                    <a:lnTo>
                      <a:pt x="58" y="6"/>
                    </a:lnTo>
                    <a:lnTo>
                      <a:pt x="55" y="5"/>
                    </a:lnTo>
                    <a:lnTo>
                      <a:pt x="51" y="4"/>
                    </a:lnTo>
                    <a:lnTo>
                      <a:pt x="48" y="2"/>
                    </a:lnTo>
                    <a:lnTo>
                      <a:pt x="44" y="1"/>
                    </a:lnTo>
                    <a:lnTo>
                      <a:pt x="40" y="0"/>
                    </a:lnTo>
                    <a:lnTo>
                      <a:pt x="37" y="0"/>
                    </a:lnTo>
                    <a:lnTo>
                      <a:pt x="33" y="0"/>
                    </a:lnTo>
                    <a:lnTo>
                      <a:pt x="29" y="1"/>
                    </a:lnTo>
                    <a:lnTo>
                      <a:pt x="25" y="2"/>
                    </a:lnTo>
                    <a:lnTo>
                      <a:pt x="22" y="4"/>
                    </a:lnTo>
                    <a:lnTo>
                      <a:pt x="19" y="5"/>
                    </a:lnTo>
                    <a:lnTo>
                      <a:pt x="16" y="6"/>
                    </a:lnTo>
                    <a:lnTo>
                      <a:pt x="14" y="9"/>
                    </a:lnTo>
                    <a:lnTo>
                      <a:pt x="10" y="11"/>
                    </a:lnTo>
                    <a:lnTo>
                      <a:pt x="9" y="13"/>
                    </a:lnTo>
                    <a:lnTo>
                      <a:pt x="6" y="16"/>
                    </a:lnTo>
                    <a:lnTo>
                      <a:pt x="4" y="19"/>
                    </a:lnTo>
                    <a:lnTo>
                      <a:pt x="3" y="23"/>
                    </a:lnTo>
                    <a:lnTo>
                      <a:pt x="0" y="25"/>
                    </a:lnTo>
                    <a:lnTo>
                      <a:pt x="0" y="29"/>
                    </a:lnTo>
                    <a:lnTo>
                      <a:pt x="0" y="32"/>
                    </a:lnTo>
                    <a:lnTo>
                      <a:pt x="0" y="36"/>
                    </a:lnTo>
                    <a:lnTo>
                      <a:pt x="0" y="40"/>
                    </a:lnTo>
                    <a:lnTo>
                      <a:pt x="0" y="43"/>
                    </a:lnTo>
                    <a:lnTo>
                      <a:pt x="0" y="47"/>
                    </a:lnTo>
                    <a:lnTo>
                      <a:pt x="3" y="51"/>
                    </a:lnTo>
                    <a:lnTo>
                      <a:pt x="4" y="53"/>
                    </a:lnTo>
                    <a:lnTo>
                      <a:pt x="6" y="57"/>
                    </a:lnTo>
                    <a:lnTo>
                      <a:pt x="9" y="59"/>
                    </a:lnTo>
                    <a:lnTo>
                      <a:pt x="10" y="62"/>
                    </a:lnTo>
                    <a:lnTo>
                      <a:pt x="14" y="64"/>
                    </a:lnTo>
                    <a:lnTo>
                      <a:pt x="16" y="66"/>
                    </a:lnTo>
                    <a:lnTo>
                      <a:pt x="19" y="67"/>
                    </a:lnTo>
                    <a:lnTo>
                      <a:pt x="22" y="69"/>
                    </a:lnTo>
                    <a:lnTo>
                      <a:pt x="25" y="70"/>
                    </a:lnTo>
                    <a:lnTo>
                      <a:pt x="29" y="71"/>
                    </a:lnTo>
                    <a:lnTo>
                      <a:pt x="33" y="71"/>
                    </a:lnTo>
                    <a:lnTo>
                      <a:pt x="37" y="71"/>
                    </a:lnTo>
                    <a:lnTo>
                      <a:pt x="40" y="71"/>
                    </a:lnTo>
                    <a:lnTo>
                      <a:pt x="44" y="71"/>
                    </a:lnTo>
                    <a:lnTo>
                      <a:pt x="48" y="70"/>
                    </a:lnTo>
                    <a:lnTo>
                      <a:pt x="51" y="69"/>
                    </a:lnTo>
                    <a:lnTo>
                      <a:pt x="55" y="67"/>
                    </a:lnTo>
                    <a:lnTo>
                      <a:pt x="58" y="66"/>
                    </a:lnTo>
                    <a:lnTo>
                      <a:pt x="60" y="64"/>
                    </a:lnTo>
                    <a:lnTo>
                      <a:pt x="63" y="62"/>
                    </a:lnTo>
                    <a:lnTo>
                      <a:pt x="66" y="59"/>
                    </a:lnTo>
                    <a:lnTo>
                      <a:pt x="67" y="57"/>
                    </a:lnTo>
                    <a:lnTo>
                      <a:pt x="69" y="53"/>
                    </a:lnTo>
                    <a:lnTo>
                      <a:pt x="71" y="51"/>
                    </a:lnTo>
                    <a:lnTo>
                      <a:pt x="73" y="47"/>
                    </a:lnTo>
                    <a:lnTo>
                      <a:pt x="73" y="43"/>
                    </a:lnTo>
                    <a:lnTo>
                      <a:pt x="73" y="40"/>
                    </a:lnTo>
                    <a:lnTo>
                      <a:pt x="73"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5" name="Freeform 1071"/>
              <p:cNvSpPr>
                <a:spLocks/>
              </p:cNvSpPr>
              <p:nvPr/>
            </p:nvSpPr>
            <p:spPr bwMode="auto">
              <a:xfrm>
                <a:off x="2818" y="1911"/>
                <a:ext cx="75" cy="71"/>
              </a:xfrm>
              <a:custGeom>
                <a:avLst/>
                <a:gdLst>
                  <a:gd name="T0" fmla="*/ 75 w 75"/>
                  <a:gd name="T1" fmla="*/ 32 h 71"/>
                  <a:gd name="T2" fmla="*/ 74 w 75"/>
                  <a:gd name="T3" fmla="*/ 25 h 71"/>
                  <a:gd name="T4" fmla="*/ 70 w 75"/>
                  <a:gd name="T5" fmla="*/ 19 h 71"/>
                  <a:gd name="T6" fmla="*/ 67 w 75"/>
                  <a:gd name="T7" fmla="*/ 13 h 71"/>
                  <a:gd name="T8" fmla="*/ 61 w 75"/>
                  <a:gd name="T9" fmla="*/ 9 h 71"/>
                  <a:gd name="T10" fmla="*/ 56 w 75"/>
                  <a:gd name="T11" fmla="*/ 5 h 71"/>
                  <a:gd name="T12" fmla="*/ 49 w 75"/>
                  <a:gd name="T13" fmla="*/ 2 h 71"/>
                  <a:gd name="T14" fmla="*/ 41 w 75"/>
                  <a:gd name="T15" fmla="*/ 0 h 71"/>
                  <a:gd name="T16" fmla="*/ 34 w 75"/>
                  <a:gd name="T17" fmla="*/ 0 h 71"/>
                  <a:gd name="T18" fmla="*/ 27 w 75"/>
                  <a:gd name="T19" fmla="*/ 2 h 71"/>
                  <a:gd name="T20" fmla="*/ 21 w 75"/>
                  <a:gd name="T21" fmla="*/ 5 h 71"/>
                  <a:gd name="T22" fmla="*/ 15 w 75"/>
                  <a:gd name="T23" fmla="*/ 9 h 71"/>
                  <a:gd name="T24" fmla="*/ 9 w 75"/>
                  <a:gd name="T25" fmla="*/ 13 h 71"/>
                  <a:gd name="T26" fmla="*/ 5 w 75"/>
                  <a:gd name="T27" fmla="*/ 19 h 71"/>
                  <a:gd name="T28" fmla="*/ 2 w 75"/>
                  <a:gd name="T29" fmla="*/ 25 h 71"/>
                  <a:gd name="T30" fmla="*/ 0 w 75"/>
                  <a:gd name="T31" fmla="*/ 32 h 71"/>
                  <a:gd name="T32" fmla="*/ 0 w 75"/>
                  <a:gd name="T33" fmla="*/ 40 h 71"/>
                  <a:gd name="T34" fmla="*/ 2 w 75"/>
                  <a:gd name="T35" fmla="*/ 47 h 71"/>
                  <a:gd name="T36" fmla="*/ 5 w 75"/>
                  <a:gd name="T37" fmla="*/ 53 h 71"/>
                  <a:gd name="T38" fmla="*/ 9 w 75"/>
                  <a:gd name="T39" fmla="*/ 59 h 71"/>
                  <a:gd name="T40" fmla="*/ 15 w 75"/>
                  <a:gd name="T41" fmla="*/ 64 h 71"/>
                  <a:gd name="T42" fmla="*/ 21 w 75"/>
                  <a:gd name="T43" fmla="*/ 67 h 71"/>
                  <a:gd name="T44" fmla="*/ 27 w 75"/>
                  <a:gd name="T45" fmla="*/ 70 h 71"/>
                  <a:gd name="T46" fmla="*/ 34 w 75"/>
                  <a:gd name="T47" fmla="*/ 71 h 71"/>
                  <a:gd name="T48" fmla="*/ 41 w 75"/>
                  <a:gd name="T49" fmla="*/ 71 h 71"/>
                  <a:gd name="T50" fmla="*/ 49 w 75"/>
                  <a:gd name="T51" fmla="*/ 70 h 71"/>
                  <a:gd name="T52" fmla="*/ 56 w 75"/>
                  <a:gd name="T53" fmla="*/ 67 h 71"/>
                  <a:gd name="T54" fmla="*/ 61 w 75"/>
                  <a:gd name="T55" fmla="*/ 64 h 71"/>
                  <a:gd name="T56" fmla="*/ 67 w 75"/>
                  <a:gd name="T57" fmla="*/ 59 h 71"/>
                  <a:gd name="T58" fmla="*/ 70 w 75"/>
                  <a:gd name="T59" fmla="*/ 53 h 71"/>
                  <a:gd name="T60" fmla="*/ 74 w 75"/>
                  <a:gd name="T61" fmla="*/ 47 h 71"/>
                  <a:gd name="T62" fmla="*/ 75 w 75"/>
                  <a:gd name="T63" fmla="*/ 40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
                  <a:gd name="T97" fmla="*/ 0 h 71"/>
                  <a:gd name="T98" fmla="*/ 75 w 75"/>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 h="71">
                    <a:moveTo>
                      <a:pt x="75" y="36"/>
                    </a:moveTo>
                    <a:lnTo>
                      <a:pt x="75" y="32"/>
                    </a:lnTo>
                    <a:lnTo>
                      <a:pt x="74" y="29"/>
                    </a:lnTo>
                    <a:lnTo>
                      <a:pt x="74" y="25"/>
                    </a:lnTo>
                    <a:lnTo>
                      <a:pt x="72" y="23"/>
                    </a:lnTo>
                    <a:lnTo>
                      <a:pt x="70" y="19"/>
                    </a:lnTo>
                    <a:lnTo>
                      <a:pt x="69" y="16"/>
                    </a:lnTo>
                    <a:lnTo>
                      <a:pt x="67" y="13"/>
                    </a:lnTo>
                    <a:lnTo>
                      <a:pt x="64" y="11"/>
                    </a:lnTo>
                    <a:lnTo>
                      <a:pt x="61" y="9"/>
                    </a:lnTo>
                    <a:lnTo>
                      <a:pt x="59" y="6"/>
                    </a:lnTo>
                    <a:lnTo>
                      <a:pt x="56" y="5"/>
                    </a:lnTo>
                    <a:lnTo>
                      <a:pt x="52" y="4"/>
                    </a:lnTo>
                    <a:lnTo>
                      <a:pt x="49" y="2"/>
                    </a:lnTo>
                    <a:lnTo>
                      <a:pt x="45" y="1"/>
                    </a:lnTo>
                    <a:lnTo>
                      <a:pt x="41" y="0"/>
                    </a:lnTo>
                    <a:lnTo>
                      <a:pt x="38" y="0"/>
                    </a:lnTo>
                    <a:lnTo>
                      <a:pt x="34" y="0"/>
                    </a:lnTo>
                    <a:lnTo>
                      <a:pt x="30" y="1"/>
                    </a:lnTo>
                    <a:lnTo>
                      <a:pt x="27" y="2"/>
                    </a:lnTo>
                    <a:lnTo>
                      <a:pt x="23" y="4"/>
                    </a:lnTo>
                    <a:lnTo>
                      <a:pt x="21" y="5"/>
                    </a:lnTo>
                    <a:lnTo>
                      <a:pt x="17" y="6"/>
                    </a:lnTo>
                    <a:lnTo>
                      <a:pt x="15" y="9"/>
                    </a:lnTo>
                    <a:lnTo>
                      <a:pt x="12" y="11"/>
                    </a:lnTo>
                    <a:lnTo>
                      <a:pt x="9" y="13"/>
                    </a:lnTo>
                    <a:lnTo>
                      <a:pt x="7" y="16"/>
                    </a:lnTo>
                    <a:lnTo>
                      <a:pt x="5" y="19"/>
                    </a:lnTo>
                    <a:lnTo>
                      <a:pt x="3" y="23"/>
                    </a:lnTo>
                    <a:lnTo>
                      <a:pt x="2" y="25"/>
                    </a:lnTo>
                    <a:lnTo>
                      <a:pt x="0" y="29"/>
                    </a:lnTo>
                    <a:lnTo>
                      <a:pt x="0" y="32"/>
                    </a:lnTo>
                    <a:lnTo>
                      <a:pt x="0" y="36"/>
                    </a:lnTo>
                    <a:lnTo>
                      <a:pt x="0" y="40"/>
                    </a:lnTo>
                    <a:lnTo>
                      <a:pt x="0" y="43"/>
                    </a:lnTo>
                    <a:lnTo>
                      <a:pt x="2" y="47"/>
                    </a:lnTo>
                    <a:lnTo>
                      <a:pt x="3" y="51"/>
                    </a:lnTo>
                    <a:lnTo>
                      <a:pt x="5" y="53"/>
                    </a:lnTo>
                    <a:lnTo>
                      <a:pt x="7" y="57"/>
                    </a:lnTo>
                    <a:lnTo>
                      <a:pt x="9" y="59"/>
                    </a:lnTo>
                    <a:lnTo>
                      <a:pt x="12" y="62"/>
                    </a:lnTo>
                    <a:lnTo>
                      <a:pt x="15" y="64"/>
                    </a:lnTo>
                    <a:lnTo>
                      <a:pt x="17" y="66"/>
                    </a:lnTo>
                    <a:lnTo>
                      <a:pt x="21" y="67"/>
                    </a:lnTo>
                    <a:lnTo>
                      <a:pt x="23" y="69"/>
                    </a:lnTo>
                    <a:lnTo>
                      <a:pt x="27" y="70"/>
                    </a:lnTo>
                    <a:lnTo>
                      <a:pt x="30" y="71"/>
                    </a:lnTo>
                    <a:lnTo>
                      <a:pt x="34" y="71"/>
                    </a:lnTo>
                    <a:lnTo>
                      <a:pt x="38" y="71"/>
                    </a:lnTo>
                    <a:lnTo>
                      <a:pt x="41" y="71"/>
                    </a:lnTo>
                    <a:lnTo>
                      <a:pt x="45" y="71"/>
                    </a:lnTo>
                    <a:lnTo>
                      <a:pt x="49" y="70"/>
                    </a:lnTo>
                    <a:lnTo>
                      <a:pt x="52" y="69"/>
                    </a:lnTo>
                    <a:lnTo>
                      <a:pt x="56" y="67"/>
                    </a:lnTo>
                    <a:lnTo>
                      <a:pt x="59" y="66"/>
                    </a:lnTo>
                    <a:lnTo>
                      <a:pt x="61" y="64"/>
                    </a:lnTo>
                    <a:lnTo>
                      <a:pt x="64" y="62"/>
                    </a:lnTo>
                    <a:lnTo>
                      <a:pt x="67" y="59"/>
                    </a:lnTo>
                    <a:lnTo>
                      <a:pt x="69" y="57"/>
                    </a:lnTo>
                    <a:lnTo>
                      <a:pt x="70" y="53"/>
                    </a:lnTo>
                    <a:lnTo>
                      <a:pt x="72" y="51"/>
                    </a:lnTo>
                    <a:lnTo>
                      <a:pt x="74" y="47"/>
                    </a:lnTo>
                    <a:lnTo>
                      <a:pt x="74" y="43"/>
                    </a:lnTo>
                    <a:lnTo>
                      <a:pt x="75" y="40"/>
                    </a:lnTo>
                    <a:lnTo>
                      <a:pt x="75"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 name="Freeform 1072"/>
              <p:cNvSpPr>
                <a:spLocks/>
              </p:cNvSpPr>
              <p:nvPr/>
            </p:nvSpPr>
            <p:spPr bwMode="auto">
              <a:xfrm>
                <a:off x="3191" y="1906"/>
                <a:ext cx="74" cy="72"/>
              </a:xfrm>
              <a:custGeom>
                <a:avLst/>
                <a:gdLst>
                  <a:gd name="T0" fmla="*/ 74 w 74"/>
                  <a:gd name="T1" fmla="*/ 33 h 72"/>
                  <a:gd name="T2" fmla="*/ 73 w 74"/>
                  <a:gd name="T3" fmla="*/ 25 h 72"/>
                  <a:gd name="T4" fmla="*/ 69 w 74"/>
                  <a:gd name="T5" fmla="*/ 19 h 72"/>
                  <a:gd name="T6" fmla="*/ 66 w 74"/>
                  <a:gd name="T7" fmla="*/ 14 h 72"/>
                  <a:gd name="T8" fmla="*/ 61 w 74"/>
                  <a:gd name="T9" fmla="*/ 9 h 72"/>
                  <a:gd name="T10" fmla="*/ 55 w 74"/>
                  <a:gd name="T11" fmla="*/ 5 h 72"/>
                  <a:gd name="T12" fmla="*/ 48 w 74"/>
                  <a:gd name="T13" fmla="*/ 2 h 72"/>
                  <a:gd name="T14" fmla="*/ 40 w 74"/>
                  <a:gd name="T15" fmla="*/ 1 h 72"/>
                  <a:gd name="T16" fmla="*/ 33 w 74"/>
                  <a:gd name="T17" fmla="*/ 1 h 72"/>
                  <a:gd name="T18" fmla="*/ 25 w 74"/>
                  <a:gd name="T19" fmla="*/ 2 h 72"/>
                  <a:gd name="T20" fmla="*/ 19 w 74"/>
                  <a:gd name="T21" fmla="*/ 5 h 72"/>
                  <a:gd name="T22" fmla="*/ 14 w 74"/>
                  <a:gd name="T23" fmla="*/ 9 h 72"/>
                  <a:gd name="T24" fmla="*/ 9 w 74"/>
                  <a:gd name="T25" fmla="*/ 14 h 72"/>
                  <a:gd name="T26" fmla="*/ 4 w 74"/>
                  <a:gd name="T27" fmla="*/ 19 h 72"/>
                  <a:gd name="T28" fmla="*/ 1 w 74"/>
                  <a:gd name="T29" fmla="*/ 25 h 72"/>
                  <a:gd name="T30" fmla="*/ 0 w 74"/>
                  <a:gd name="T31" fmla="*/ 33 h 72"/>
                  <a:gd name="T32" fmla="*/ 0 w 74"/>
                  <a:gd name="T33" fmla="*/ 39 h 72"/>
                  <a:gd name="T34" fmla="*/ 1 w 74"/>
                  <a:gd name="T35" fmla="*/ 47 h 72"/>
                  <a:gd name="T36" fmla="*/ 4 w 74"/>
                  <a:gd name="T37" fmla="*/ 53 h 72"/>
                  <a:gd name="T38" fmla="*/ 9 w 74"/>
                  <a:gd name="T39" fmla="*/ 58 h 72"/>
                  <a:gd name="T40" fmla="*/ 14 w 74"/>
                  <a:gd name="T41" fmla="*/ 64 h 72"/>
                  <a:gd name="T42" fmla="*/ 19 w 74"/>
                  <a:gd name="T43" fmla="*/ 68 h 72"/>
                  <a:gd name="T44" fmla="*/ 25 w 74"/>
                  <a:gd name="T45" fmla="*/ 70 h 72"/>
                  <a:gd name="T46" fmla="*/ 33 w 74"/>
                  <a:gd name="T47" fmla="*/ 71 h 72"/>
                  <a:gd name="T48" fmla="*/ 40 w 74"/>
                  <a:gd name="T49" fmla="*/ 71 h 72"/>
                  <a:gd name="T50" fmla="*/ 48 w 74"/>
                  <a:gd name="T51" fmla="*/ 70 h 72"/>
                  <a:gd name="T52" fmla="*/ 55 w 74"/>
                  <a:gd name="T53" fmla="*/ 68 h 72"/>
                  <a:gd name="T54" fmla="*/ 61 w 74"/>
                  <a:gd name="T55" fmla="*/ 64 h 72"/>
                  <a:gd name="T56" fmla="*/ 66 w 74"/>
                  <a:gd name="T57" fmla="*/ 58 h 72"/>
                  <a:gd name="T58" fmla="*/ 69 w 74"/>
                  <a:gd name="T59" fmla="*/ 53 h 72"/>
                  <a:gd name="T60" fmla="*/ 73 w 74"/>
                  <a:gd name="T61" fmla="*/ 47 h 72"/>
                  <a:gd name="T62" fmla="*/ 74 w 74"/>
                  <a:gd name="T63" fmla="*/ 39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2"/>
                  <a:gd name="T98" fmla="*/ 74 w 74"/>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2">
                    <a:moveTo>
                      <a:pt x="74" y="36"/>
                    </a:moveTo>
                    <a:lnTo>
                      <a:pt x="74" y="33"/>
                    </a:lnTo>
                    <a:lnTo>
                      <a:pt x="73" y="29"/>
                    </a:lnTo>
                    <a:lnTo>
                      <a:pt x="73" y="25"/>
                    </a:lnTo>
                    <a:lnTo>
                      <a:pt x="71" y="23"/>
                    </a:lnTo>
                    <a:lnTo>
                      <a:pt x="69" y="19"/>
                    </a:lnTo>
                    <a:lnTo>
                      <a:pt x="67" y="16"/>
                    </a:lnTo>
                    <a:lnTo>
                      <a:pt x="66" y="14"/>
                    </a:lnTo>
                    <a:lnTo>
                      <a:pt x="63" y="11"/>
                    </a:lnTo>
                    <a:lnTo>
                      <a:pt x="61" y="9"/>
                    </a:lnTo>
                    <a:lnTo>
                      <a:pt x="58" y="6"/>
                    </a:lnTo>
                    <a:lnTo>
                      <a:pt x="55" y="5"/>
                    </a:lnTo>
                    <a:lnTo>
                      <a:pt x="52" y="4"/>
                    </a:lnTo>
                    <a:lnTo>
                      <a:pt x="48" y="2"/>
                    </a:lnTo>
                    <a:lnTo>
                      <a:pt x="44" y="1"/>
                    </a:lnTo>
                    <a:lnTo>
                      <a:pt x="40" y="1"/>
                    </a:lnTo>
                    <a:lnTo>
                      <a:pt x="37" y="0"/>
                    </a:lnTo>
                    <a:lnTo>
                      <a:pt x="33" y="1"/>
                    </a:lnTo>
                    <a:lnTo>
                      <a:pt x="29" y="1"/>
                    </a:lnTo>
                    <a:lnTo>
                      <a:pt x="25" y="2"/>
                    </a:lnTo>
                    <a:lnTo>
                      <a:pt x="22" y="4"/>
                    </a:lnTo>
                    <a:lnTo>
                      <a:pt x="19" y="5"/>
                    </a:lnTo>
                    <a:lnTo>
                      <a:pt x="16" y="6"/>
                    </a:lnTo>
                    <a:lnTo>
                      <a:pt x="14" y="9"/>
                    </a:lnTo>
                    <a:lnTo>
                      <a:pt x="10" y="11"/>
                    </a:lnTo>
                    <a:lnTo>
                      <a:pt x="9" y="14"/>
                    </a:lnTo>
                    <a:lnTo>
                      <a:pt x="6" y="16"/>
                    </a:lnTo>
                    <a:lnTo>
                      <a:pt x="4" y="19"/>
                    </a:lnTo>
                    <a:lnTo>
                      <a:pt x="2" y="23"/>
                    </a:lnTo>
                    <a:lnTo>
                      <a:pt x="1" y="25"/>
                    </a:lnTo>
                    <a:lnTo>
                      <a:pt x="0" y="29"/>
                    </a:lnTo>
                    <a:lnTo>
                      <a:pt x="0" y="33"/>
                    </a:lnTo>
                    <a:lnTo>
                      <a:pt x="0" y="36"/>
                    </a:lnTo>
                    <a:lnTo>
                      <a:pt x="0" y="39"/>
                    </a:lnTo>
                    <a:lnTo>
                      <a:pt x="0" y="44"/>
                    </a:lnTo>
                    <a:lnTo>
                      <a:pt x="1" y="47"/>
                    </a:lnTo>
                    <a:lnTo>
                      <a:pt x="2" y="50"/>
                    </a:lnTo>
                    <a:lnTo>
                      <a:pt x="4" y="53"/>
                    </a:lnTo>
                    <a:lnTo>
                      <a:pt x="6" y="56"/>
                    </a:lnTo>
                    <a:lnTo>
                      <a:pt x="9" y="58"/>
                    </a:lnTo>
                    <a:lnTo>
                      <a:pt x="10" y="62"/>
                    </a:lnTo>
                    <a:lnTo>
                      <a:pt x="14" y="64"/>
                    </a:lnTo>
                    <a:lnTo>
                      <a:pt x="16" y="65"/>
                    </a:lnTo>
                    <a:lnTo>
                      <a:pt x="19" y="68"/>
                    </a:lnTo>
                    <a:lnTo>
                      <a:pt x="22" y="69"/>
                    </a:lnTo>
                    <a:lnTo>
                      <a:pt x="25" y="70"/>
                    </a:lnTo>
                    <a:lnTo>
                      <a:pt x="29" y="71"/>
                    </a:lnTo>
                    <a:lnTo>
                      <a:pt x="33" y="71"/>
                    </a:lnTo>
                    <a:lnTo>
                      <a:pt x="37" y="72"/>
                    </a:lnTo>
                    <a:lnTo>
                      <a:pt x="40" y="71"/>
                    </a:lnTo>
                    <a:lnTo>
                      <a:pt x="44" y="71"/>
                    </a:lnTo>
                    <a:lnTo>
                      <a:pt x="48" y="70"/>
                    </a:lnTo>
                    <a:lnTo>
                      <a:pt x="52" y="69"/>
                    </a:lnTo>
                    <a:lnTo>
                      <a:pt x="55" y="68"/>
                    </a:lnTo>
                    <a:lnTo>
                      <a:pt x="58" y="65"/>
                    </a:lnTo>
                    <a:lnTo>
                      <a:pt x="61" y="64"/>
                    </a:lnTo>
                    <a:lnTo>
                      <a:pt x="63" y="62"/>
                    </a:lnTo>
                    <a:lnTo>
                      <a:pt x="66" y="58"/>
                    </a:lnTo>
                    <a:lnTo>
                      <a:pt x="67" y="56"/>
                    </a:lnTo>
                    <a:lnTo>
                      <a:pt x="69" y="53"/>
                    </a:lnTo>
                    <a:lnTo>
                      <a:pt x="71" y="50"/>
                    </a:lnTo>
                    <a:lnTo>
                      <a:pt x="73" y="47"/>
                    </a:lnTo>
                    <a:lnTo>
                      <a:pt x="73" y="44"/>
                    </a:lnTo>
                    <a:lnTo>
                      <a:pt x="74" y="39"/>
                    </a:lnTo>
                    <a:lnTo>
                      <a:pt x="74"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 name="Freeform 1073"/>
              <p:cNvSpPr>
                <a:spLocks/>
              </p:cNvSpPr>
              <p:nvPr/>
            </p:nvSpPr>
            <p:spPr bwMode="auto">
              <a:xfrm>
                <a:off x="3563" y="1905"/>
                <a:ext cx="74" cy="71"/>
              </a:xfrm>
              <a:custGeom>
                <a:avLst/>
                <a:gdLst>
                  <a:gd name="T0" fmla="*/ 74 w 74"/>
                  <a:gd name="T1" fmla="*/ 31 h 71"/>
                  <a:gd name="T2" fmla="*/ 73 w 74"/>
                  <a:gd name="T3" fmla="*/ 24 h 71"/>
                  <a:gd name="T4" fmla="*/ 69 w 74"/>
                  <a:gd name="T5" fmla="*/ 18 h 71"/>
                  <a:gd name="T6" fmla="*/ 66 w 74"/>
                  <a:gd name="T7" fmla="*/ 12 h 71"/>
                  <a:gd name="T8" fmla="*/ 60 w 74"/>
                  <a:gd name="T9" fmla="*/ 7 h 71"/>
                  <a:gd name="T10" fmla="*/ 55 w 74"/>
                  <a:gd name="T11" fmla="*/ 5 h 71"/>
                  <a:gd name="T12" fmla="*/ 48 w 74"/>
                  <a:gd name="T13" fmla="*/ 1 h 71"/>
                  <a:gd name="T14" fmla="*/ 40 w 74"/>
                  <a:gd name="T15" fmla="*/ 0 h 71"/>
                  <a:gd name="T16" fmla="*/ 33 w 74"/>
                  <a:gd name="T17" fmla="*/ 0 h 71"/>
                  <a:gd name="T18" fmla="*/ 26 w 74"/>
                  <a:gd name="T19" fmla="*/ 1 h 71"/>
                  <a:gd name="T20" fmla="*/ 19 w 74"/>
                  <a:gd name="T21" fmla="*/ 5 h 71"/>
                  <a:gd name="T22" fmla="*/ 14 w 74"/>
                  <a:gd name="T23" fmla="*/ 7 h 71"/>
                  <a:gd name="T24" fmla="*/ 9 w 74"/>
                  <a:gd name="T25" fmla="*/ 12 h 71"/>
                  <a:gd name="T26" fmla="*/ 4 w 74"/>
                  <a:gd name="T27" fmla="*/ 18 h 71"/>
                  <a:gd name="T28" fmla="*/ 0 w 74"/>
                  <a:gd name="T29" fmla="*/ 24 h 71"/>
                  <a:gd name="T30" fmla="*/ 0 w 74"/>
                  <a:gd name="T31" fmla="*/ 31 h 71"/>
                  <a:gd name="T32" fmla="*/ 0 w 74"/>
                  <a:gd name="T33" fmla="*/ 39 h 71"/>
                  <a:gd name="T34" fmla="*/ 0 w 74"/>
                  <a:gd name="T35" fmla="*/ 46 h 71"/>
                  <a:gd name="T36" fmla="*/ 4 w 74"/>
                  <a:gd name="T37" fmla="*/ 52 h 71"/>
                  <a:gd name="T38" fmla="*/ 9 w 74"/>
                  <a:gd name="T39" fmla="*/ 58 h 71"/>
                  <a:gd name="T40" fmla="*/ 14 w 74"/>
                  <a:gd name="T41" fmla="*/ 63 h 71"/>
                  <a:gd name="T42" fmla="*/ 19 w 74"/>
                  <a:gd name="T43" fmla="*/ 66 h 71"/>
                  <a:gd name="T44" fmla="*/ 26 w 74"/>
                  <a:gd name="T45" fmla="*/ 69 h 71"/>
                  <a:gd name="T46" fmla="*/ 33 w 74"/>
                  <a:gd name="T47" fmla="*/ 71 h 71"/>
                  <a:gd name="T48" fmla="*/ 40 w 74"/>
                  <a:gd name="T49" fmla="*/ 71 h 71"/>
                  <a:gd name="T50" fmla="*/ 48 w 74"/>
                  <a:gd name="T51" fmla="*/ 69 h 71"/>
                  <a:gd name="T52" fmla="*/ 55 w 74"/>
                  <a:gd name="T53" fmla="*/ 66 h 71"/>
                  <a:gd name="T54" fmla="*/ 60 w 74"/>
                  <a:gd name="T55" fmla="*/ 63 h 71"/>
                  <a:gd name="T56" fmla="*/ 66 w 74"/>
                  <a:gd name="T57" fmla="*/ 58 h 71"/>
                  <a:gd name="T58" fmla="*/ 69 w 74"/>
                  <a:gd name="T59" fmla="*/ 52 h 71"/>
                  <a:gd name="T60" fmla="*/ 73 w 74"/>
                  <a:gd name="T61" fmla="*/ 46 h 71"/>
                  <a:gd name="T62" fmla="*/ 74 w 74"/>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1"/>
                  <a:gd name="T98" fmla="*/ 74 w 74"/>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1">
                    <a:moveTo>
                      <a:pt x="74" y="35"/>
                    </a:moveTo>
                    <a:lnTo>
                      <a:pt x="74" y="31"/>
                    </a:lnTo>
                    <a:lnTo>
                      <a:pt x="73" y="29"/>
                    </a:lnTo>
                    <a:lnTo>
                      <a:pt x="73" y="24"/>
                    </a:lnTo>
                    <a:lnTo>
                      <a:pt x="71" y="21"/>
                    </a:lnTo>
                    <a:lnTo>
                      <a:pt x="69" y="18"/>
                    </a:lnTo>
                    <a:lnTo>
                      <a:pt x="67" y="16"/>
                    </a:lnTo>
                    <a:lnTo>
                      <a:pt x="66" y="12"/>
                    </a:lnTo>
                    <a:lnTo>
                      <a:pt x="63" y="11"/>
                    </a:lnTo>
                    <a:lnTo>
                      <a:pt x="60" y="7"/>
                    </a:lnTo>
                    <a:lnTo>
                      <a:pt x="57" y="6"/>
                    </a:lnTo>
                    <a:lnTo>
                      <a:pt x="55" y="5"/>
                    </a:lnTo>
                    <a:lnTo>
                      <a:pt x="51" y="2"/>
                    </a:lnTo>
                    <a:lnTo>
                      <a:pt x="48" y="1"/>
                    </a:lnTo>
                    <a:lnTo>
                      <a:pt x="45" y="0"/>
                    </a:lnTo>
                    <a:lnTo>
                      <a:pt x="40" y="0"/>
                    </a:lnTo>
                    <a:lnTo>
                      <a:pt x="37" y="0"/>
                    </a:lnTo>
                    <a:lnTo>
                      <a:pt x="33" y="0"/>
                    </a:lnTo>
                    <a:lnTo>
                      <a:pt x="29" y="0"/>
                    </a:lnTo>
                    <a:lnTo>
                      <a:pt x="26" y="1"/>
                    </a:lnTo>
                    <a:lnTo>
                      <a:pt x="22" y="2"/>
                    </a:lnTo>
                    <a:lnTo>
                      <a:pt x="19" y="5"/>
                    </a:lnTo>
                    <a:lnTo>
                      <a:pt x="16" y="6"/>
                    </a:lnTo>
                    <a:lnTo>
                      <a:pt x="14" y="7"/>
                    </a:lnTo>
                    <a:lnTo>
                      <a:pt x="11" y="11"/>
                    </a:lnTo>
                    <a:lnTo>
                      <a:pt x="9" y="12"/>
                    </a:lnTo>
                    <a:lnTo>
                      <a:pt x="6" y="16"/>
                    </a:lnTo>
                    <a:lnTo>
                      <a:pt x="4" y="18"/>
                    </a:lnTo>
                    <a:lnTo>
                      <a:pt x="2" y="21"/>
                    </a:lnTo>
                    <a:lnTo>
                      <a:pt x="0" y="24"/>
                    </a:lnTo>
                    <a:lnTo>
                      <a:pt x="0" y="29"/>
                    </a:lnTo>
                    <a:lnTo>
                      <a:pt x="0" y="31"/>
                    </a:lnTo>
                    <a:lnTo>
                      <a:pt x="0" y="35"/>
                    </a:lnTo>
                    <a:lnTo>
                      <a:pt x="0" y="39"/>
                    </a:lnTo>
                    <a:lnTo>
                      <a:pt x="0" y="42"/>
                    </a:lnTo>
                    <a:lnTo>
                      <a:pt x="0" y="46"/>
                    </a:lnTo>
                    <a:lnTo>
                      <a:pt x="2" y="48"/>
                    </a:lnTo>
                    <a:lnTo>
                      <a:pt x="4" y="52"/>
                    </a:lnTo>
                    <a:lnTo>
                      <a:pt x="6" y="55"/>
                    </a:lnTo>
                    <a:lnTo>
                      <a:pt x="9" y="58"/>
                    </a:lnTo>
                    <a:lnTo>
                      <a:pt x="11" y="60"/>
                    </a:lnTo>
                    <a:lnTo>
                      <a:pt x="14" y="63"/>
                    </a:lnTo>
                    <a:lnTo>
                      <a:pt x="16" y="65"/>
                    </a:lnTo>
                    <a:lnTo>
                      <a:pt x="19" y="66"/>
                    </a:lnTo>
                    <a:lnTo>
                      <a:pt x="22" y="68"/>
                    </a:lnTo>
                    <a:lnTo>
                      <a:pt x="26" y="69"/>
                    </a:lnTo>
                    <a:lnTo>
                      <a:pt x="29" y="70"/>
                    </a:lnTo>
                    <a:lnTo>
                      <a:pt x="33" y="71"/>
                    </a:lnTo>
                    <a:lnTo>
                      <a:pt x="37" y="71"/>
                    </a:lnTo>
                    <a:lnTo>
                      <a:pt x="40" y="71"/>
                    </a:lnTo>
                    <a:lnTo>
                      <a:pt x="45" y="70"/>
                    </a:lnTo>
                    <a:lnTo>
                      <a:pt x="48" y="69"/>
                    </a:lnTo>
                    <a:lnTo>
                      <a:pt x="51" y="68"/>
                    </a:lnTo>
                    <a:lnTo>
                      <a:pt x="55" y="66"/>
                    </a:lnTo>
                    <a:lnTo>
                      <a:pt x="57" y="65"/>
                    </a:lnTo>
                    <a:lnTo>
                      <a:pt x="60" y="63"/>
                    </a:lnTo>
                    <a:lnTo>
                      <a:pt x="63" y="60"/>
                    </a:lnTo>
                    <a:lnTo>
                      <a:pt x="66" y="58"/>
                    </a:lnTo>
                    <a:lnTo>
                      <a:pt x="67" y="55"/>
                    </a:lnTo>
                    <a:lnTo>
                      <a:pt x="69" y="52"/>
                    </a:lnTo>
                    <a:lnTo>
                      <a:pt x="71" y="48"/>
                    </a:lnTo>
                    <a:lnTo>
                      <a:pt x="73" y="46"/>
                    </a:lnTo>
                    <a:lnTo>
                      <a:pt x="73" y="42"/>
                    </a:lnTo>
                    <a:lnTo>
                      <a:pt x="74" y="39"/>
                    </a:lnTo>
                    <a:lnTo>
                      <a:pt x="74" y="35"/>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8" name="Freeform 1074"/>
              <p:cNvSpPr>
                <a:spLocks/>
              </p:cNvSpPr>
              <p:nvPr/>
            </p:nvSpPr>
            <p:spPr bwMode="auto">
              <a:xfrm>
                <a:off x="3935" y="1905"/>
                <a:ext cx="74" cy="71"/>
              </a:xfrm>
              <a:custGeom>
                <a:avLst/>
                <a:gdLst>
                  <a:gd name="T0" fmla="*/ 74 w 74"/>
                  <a:gd name="T1" fmla="*/ 31 h 71"/>
                  <a:gd name="T2" fmla="*/ 73 w 74"/>
                  <a:gd name="T3" fmla="*/ 24 h 71"/>
                  <a:gd name="T4" fmla="*/ 69 w 74"/>
                  <a:gd name="T5" fmla="*/ 18 h 71"/>
                  <a:gd name="T6" fmla="*/ 66 w 74"/>
                  <a:gd name="T7" fmla="*/ 12 h 71"/>
                  <a:gd name="T8" fmla="*/ 60 w 74"/>
                  <a:gd name="T9" fmla="*/ 7 h 71"/>
                  <a:gd name="T10" fmla="*/ 55 w 74"/>
                  <a:gd name="T11" fmla="*/ 5 h 71"/>
                  <a:gd name="T12" fmla="*/ 47 w 74"/>
                  <a:gd name="T13" fmla="*/ 1 h 71"/>
                  <a:gd name="T14" fmla="*/ 40 w 74"/>
                  <a:gd name="T15" fmla="*/ 0 h 71"/>
                  <a:gd name="T16" fmla="*/ 33 w 74"/>
                  <a:gd name="T17" fmla="*/ 0 h 71"/>
                  <a:gd name="T18" fmla="*/ 26 w 74"/>
                  <a:gd name="T19" fmla="*/ 1 h 71"/>
                  <a:gd name="T20" fmla="*/ 19 w 74"/>
                  <a:gd name="T21" fmla="*/ 5 h 71"/>
                  <a:gd name="T22" fmla="*/ 14 w 74"/>
                  <a:gd name="T23" fmla="*/ 7 h 71"/>
                  <a:gd name="T24" fmla="*/ 9 w 74"/>
                  <a:gd name="T25" fmla="*/ 12 h 71"/>
                  <a:gd name="T26" fmla="*/ 4 w 74"/>
                  <a:gd name="T27" fmla="*/ 18 h 71"/>
                  <a:gd name="T28" fmla="*/ 1 w 74"/>
                  <a:gd name="T29" fmla="*/ 24 h 71"/>
                  <a:gd name="T30" fmla="*/ 0 w 74"/>
                  <a:gd name="T31" fmla="*/ 31 h 71"/>
                  <a:gd name="T32" fmla="*/ 0 w 74"/>
                  <a:gd name="T33" fmla="*/ 39 h 71"/>
                  <a:gd name="T34" fmla="*/ 1 w 74"/>
                  <a:gd name="T35" fmla="*/ 46 h 71"/>
                  <a:gd name="T36" fmla="*/ 4 w 74"/>
                  <a:gd name="T37" fmla="*/ 52 h 71"/>
                  <a:gd name="T38" fmla="*/ 9 w 74"/>
                  <a:gd name="T39" fmla="*/ 58 h 71"/>
                  <a:gd name="T40" fmla="*/ 14 w 74"/>
                  <a:gd name="T41" fmla="*/ 63 h 71"/>
                  <a:gd name="T42" fmla="*/ 19 w 74"/>
                  <a:gd name="T43" fmla="*/ 66 h 71"/>
                  <a:gd name="T44" fmla="*/ 26 w 74"/>
                  <a:gd name="T45" fmla="*/ 69 h 71"/>
                  <a:gd name="T46" fmla="*/ 33 w 74"/>
                  <a:gd name="T47" fmla="*/ 71 h 71"/>
                  <a:gd name="T48" fmla="*/ 40 w 74"/>
                  <a:gd name="T49" fmla="*/ 71 h 71"/>
                  <a:gd name="T50" fmla="*/ 47 w 74"/>
                  <a:gd name="T51" fmla="*/ 69 h 71"/>
                  <a:gd name="T52" fmla="*/ 55 w 74"/>
                  <a:gd name="T53" fmla="*/ 66 h 71"/>
                  <a:gd name="T54" fmla="*/ 60 w 74"/>
                  <a:gd name="T55" fmla="*/ 63 h 71"/>
                  <a:gd name="T56" fmla="*/ 66 w 74"/>
                  <a:gd name="T57" fmla="*/ 58 h 71"/>
                  <a:gd name="T58" fmla="*/ 69 w 74"/>
                  <a:gd name="T59" fmla="*/ 52 h 71"/>
                  <a:gd name="T60" fmla="*/ 73 w 74"/>
                  <a:gd name="T61" fmla="*/ 46 h 71"/>
                  <a:gd name="T62" fmla="*/ 74 w 74"/>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1"/>
                  <a:gd name="T98" fmla="*/ 74 w 74"/>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1">
                    <a:moveTo>
                      <a:pt x="74" y="35"/>
                    </a:moveTo>
                    <a:lnTo>
                      <a:pt x="74" y="31"/>
                    </a:lnTo>
                    <a:lnTo>
                      <a:pt x="73" y="29"/>
                    </a:lnTo>
                    <a:lnTo>
                      <a:pt x="73" y="24"/>
                    </a:lnTo>
                    <a:lnTo>
                      <a:pt x="71" y="21"/>
                    </a:lnTo>
                    <a:lnTo>
                      <a:pt x="69" y="18"/>
                    </a:lnTo>
                    <a:lnTo>
                      <a:pt x="68" y="16"/>
                    </a:lnTo>
                    <a:lnTo>
                      <a:pt x="66" y="12"/>
                    </a:lnTo>
                    <a:lnTo>
                      <a:pt x="63" y="11"/>
                    </a:lnTo>
                    <a:lnTo>
                      <a:pt x="60" y="7"/>
                    </a:lnTo>
                    <a:lnTo>
                      <a:pt x="58" y="6"/>
                    </a:lnTo>
                    <a:lnTo>
                      <a:pt x="55" y="5"/>
                    </a:lnTo>
                    <a:lnTo>
                      <a:pt x="51" y="2"/>
                    </a:lnTo>
                    <a:lnTo>
                      <a:pt x="47" y="1"/>
                    </a:lnTo>
                    <a:lnTo>
                      <a:pt x="44" y="0"/>
                    </a:lnTo>
                    <a:lnTo>
                      <a:pt x="40" y="0"/>
                    </a:lnTo>
                    <a:lnTo>
                      <a:pt x="37" y="0"/>
                    </a:lnTo>
                    <a:lnTo>
                      <a:pt x="33" y="0"/>
                    </a:lnTo>
                    <a:lnTo>
                      <a:pt x="29" y="0"/>
                    </a:lnTo>
                    <a:lnTo>
                      <a:pt x="26" y="1"/>
                    </a:lnTo>
                    <a:lnTo>
                      <a:pt x="22" y="2"/>
                    </a:lnTo>
                    <a:lnTo>
                      <a:pt x="19" y="5"/>
                    </a:lnTo>
                    <a:lnTo>
                      <a:pt x="16" y="6"/>
                    </a:lnTo>
                    <a:lnTo>
                      <a:pt x="14" y="7"/>
                    </a:lnTo>
                    <a:lnTo>
                      <a:pt x="10" y="11"/>
                    </a:lnTo>
                    <a:lnTo>
                      <a:pt x="9" y="12"/>
                    </a:lnTo>
                    <a:lnTo>
                      <a:pt x="6" y="16"/>
                    </a:lnTo>
                    <a:lnTo>
                      <a:pt x="4" y="18"/>
                    </a:lnTo>
                    <a:lnTo>
                      <a:pt x="2" y="21"/>
                    </a:lnTo>
                    <a:lnTo>
                      <a:pt x="1" y="24"/>
                    </a:lnTo>
                    <a:lnTo>
                      <a:pt x="0" y="29"/>
                    </a:lnTo>
                    <a:lnTo>
                      <a:pt x="0" y="31"/>
                    </a:lnTo>
                    <a:lnTo>
                      <a:pt x="0" y="35"/>
                    </a:lnTo>
                    <a:lnTo>
                      <a:pt x="0" y="39"/>
                    </a:lnTo>
                    <a:lnTo>
                      <a:pt x="0" y="42"/>
                    </a:lnTo>
                    <a:lnTo>
                      <a:pt x="1" y="46"/>
                    </a:lnTo>
                    <a:lnTo>
                      <a:pt x="2" y="48"/>
                    </a:lnTo>
                    <a:lnTo>
                      <a:pt x="4" y="52"/>
                    </a:lnTo>
                    <a:lnTo>
                      <a:pt x="6" y="55"/>
                    </a:lnTo>
                    <a:lnTo>
                      <a:pt x="9" y="58"/>
                    </a:lnTo>
                    <a:lnTo>
                      <a:pt x="10" y="60"/>
                    </a:lnTo>
                    <a:lnTo>
                      <a:pt x="14" y="63"/>
                    </a:lnTo>
                    <a:lnTo>
                      <a:pt x="16" y="65"/>
                    </a:lnTo>
                    <a:lnTo>
                      <a:pt x="19" y="66"/>
                    </a:lnTo>
                    <a:lnTo>
                      <a:pt x="22" y="68"/>
                    </a:lnTo>
                    <a:lnTo>
                      <a:pt x="26" y="69"/>
                    </a:lnTo>
                    <a:lnTo>
                      <a:pt x="29" y="70"/>
                    </a:lnTo>
                    <a:lnTo>
                      <a:pt x="33" y="71"/>
                    </a:lnTo>
                    <a:lnTo>
                      <a:pt x="37" y="71"/>
                    </a:lnTo>
                    <a:lnTo>
                      <a:pt x="40" y="71"/>
                    </a:lnTo>
                    <a:lnTo>
                      <a:pt x="44" y="70"/>
                    </a:lnTo>
                    <a:lnTo>
                      <a:pt x="47" y="69"/>
                    </a:lnTo>
                    <a:lnTo>
                      <a:pt x="51" y="68"/>
                    </a:lnTo>
                    <a:lnTo>
                      <a:pt x="55" y="66"/>
                    </a:lnTo>
                    <a:lnTo>
                      <a:pt x="58" y="65"/>
                    </a:lnTo>
                    <a:lnTo>
                      <a:pt x="60" y="63"/>
                    </a:lnTo>
                    <a:lnTo>
                      <a:pt x="63" y="60"/>
                    </a:lnTo>
                    <a:lnTo>
                      <a:pt x="66" y="58"/>
                    </a:lnTo>
                    <a:lnTo>
                      <a:pt x="68" y="55"/>
                    </a:lnTo>
                    <a:lnTo>
                      <a:pt x="69" y="52"/>
                    </a:lnTo>
                    <a:lnTo>
                      <a:pt x="71" y="48"/>
                    </a:lnTo>
                    <a:lnTo>
                      <a:pt x="73" y="46"/>
                    </a:lnTo>
                    <a:lnTo>
                      <a:pt x="73" y="42"/>
                    </a:lnTo>
                    <a:lnTo>
                      <a:pt x="74" y="39"/>
                    </a:lnTo>
                    <a:lnTo>
                      <a:pt x="74" y="35"/>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9" name="Freeform 1075"/>
              <p:cNvSpPr>
                <a:spLocks/>
              </p:cNvSpPr>
              <p:nvPr/>
            </p:nvSpPr>
            <p:spPr bwMode="auto">
              <a:xfrm>
                <a:off x="4307" y="1906"/>
                <a:ext cx="74" cy="72"/>
              </a:xfrm>
              <a:custGeom>
                <a:avLst/>
                <a:gdLst>
                  <a:gd name="T0" fmla="*/ 74 w 74"/>
                  <a:gd name="T1" fmla="*/ 33 h 72"/>
                  <a:gd name="T2" fmla="*/ 73 w 74"/>
                  <a:gd name="T3" fmla="*/ 25 h 72"/>
                  <a:gd name="T4" fmla="*/ 70 w 74"/>
                  <a:gd name="T5" fmla="*/ 19 h 72"/>
                  <a:gd name="T6" fmla="*/ 66 w 74"/>
                  <a:gd name="T7" fmla="*/ 14 h 72"/>
                  <a:gd name="T8" fmla="*/ 61 w 74"/>
                  <a:gd name="T9" fmla="*/ 9 h 72"/>
                  <a:gd name="T10" fmla="*/ 55 w 74"/>
                  <a:gd name="T11" fmla="*/ 5 h 72"/>
                  <a:gd name="T12" fmla="*/ 48 w 74"/>
                  <a:gd name="T13" fmla="*/ 2 h 72"/>
                  <a:gd name="T14" fmla="*/ 40 w 74"/>
                  <a:gd name="T15" fmla="*/ 1 h 72"/>
                  <a:gd name="T16" fmla="*/ 33 w 74"/>
                  <a:gd name="T17" fmla="*/ 1 h 72"/>
                  <a:gd name="T18" fmla="*/ 25 w 74"/>
                  <a:gd name="T19" fmla="*/ 2 h 72"/>
                  <a:gd name="T20" fmla="*/ 19 w 74"/>
                  <a:gd name="T21" fmla="*/ 5 h 72"/>
                  <a:gd name="T22" fmla="*/ 14 w 74"/>
                  <a:gd name="T23" fmla="*/ 9 h 72"/>
                  <a:gd name="T24" fmla="*/ 9 w 74"/>
                  <a:gd name="T25" fmla="*/ 14 h 72"/>
                  <a:gd name="T26" fmla="*/ 4 w 74"/>
                  <a:gd name="T27" fmla="*/ 19 h 72"/>
                  <a:gd name="T28" fmla="*/ 0 w 74"/>
                  <a:gd name="T29" fmla="*/ 25 h 72"/>
                  <a:gd name="T30" fmla="*/ 0 w 74"/>
                  <a:gd name="T31" fmla="*/ 33 h 72"/>
                  <a:gd name="T32" fmla="*/ 0 w 74"/>
                  <a:gd name="T33" fmla="*/ 39 h 72"/>
                  <a:gd name="T34" fmla="*/ 0 w 74"/>
                  <a:gd name="T35" fmla="*/ 47 h 72"/>
                  <a:gd name="T36" fmla="*/ 4 w 74"/>
                  <a:gd name="T37" fmla="*/ 53 h 72"/>
                  <a:gd name="T38" fmla="*/ 9 w 74"/>
                  <a:gd name="T39" fmla="*/ 58 h 72"/>
                  <a:gd name="T40" fmla="*/ 14 w 74"/>
                  <a:gd name="T41" fmla="*/ 64 h 72"/>
                  <a:gd name="T42" fmla="*/ 19 w 74"/>
                  <a:gd name="T43" fmla="*/ 68 h 72"/>
                  <a:gd name="T44" fmla="*/ 25 w 74"/>
                  <a:gd name="T45" fmla="*/ 70 h 72"/>
                  <a:gd name="T46" fmla="*/ 33 w 74"/>
                  <a:gd name="T47" fmla="*/ 71 h 72"/>
                  <a:gd name="T48" fmla="*/ 40 w 74"/>
                  <a:gd name="T49" fmla="*/ 71 h 72"/>
                  <a:gd name="T50" fmla="*/ 48 w 74"/>
                  <a:gd name="T51" fmla="*/ 70 h 72"/>
                  <a:gd name="T52" fmla="*/ 55 w 74"/>
                  <a:gd name="T53" fmla="*/ 68 h 72"/>
                  <a:gd name="T54" fmla="*/ 61 w 74"/>
                  <a:gd name="T55" fmla="*/ 64 h 72"/>
                  <a:gd name="T56" fmla="*/ 66 w 74"/>
                  <a:gd name="T57" fmla="*/ 58 h 72"/>
                  <a:gd name="T58" fmla="*/ 70 w 74"/>
                  <a:gd name="T59" fmla="*/ 53 h 72"/>
                  <a:gd name="T60" fmla="*/ 73 w 74"/>
                  <a:gd name="T61" fmla="*/ 47 h 72"/>
                  <a:gd name="T62" fmla="*/ 74 w 74"/>
                  <a:gd name="T63" fmla="*/ 39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2"/>
                  <a:gd name="T98" fmla="*/ 74 w 74"/>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2">
                    <a:moveTo>
                      <a:pt x="74" y="36"/>
                    </a:moveTo>
                    <a:lnTo>
                      <a:pt x="74" y="33"/>
                    </a:lnTo>
                    <a:lnTo>
                      <a:pt x="73" y="29"/>
                    </a:lnTo>
                    <a:lnTo>
                      <a:pt x="73" y="25"/>
                    </a:lnTo>
                    <a:lnTo>
                      <a:pt x="71" y="23"/>
                    </a:lnTo>
                    <a:lnTo>
                      <a:pt x="70" y="19"/>
                    </a:lnTo>
                    <a:lnTo>
                      <a:pt x="67" y="16"/>
                    </a:lnTo>
                    <a:lnTo>
                      <a:pt x="66" y="14"/>
                    </a:lnTo>
                    <a:lnTo>
                      <a:pt x="63" y="11"/>
                    </a:lnTo>
                    <a:lnTo>
                      <a:pt x="61" y="9"/>
                    </a:lnTo>
                    <a:lnTo>
                      <a:pt x="58" y="6"/>
                    </a:lnTo>
                    <a:lnTo>
                      <a:pt x="55" y="5"/>
                    </a:lnTo>
                    <a:lnTo>
                      <a:pt x="52" y="4"/>
                    </a:lnTo>
                    <a:lnTo>
                      <a:pt x="48" y="2"/>
                    </a:lnTo>
                    <a:lnTo>
                      <a:pt x="44" y="1"/>
                    </a:lnTo>
                    <a:lnTo>
                      <a:pt x="40" y="1"/>
                    </a:lnTo>
                    <a:lnTo>
                      <a:pt x="37" y="0"/>
                    </a:lnTo>
                    <a:lnTo>
                      <a:pt x="33" y="1"/>
                    </a:lnTo>
                    <a:lnTo>
                      <a:pt x="29" y="1"/>
                    </a:lnTo>
                    <a:lnTo>
                      <a:pt x="25" y="2"/>
                    </a:lnTo>
                    <a:lnTo>
                      <a:pt x="22" y="4"/>
                    </a:lnTo>
                    <a:lnTo>
                      <a:pt x="19" y="5"/>
                    </a:lnTo>
                    <a:lnTo>
                      <a:pt x="16" y="6"/>
                    </a:lnTo>
                    <a:lnTo>
                      <a:pt x="14" y="9"/>
                    </a:lnTo>
                    <a:lnTo>
                      <a:pt x="10" y="11"/>
                    </a:lnTo>
                    <a:lnTo>
                      <a:pt x="9" y="14"/>
                    </a:lnTo>
                    <a:lnTo>
                      <a:pt x="6" y="16"/>
                    </a:lnTo>
                    <a:lnTo>
                      <a:pt x="4" y="19"/>
                    </a:lnTo>
                    <a:lnTo>
                      <a:pt x="3" y="23"/>
                    </a:lnTo>
                    <a:lnTo>
                      <a:pt x="0" y="25"/>
                    </a:lnTo>
                    <a:lnTo>
                      <a:pt x="0" y="29"/>
                    </a:lnTo>
                    <a:lnTo>
                      <a:pt x="0" y="33"/>
                    </a:lnTo>
                    <a:lnTo>
                      <a:pt x="0" y="36"/>
                    </a:lnTo>
                    <a:lnTo>
                      <a:pt x="0" y="39"/>
                    </a:lnTo>
                    <a:lnTo>
                      <a:pt x="0" y="44"/>
                    </a:lnTo>
                    <a:lnTo>
                      <a:pt x="0" y="47"/>
                    </a:lnTo>
                    <a:lnTo>
                      <a:pt x="3" y="50"/>
                    </a:lnTo>
                    <a:lnTo>
                      <a:pt x="4" y="53"/>
                    </a:lnTo>
                    <a:lnTo>
                      <a:pt x="6" y="56"/>
                    </a:lnTo>
                    <a:lnTo>
                      <a:pt x="9" y="58"/>
                    </a:lnTo>
                    <a:lnTo>
                      <a:pt x="10" y="62"/>
                    </a:lnTo>
                    <a:lnTo>
                      <a:pt x="14" y="64"/>
                    </a:lnTo>
                    <a:lnTo>
                      <a:pt x="16" y="65"/>
                    </a:lnTo>
                    <a:lnTo>
                      <a:pt x="19" y="68"/>
                    </a:lnTo>
                    <a:lnTo>
                      <a:pt x="22" y="69"/>
                    </a:lnTo>
                    <a:lnTo>
                      <a:pt x="25" y="70"/>
                    </a:lnTo>
                    <a:lnTo>
                      <a:pt x="29" y="71"/>
                    </a:lnTo>
                    <a:lnTo>
                      <a:pt x="33" y="71"/>
                    </a:lnTo>
                    <a:lnTo>
                      <a:pt x="37" y="72"/>
                    </a:lnTo>
                    <a:lnTo>
                      <a:pt x="40" y="71"/>
                    </a:lnTo>
                    <a:lnTo>
                      <a:pt x="44" y="71"/>
                    </a:lnTo>
                    <a:lnTo>
                      <a:pt x="48" y="70"/>
                    </a:lnTo>
                    <a:lnTo>
                      <a:pt x="52" y="69"/>
                    </a:lnTo>
                    <a:lnTo>
                      <a:pt x="55" y="68"/>
                    </a:lnTo>
                    <a:lnTo>
                      <a:pt x="58" y="65"/>
                    </a:lnTo>
                    <a:lnTo>
                      <a:pt x="61" y="64"/>
                    </a:lnTo>
                    <a:lnTo>
                      <a:pt x="63" y="62"/>
                    </a:lnTo>
                    <a:lnTo>
                      <a:pt x="66" y="58"/>
                    </a:lnTo>
                    <a:lnTo>
                      <a:pt x="67" y="56"/>
                    </a:lnTo>
                    <a:lnTo>
                      <a:pt x="70" y="53"/>
                    </a:lnTo>
                    <a:lnTo>
                      <a:pt x="71" y="50"/>
                    </a:lnTo>
                    <a:lnTo>
                      <a:pt x="73" y="47"/>
                    </a:lnTo>
                    <a:lnTo>
                      <a:pt x="73" y="44"/>
                    </a:lnTo>
                    <a:lnTo>
                      <a:pt x="74" y="39"/>
                    </a:lnTo>
                    <a:lnTo>
                      <a:pt x="74"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0" name="Freeform 1076"/>
              <p:cNvSpPr>
                <a:spLocks/>
              </p:cNvSpPr>
              <p:nvPr/>
            </p:nvSpPr>
            <p:spPr bwMode="auto">
              <a:xfrm>
                <a:off x="4678" y="1905"/>
                <a:ext cx="75" cy="71"/>
              </a:xfrm>
              <a:custGeom>
                <a:avLst/>
                <a:gdLst>
                  <a:gd name="T0" fmla="*/ 75 w 75"/>
                  <a:gd name="T1" fmla="*/ 31 h 71"/>
                  <a:gd name="T2" fmla="*/ 74 w 75"/>
                  <a:gd name="T3" fmla="*/ 24 h 71"/>
                  <a:gd name="T4" fmla="*/ 70 w 75"/>
                  <a:gd name="T5" fmla="*/ 18 h 71"/>
                  <a:gd name="T6" fmla="*/ 67 w 75"/>
                  <a:gd name="T7" fmla="*/ 12 h 71"/>
                  <a:gd name="T8" fmla="*/ 61 w 75"/>
                  <a:gd name="T9" fmla="*/ 7 h 71"/>
                  <a:gd name="T10" fmla="*/ 56 w 75"/>
                  <a:gd name="T11" fmla="*/ 5 h 71"/>
                  <a:gd name="T12" fmla="*/ 48 w 75"/>
                  <a:gd name="T13" fmla="*/ 1 h 71"/>
                  <a:gd name="T14" fmla="*/ 42 w 75"/>
                  <a:gd name="T15" fmla="*/ 0 h 71"/>
                  <a:gd name="T16" fmla="*/ 34 w 75"/>
                  <a:gd name="T17" fmla="*/ 0 h 71"/>
                  <a:gd name="T18" fmla="*/ 27 w 75"/>
                  <a:gd name="T19" fmla="*/ 1 h 71"/>
                  <a:gd name="T20" fmla="*/ 21 w 75"/>
                  <a:gd name="T21" fmla="*/ 5 h 71"/>
                  <a:gd name="T22" fmla="*/ 15 w 75"/>
                  <a:gd name="T23" fmla="*/ 7 h 71"/>
                  <a:gd name="T24" fmla="*/ 9 w 75"/>
                  <a:gd name="T25" fmla="*/ 12 h 71"/>
                  <a:gd name="T26" fmla="*/ 5 w 75"/>
                  <a:gd name="T27" fmla="*/ 18 h 71"/>
                  <a:gd name="T28" fmla="*/ 2 w 75"/>
                  <a:gd name="T29" fmla="*/ 24 h 71"/>
                  <a:gd name="T30" fmla="*/ 0 w 75"/>
                  <a:gd name="T31" fmla="*/ 31 h 71"/>
                  <a:gd name="T32" fmla="*/ 0 w 75"/>
                  <a:gd name="T33" fmla="*/ 39 h 71"/>
                  <a:gd name="T34" fmla="*/ 2 w 75"/>
                  <a:gd name="T35" fmla="*/ 46 h 71"/>
                  <a:gd name="T36" fmla="*/ 5 w 75"/>
                  <a:gd name="T37" fmla="*/ 52 h 71"/>
                  <a:gd name="T38" fmla="*/ 9 w 75"/>
                  <a:gd name="T39" fmla="*/ 58 h 71"/>
                  <a:gd name="T40" fmla="*/ 15 w 75"/>
                  <a:gd name="T41" fmla="*/ 63 h 71"/>
                  <a:gd name="T42" fmla="*/ 21 w 75"/>
                  <a:gd name="T43" fmla="*/ 66 h 71"/>
                  <a:gd name="T44" fmla="*/ 27 w 75"/>
                  <a:gd name="T45" fmla="*/ 70 h 71"/>
                  <a:gd name="T46" fmla="*/ 34 w 75"/>
                  <a:gd name="T47" fmla="*/ 71 h 71"/>
                  <a:gd name="T48" fmla="*/ 42 w 75"/>
                  <a:gd name="T49" fmla="*/ 71 h 71"/>
                  <a:gd name="T50" fmla="*/ 48 w 75"/>
                  <a:gd name="T51" fmla="*/ 70 h 71"/>
                  <a:gd name="T52" fmla="*/ 56 w 75"/>
                  <a:gd name="T53" fmla="*/ 66 h 71"/>
                  <a:gd name="T54" fmla="*/ 61 w 75"/>
                  <a:gd name="T55" fmla="*/ 63 h 71"/>
                  <a:gd name="T56" fmla="*/ 67 w 75"/>
                  <a:gd name="T57" fmla="*/ 58 h 71"/>
                  <a:gd name="T58" fmla="*/ 70 w 75"/>
                  <a:gd name="T59" fmla="*/ 52 h 71"/>
                  <a:gd name="T60" fmla="*/ 74 w 75"/>
                  <a:gd name="T61" fmla="*/ 46 h 71"/>
                  <a:gd name="T62" fmla="*/ 75 w 75"/>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
                  <a:gd name="T97" fmla="*/ 0 h 71"/>
                  <a:gd name="T98" fmla="*/ 75 w 75"/>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 h="71">
                    <a:moveTo>
                      <a:pt x="75" y="35"/>
                    </a:moveTo>
                    <a:lnTo>
                      <a:pt x="75" y="31"/>
                    </a:lnTo>
                    <a:lnTo>
                      <a:pt x="74" y="29"/>
                    </a:lnTo>
                    <a:lnTo>
                      <a:pt x="74" y="24"/>
                    </a:lnTo>
                    <a:lnTo>
                      <a:pt x="72" y="21"/>
                    </a:lnTo>
                    <a:lnTo>
                      <a:pt x="70" y="18"/>
                    </a:lnTo>
                    <a:lnTo>
                      <a:pt x="69" y="16"/>
                    </a:lnTo>
                    <a:lnTo>
                      <a:pt x="67" y="12"/>
                    </a:lnTo>
                    <a:lnTo>
                      <a:pt x="64" y="11"/>
                    </a:lnTo>
                    <a:lnTo>
                      <a:pt x="61" y="7"/>
                    </a:lnTo>
                    <a:lnTo>
                      <a:pt x="59" y="6"/>
                    </a:lnTo>
                    <a:lnTo>
                      <a:pt x="56" y="5"/>
                    </a:lnTo>
                    <a:lnTo>
                      <a:pt x="52" y="2"/>
                    </a:lnTo>
                    <a:lnTo>
                      <a:pt x="48" y="1"/>
                    </a:lnTo>
                    <a:lnTo>
                      <a:pt x="45" y="0"/>
                    </a:lnTo>
                    <a:lnTo>
                      <a:pt x="42" y="0"/>
                    </a:lnTo>
                    <a:lnTo>
                      <a:pt x="38" y="0"/>
                    </a:lnTo>
                    <a:lnTo>
                      <a:pt x="34" y="0"/>
                    </a:lnTo>
                    <a:lnTo>
                      <a:pt x="30" y="0"/>
                    </a:lnTo>
                    <a:lnTo>
                      <a:pt x="27" y="1"/>
                    </a:lnTo>
                    <a:lnTo>
                      <a:pt x="23" y="2"/>
                    </a:lnTo>
                    <a:lnTo>
                      <a:pt x="21" y="5"/>
                    </a:lnTo>
                    <a:lnTo>
                      <a:pt x="17" y="6"/>
                    </a:lnTo>
                    <a:lnTo>
                      <a:pt x="15" y="7"/>
                    </a:lnTo>
                    <a:lnTo>
                      <a:pt x="12" y="11"/>
                    </a:lnTo>
                    <a:lnTo>
                      <a:pt x="9" y="12"/>
                    </a:lnTo>
                    <a:lnTo>
                      <a:pt x="7" y="16"/>
                    </a:lnTo>
                    <a:lnTo>
                      <a:pt x="5" y="18"/>
                    </a:lnTo>
                    <a:lnTo>
                      <a:pt x="3" y="21"/>
                    </a:lnTo>
                    <a:lnTo>
                      <a:pt x="2" y="24"/>
                    </a:lnTo>
                    <a:lnTo>
                      <a:pt x="0" y="29"/>
                    </a:lnTo>
                    <a:lnTo>
                      <a:pt x="0" y="31"/>
                    </a:lnTo>
                    <a:lnTo>
                      <a:pt x="0" y="35"/>
                    </a:lnTo>
                    <a:lnTo>
                      <a:pt x="0" y="39"/>
                    </a:lnTo>
                    <a:lnTo>
                      <a:pt x="0" y="42"/>
                    </a:lnTo>
                    <a:lnTo>
                      <a:pt x="2" y="46"/>
                    </a:lnTo>
                    <a:lnTo>
                      <a:pt x="3" y="48"/>
                    </a:lnTo>
                    <a:lnTo>
                      <a:pt x="5" y="52"/>
                    </a:lnTo>
                    <a:lnTo>
                      <a:pt x="7" y="55"/>
                    </a:lnTo>
                    <a:lnTo>
                      <a:pt x="9" y="58"/>
                    </a:lnTo>
                    <a:lnTo>
                      <a:pt x="12" y="60"/>
                    </a:lnTo>
                    <a:lnTo>
                      <a:pt x="15" y="63"/>
                    </a:lnTo>
                    <a:lnTo>
                      <a:pt x="17" y="65"/>
                    </a:lnTo>
                    <a:lnTo>
                      <a:pt x="21" y="66"/>
                    </a:lnTo>
                    <a:lnTo>
                      <a:pt x="23" y="68"/>
                    </a:lnTo>
                    <a:lnTo>
                      <a:pt x="27" y="70"/>
                    </a:lnTo>
                    <a:lnTo>
                      <a:pt x="30" y="70"/>
                    </a:lnTo>
                    <a:lnTo>
                      <a:pt x="34" y="71"/>
                    </a:lnTo>
                    <a:lnTo>
                      <a:pt x="38" y="71"/>
                    </a:lnTo>
                    <a:lnTo>
                      <a:pt x="42" y="71"/>
                    </a:lnTo>
                    <a:lnTo>
                      <a:pt x="45" y="70"/>
                    </a:lnTo>
                    <a:lnTo>
                      <a:pt x="48" y="70"/>
                    </a:lnTo>
                    <a:lnTo>
                      <a:pt x="52" y="68"/>
                    </a:lnTo>
                    <a:lnTo>
                      <a:pt x="56" y="66"/>
                    </a:lnTo>
                    <a:lnTo>
                      <a:pt x="59" y="65"/>
                    </a:lnTo>
                    <a:lnTo>
                      <a:pt x="61" y="63"/>
                    </a:lnTo>
                    <a:lnTo>
                      <a:pt x="64" y="60"/>
                    </a:lnTo>
                    <a:lnTo>
                      <a:pt x="67" y="58"/>
                    </a:lnTo>
                    <a:lnTo>
                      <a:pt x="69" y="55"/>
                    </a:lnTo>
                    <a:lnTo>
                      <a:pt x="70" y="52"/>
                    </a:lnTo>
                    <a:lnTo>
                      <a:pt x="72" y="48"/>
                    </a:lnTo>
                    <a:lnTo>
                      <a:pt x="74" y="46"/>
                    </a:lnTo>
                    <a:lnTo>
                      <a:pt x="74" y="42"/>
                    </a:lnTo>
                    <a:lnTo>
                      <a:pt x="75" y="39"/>
                    </a:lnTo>
                    <a:lnTo>
                      <a:pt x="75" y="35"/>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1" name="Freeform 1077"/>
              <p:cNvSpPr>
                <a:spLocks/>
              </p:cNvSpPr>
              <p:nvPr/>
            </p:nvSpPr>
            <p:spPr bwMode="auto">
              <a:xfrm>
                <a:off x="5051" y="1903"/>
                <a:ext cx="74" cy="71"/>
              </a:xfrm>
              <a:custGeom>
                <a:avLst/>
                <a:gdLst>
                  <a:gd name="T0" fmla="*/ 74 w 74"/>
                  <a:gd name="T1" fmla="*/ 32 h 71"/>
                  <a:gd name="T2" fmla="*/ 73 w 74"/>
                  <a:gd name="T3" fmla="*/ 26 h 71"/>
                  <a:gd name="T4" fmla="*/ 69 w 74"/>
                  <a:gd name="T5" fmla="*/ 19 h 71"/>
                  <a:gd name="T6" fmla="*/ 66 w 74"/>
                  <a:gd name="T7" fmla="*/ 13 h 71"/>
                  <a:gd name="T8" fmla="*/ 61 w 74"/>
                  <a:gd name="T9" fmla="*/ 8 h 71"/>
                  <a:gd name="T10" fmla="*/ 55 w 74"/>
                  <a:gd name="T11" fmla="*/ 4 h 71"/>
                  <a:gd name="T12" fmla="*/ 47 w 74"/>
                  <a:gd name="T13" fmla="*/ 2 h 71"/>
                  <a:gd name="T14" fmla="*/ 41 w 74"/>
                  <a:gd name="T15" fmla="*/ 0 h 71"/>
                  <a:gd name="T16" fmla="*/ 33 w 74"/>
                  <a:gd name="T17" fmla="*/ 0 h 71"/>
                  <a:gd name="T18" fmla="*/ 25 w 74"/>
                  <a:gd name="T19" fmla="*/ 2 h 71"/>
                  <a:gd name="T20" fmla="*/ 19 w 74"/>
                  <a:gd name="T21" fmla="*/ 4 h 71"/>
                  <a:gd name="T22" fmla="*/ 14 w 74"/>
                  <a:gd name="T23" fmla="*/ 8 h 71"/>
                  <a:gd name="T24" fmla="*/ 9 w 74"/>
                  <a:gd name="T25" fmla="*/ 13 h 71"/>
                  <a:gd name="T26" fmla="*/ 4 w 74"/>
                  <a:gd name="T27" fmla="*/ 19 h 71"/>
                  <a:gd name="T28" fmla="*/ 1 w 74"/>
                  <a:gd name="T29" fmla="*/ 26 h 71"/>
                  <a:gd name="T30" fmla="*/ 0 w 74"/>
                  <a:gd name="T31" fmla="*/ 32 h 71"/>
                  <a:gd name="T32" fmla="*/ 0 w 74"/>
                  <a:gd name="T33" fmla="*/ 39 h 71"/>
                  <a:gd name="T34" fmla="*/ 1 w 74"/>
                  <a:gd name="T35" fmla="*/ 47 h 71"/>
                  <a:gd name="T36" fmla="*/ 4 w 74"/>
                  <a:gd name="T37" fmla="*/ 53 h 71"/>
                  <a:gd name="T38" fmla="*/ 9 w 74"/>
                  <a:gd name="T39" fmla="*/ 59 h 71"/>
                  <a:gd name="T40" fmla="*/ 14 w 74"/>
                  <a:gd name="T41" fmla="*/ 63 h 71"/>
                  <a:gd name="T42" fmla="*/ 19 w 74"/>
                  <a:gd name="T43" fmla="*/ 67 h 71"/>
                  <a:gd name="T44" fmla="*/ 25 w 74"/>
                  <a:gd name="T45" fmla="*/ 70 h 71"/>
                  <a:gd name="T46" fmla="*/ 33 w 74"/>
                  <a:gd name="T47" fmla="*/ 71 h 71"/>
                  <a:gd name="T48" fmla="*/ 41 w 74"/>
                  <a:gd name="T49" fmla="*/ 71 h 71"/>
                  <a:gd name="T50" fmla="*/ 47 w 74"/>
                  <a:gd name="T51" fmla="*/ 70 h 71"/>
                  <a:gd name="T52" fmla="*/ 55 w 74"/>
                  <a:gd name="T53" fmla="*/ 67 h 71"/>
                  <a:gd name="T54" fmla="*/ 61 w 74"/>
                  <a:gd name="T55" fmla="*/ 63 h 71"/>
                  <a:gd name="T56" fmla="*/ 66 w 74"/>
                  <a:gd name="T57" fmla="*/ 59 h 71"/>
                  <a:gd name="T58" fmla="*/ 69 w 74"/>
                  <a:gd name="T59" fmla="*/ 53 h 71"/>
                  <a:gd name="T60" fmla="*/ 73 w 74"/>
                  <a:gd name="T61" fmla="*/ 47 h 71"/>
                  <a:gd name="T62" fmla="*/ 74 w 74"/>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1"/>
                  <a:gd name="T98" fmla="*/ 74 w 74"/>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1">
                    <a:moveTo>
                      <a:pt x="74" y="36"/>
                    </a:moveTo>
                    <a:lnTo>
                      <a:pt x="74" y="32"/>
                    </a:lnTo>
                    <a:lnTo>
                      <a:pt x="73" y="28"/>
                    </a:lnTo>
                    <a:lnTo>
                      <a:pt x="73" y="26"/>
                    </a:lnTo>
                    <a:lnTo>
                      <a:pt x="71" y="22"/>
                    </a:lnTo>
                    <a:lnTo>
                      <a:pt x="69" y="19"/>
                    </a:lnTo>
                    <a:lnTo>
                      <a:pt x="68" y="16"/>
                    </a:lnTo>
                    <a:lnTo>
                      <a:pt x="66" y="13"/>
                    </a:lnTo>
                    <a:lnTo>
                      <a:pt x="63" y="10"/>
                    </a:lnTo>
                    <a:lnTo>
                      <a:pt x="61" y="8"/>
                    </a:lnTo>
                    <a:lnTo>
                      <a:pt x="58" y="7"/>
                    </a:lnTo>
                    <a:lnTo>
                      <a:pt x="55" y="4"/>
                    </a:lnTo>
                    <a:lnTo>
                      <a:pt x="52" y="3"/>
                    </a:lnTo>
                    <a:lnTo>
                      <a:pt x="47" y="2"/>
                    </a:lnTo>
                    <a:lnTo>
                      <a:pt x="44" y="1"/>
                    </a:lnTo>
                    <a:lnTo>
                      <a:pt x="41" y="0"/>
                    </a:lnTo>
                    <a:lnTo>
                      <a:pt x="37" y="0"/>
                    </a:lnTo>
                    <a:lnTo>
                      <a:pt x="33" y="0"/>
                    </a:lnTo>
                    <a:lnTo>
                      <a:pt x="29" y="1"/>
                    </a:lnTo>
                    <a:lnTo>
                      <a:pt x="25" y="2"/>
                    </a:lnTo>
                    <a:lnTo>
                      <a:pt x="22" y="3"/>
                    </a:lnTo>
                    <a:lnTo>
                      <a:pt x="19" y="4"/>
                    </a:lnTo>
                    <a:lnTo>
                      <a:pt x="16" y="7"/>
                    </a:lnTo>
                    <a:lnTo>
                      <a:pt x="14" y="8"/>
                    </a:lnTo>
                    <a:lnTo>
                      <a:pt x="10" y="10"/>
                    </a:lnTo>
                    <a:lnTo>
                      <a:pt x="9" y="13"/>
                    </a:lnTo>
                    <a:lnTo>
                      <a:pt x="6" y="16"/>
                    </a:lnTo>
                    <a:lnTo>
                      <a:pt x="4" y="19"/>
                    </a:lnTo>
                    <a:lnTo>
                      <a:pt x="2" y="22"/>
                    </a:lnTo>
                    <a:lnTo>
                      <a:pt x="1" y="26"/>
                    </a:lnTo>
                    <a:lnTo>
                      <a:pt x="0" y="28"/>
                    </a:lnTo>
                    <a:lnTo>
                      <a:pt x="0" y="32"/>
                    </a:lnTo>
                    <a:lnTo>
                      <a:pt x="0" y="36"/>
                    </a:lnTo>
                    <a:lnTo>
                      <a:pt x="0" y="39"/>
                    </a:lnTo>
                    <a:lnTo>
                      <a:pt x="0" y="44"/>
                    </a:lnTo>
                    <a:lnTo>
                      <a:pt x="1" y="47"/>
                    </a:lnTo>
                    <a:lnTo>
                      <a:pt x="2" y="50"/>
                    </a:lnTo>
                    <a:lnTo>
                      <a:pt x="4" y="53"/>
                    </a:lnTo>
                    <a:lnTo>
                      <a:pt x="6" y="56"/>
                    </a:lnTo>
                    <a:lnTo>
                      <a:pt x="9" y="59"/>
                    </a:lnTo>
                    <a:lnTo>
                      <a:pt x="10" y="61"/>
                    </a:lnTo>
                    <a:lnTo>
                      <a:pt x="14" y="63"/>
                    </a:lnTo>
                    <a:lnTo>
                      <a:pt x="16" y="66"/>
                    </a:lnTo>
                    <a:lnTo>
                      <a:pt x="19" y="67"/>
                    </a:lnTo>
                    <a:lnTo>
                      <a:pt x="22" y="68"/>
                    </a:lnTo>
                    <a:lnTo>
                      <a:pt x="25" y="70"/>
                    </a:lnTo>
                    <a:lnTo>
                      <a:pt x="29" y="71"/>
                    </a:lnTo>
                    <a:lnTo>
                      <a:pt x="33" y="71"/>
                    </a:lnTo>
                    <a:lnTo>
                      <a:pt x="37" y="71"/>
                    </a:lnTo>
                    <a:lnTo>
                      <a:pt x="41" y="71"/>
                    </a:lnTo>
                    <a:lnTo>
                      <a:pt x="44" y="71"/>
                    </a:lnTo>
                    <a:lnTo>
                      <a:pt x="47" y="70"/>
                    </a:lnTo>
                    <a:lnTo>
                      <a:pt x="52" y="68"/>
                    </a:lnTo>
                    <a:lnTo>
                      <a:pt x="55" y="67"/>
                    </a:lnTo>
                    <a:lnTo>
                      <a:pt x="58" y="66"/>
                    </a:lnTo>
                    <a:lnTo>
                      <a:pt x="61" y="63"/>
                    </a:lnTo>
                    <a:lnTo>
                      <a:pt x="63" y="61"/>
                    </a:lnTo>
                    <a:lnTo>
                      <a:pt x="66" y="59"/>
                    </a:lnTo>
                    <a:lnTo>
                      <a:pt x="68" y="56"/>
                    </a:lnTo>
                    <a:lnTo>
                      <a:pt x="69" y="53"/>
                    </a:lnTo>
                    <a:lnTo>
                      <a:pt x="71" y="50"/>
                    </a:lnTo>
                    <a:lnTo>
                      <a:pt x="73" y="47"/>
                    </a:lnTo>
                    <a:lnTo>
                      <a:pt x="73" y="44"/>
                    </a:lnTo>
                    <a:lnTo>
                      <a:pt x="74" y="39"/>
                    </a:lnTo>
                    <a:lnTo>
                      <a:pt x="74"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2" name="Freeform 1078"/>
              <p:cNvSpPr>
                <a:spLocks/>
              </p:cNvSpPr>
              <p:nvPr/>
            </p:nvSpPr>
            <p:spPr bwMode="auto">
              <a:xfrm>
                <a:off x="2818" y="3541"/>
                <a:ext cx="75" cy="71"/>
              </a:xfrm>
              <a:custGeom>
                <a:avLst/>
                <a:gdLst>
                  <a:gd name="T0" fmla="*/ 75 w 75"/>
                  <a:gd name="T1" fmla="*/ 32 h 71"/>
                  <a:gd name="T2" fmla="*/ 74 w 75"/>
                  <a:gd name="T3" fmla="*/ 25 h 71"/>
                  <a:gd name="T4" fmla="*/ 71 w 75"/>
                  <a:gd name="T5" fmla="*/ 19 h 71"/>
                  <a:gd name="T6" fmla="*/ 67 w 75"/>
                  <a:gd name="T7" fmla="*/ 13 h 71"/>
                  <a:gd name="T8" fmla="*/ 61 w 75"/>
                  <a:gd name="T9" fmla="*/ 9 h 71"/>
                  <a:gd name="T10" fmla="*/ 56 w 75"/>
                  <a:gd name="T11" fmla="*/ 4 h 71"/>
                  <a:gd name="T12" fmla="*/ 49 w 75"/>
                  <a:gd name="T13" fmla="*/ 2 h 71"/>
                  <a:gd name="T14" fmla="*/ 42 w 75"/>
                  <a:gd name="T15" fmla="*/ 0 h 71"/>
                  <a:gd name="T16" fmla="*/ 34 w 75"/>
                  <a:gd name="T17" fmla="*/ 0 h 71"/>
                  <a:gd name="T18" fmla="*/ 27 w 75"/>
                  <a:gd name="T19" fmla="*/ 2 h 71"/>
                  <a:gd name="T20" fmla="*/ 21 w 75"/>
                  <a:gd name="T21" fmla="*/ 4 h 71"/>
                  <a:gd name="T22" fmla="*/ 15 w 75"/>
                  <a:gd name="T23" fmla="*/ 9 h 71"/>
                  <a:gd name="T24" fmla="*/ 9 w 75"/>
                  <a:gd name="T25" fmla="*/ 13 h 71"/>
                  <a:gd name="T26" fmla="*/ 5 w 75"/>
                  <a:gd name="T27" fmla="*/ 19 h 71"/>
                  <a:gd name="T28" fmla="*/ 3 w 75"/>
                  <a:gd name="T29" fmla="*/ 25 h 71"/>
                  <a:gd name="T30" fmla="*/ 0 w 75"/>
                  <a:gd name="T31" fmla="*/ 32 h 71"/>
                  <a:gd name="T32" fmla="*/ 0 w 75"/>
                  <a:gd name="T33" fmla="*/ 39 h 71"/>
                  <a:gd name="T34" fmla="*/ 3 w 75"/>
                  <a:gd name="T35" fmla="*/ 46 h 71"/>
                  <a:gd name="T36" fmla="*/ 5 w 75"/>
                  <a:gd name="T37" fmla="*/ 53 h 71"/>
                  <a:gd name="T38" fmla="*/ 9 w 75"/>
                  <a:gd name="T39" fmla="*/ 58 h 71"/>
                  <a:gd name="T40" fmla="*/ 15 w 75"/>
                  <a:gd name="T41" fmla="*/ 63 h 71"/>
                  <a:gd name="T42" fmla="*/ 21 w 75"/>
                  <a:gd name="T43" fmla="*/ 67 h 71"/>
                  <a:gd name="T44" fmla="*/ 27 w 75"/>
                  <a:gd name="T45" fmla="*/ 70 h 71"/>
                  <a:gd name="T46" fmla="*/ 34 w 75"/>
                  <a:gd name="T47" fmla="*/ 71 h 71"/>
                  <a:gd name="T48" fmla="*/ 42 w 75"/>
                  <a:gd name="T49" fmla="*/ 71 h 71"/>
                  <a:gd name="T50" fmla="*/ 49 w 75"/>
                  <a:gd name="T51" fmla="*/ 70 h 71"/>
                  <a:gd name="T52" fmla="*/ 56 w 75"/>
                  <a:gd name="T53" fmla="*/ 67 h 71"/>
                  <a:gd name="T54" fmla="*/ 61 w 75"/>
                  <a:gd name="T55" fmla="*/ 63 h 71"/>
                  <a:gd name="T56" fmla="*/ 67 w 75"/>
                  <a:gd name="T57" fmla="*/ 58 h 71"/>
                  <a:gd name="T58" fmla="*/ 71 w 75"/>
                  <a:gd name="T59" fmla="*/ 53 h 71"/>
                  <a:gd name="T60" fmla="*/ 74 w 75"/>
                  <a:gd name="T61" fmla="*/ 46 h 71"/>
                  <a:gd name="T62" fmla="*/ 75 w 75"/>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
                  <a:gd name="T97" fmla="*/ 0 h 71"/>
                  <a:gd name="T98" fmla="*/ 75 w 75"/>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 h="71">
                    <a:moveTo>
                      <a:pt x="75" y="36"/>
                    </a:moveTo>
                    <a:lnTo>
                      <a:pt x="75" y="32"/>
                    </a:lnTo>
                    <a:lnTo>
                      <a:pt x="74" y="28"/>
                    </a:lnTo>
                    <a:lnTo>
                      <a:pt x="74" y="25"/>
                    </a:lnTo>
                    <a:lnTo>
                      <a:pt x="72" y="22"/>
                    </a:lnTo>
                    <a:lnTo>
                      <a:pt x="71" y="19"/>
                    </a:lnTo>
                    <a:lnTo>
                      <a:pt x="69" y="16"/>
                    </a:lnTo>
                    <a:lnTo>
                      <a:pt x="67" y="13"/>
                    </a:lnTo>
                    <a:lnTo>
                      <a:pt x="64" y="10"/>
                    </a:lnTo>
                    <a:lnTo>
                      <a:pt x="61" y="9"/>
                    </a:lnTo>
                    <a:lnTo>
                      <a:pt x="59" y="7"/>
                    </a:lnTo>
                    <a:lnTo>
                      <a:pt x="56" y="4"/>
                    </a:lnTo>
                    <a:lnTo>
                      <a:pt x="52" y="3"/>
                    </a:lnTo>
                    <a:lnTo>
                      <a:pt x="49" y="2"/>
                    </a:lnTo>
                    <a:lnTo>
                      <a:pt x="45" y="1"/>
                    </a:lnTo>
                    <a:lnTo>
                      <a:pt x="42" y="0"/>
                    </a:lnTo>
                    <a:lnTo>
                      <a:pt x="38" y="0"/>
                    </a:lnTo>
                    <a:lnTo>
                      <a:pt x="34" y="0"/>
                    </a:lnTo>
                    <a:lnTo>
                      <a:pt x="31" y="1"/>
                    </a:lnTo>
                    <a:lnTo>
                      <a:pt x="27" y="2"/>
                    </a:lnTo>
                    <a:lnTo>
                      <a:pt x="23" y="3"/>
                    </a:lnTo>
                    <a:lnTo>
                      <a:pt x="21" y="4"/>
                    </a:lnTo>
                    <a:lnTo>
                      <a:pt x="17" y="7"/>
                    </a:lnTo>
                    <a:lnTo>
                      <a:pt x="15" y="9"/>
                    </a:lnTo>
                    <a:lnTo>
                      <a:pt x="12" y="10"/>
                    </a:lnTo>
                    <a:lnTo>
                      <a:pt x="9" y="13"/>
                    </a:lnTo>
                    <a:lnTo>
                      <a:pt x="7" y="16"/>
                    </a:lnTo>
                    <a:lnTo>
                      <a:pt x="5" y="19"/>
                    </a:lnTo>
                    <a:lnTo>
                      <a:pt x="3" y="22"/>
                    </a:lnTo>
                    <a:lnTo>
                      <a:pt x="3" y="25"/>
                    </a:lnTo>
                    <a:lnTo>
                      <a:pt x="0" y="28"/>
                    </a:lnTo>
                    <a:lnTo>
                      <a:pt x="0" y="32"/>
                    </a:lnTo>
                    <a:lnTo>
                      <a:pt x="0" y="36"/>
                    </a:lnTo>
                    <a:lnTo>
                      <a:pt x="0" y="39"/>
                    </a:lnTo>
                    <a:lnTo>
                      <a:pt x="0" y="43"/>
                    </a:lnTo>
                    <a:lnTo>
                      <a:pt x="3" y="46"/>
                    </a:lnTo>
                    <a:lnTo>
                      <a:pt x="3" y="49"/>
                    </a:lnTo>
                    <a:lnTo>
                      <a:pt x="5" y="53"/>
                    </a:lnTo>
                    <a:lnTo>
                      <a:pt x="7" y="56"/>
                    </a:lnTo>
                    <a:lnTo>
                      <a:pt x="9" y="58"/>
                    </a:lnTo>
                    <a:lnTo>
                      <a:pt x="12" y="61"/>
                    </a:lnTo>
                    <a:lnTo>
                      <a:pt x="15" y="63"/>
                    </a:lnTo>
                    <a:lnTo>
                      <a:pt x="17" y="66"/>
                    </a:lnTo>
                    <a:lnTo>
                      <a:pt x="21" y="67"/>
                    </a:lnTo>
                    <a:lnTo>
                      <a:pt x="23" y="69"/>
                    </a:lnTo>
                    <a:lnTo>
                      <a:pt x="27" y="70"/>
                    </a:lnTo>
                    <a:lnTo>
                      <a:pt x="31" y="71"/>
                    </a:lnTo>
                    <a:lnTo>
                      <a:pt x="34" y="71"/>
                    </a:lnTo>
                    <a:lnTo>
                      <a:pt x="38" y="71"/>
                    </a:lnTo>
                    <a:lnTo>
                      <a:pt x="42" y="71"/>
                    </a:lnTo>
                    <a:lnTo>
                      <a:pt x="45" y="71"/>
                    </a:lnTo>
                    <a:lnTo>
                      <a:pt x="49" y="70"/>
                    </a:lnTo>
                    <a:lnTo>
                      <a:pt x="52" y="69"/>
                    </a:lnTo>
                    <a:lnTo>
                      <a:pt x="56" y="67"/>
                    </a:lnTo>
                    <a:lnTo>
                      <a:pt x="59" y="66"/>
                    </a:lnTo>
                    <a:lnTo>
                      <a:pt x="61" y="63"/>
                    </a:lnTo>
                    <a:lnTo>
                      <a:pt x="64" y="61"/>
                    </a:lnTo>
                    <a:lnTo>
                      <a:pt x="67" y="58"/>
                    </a:lnTo>
                    <a:lnTo>
                      <a:pt x="69" y="56"/>
                    </a:lnTo>
                    <a:lnTo>
                      <a:pt x="71" y="53"/>
                    </a:lnTo>
                    <a:lnTo>
                      <a:pt x="72" y="49"/>
                    </a:lnTo>
                    <a:lnTo>
                      <a:pt x="74" y="46"/>
                    </a:lnTo>
                    <a:lnTo>
                      <a:pt x="74" y="43"/>
                    </a:lnTo>
                    <a:lnTo>
                      <a:pt x="75" y="39"/>
                    </a:lnTo>
                    <a:lnTo>
                      <a:pt x="75"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 name="Freeform 1079"/>
              <p:cNvSpPr>
                <a:spLocks/>
              </p:cNvSpPr>
              <p:nvPr/>
            </p:nvSpPr>
            <p:spPr bwMode="auto">
              <a:xfrm>
                <a:off x="3191" y="3541"/>
                <a:ext cx="74" cy="71"/>
              </a:xfrm>
              <a:custGeom>
                <a:avLst/>
                <a:gdLst>
                  <a:gd name="T0" fmla="*/ 74 w 74"/>
                  <a:gd name="T1" fmla="*/ 32 h 71"/>
                  <a:gd name="T2" fmla="*/ 73 w 74"/>
                  <a:gd name="T3" fmla="*/ 25 h 71"/>
                  <a:gd name="T4" fmla="*/ 69 w 74"/>
                  <a:gd name="T5" fmla="*/ 19 h 71"/>
                  <a:gd name="T6" fmla="*/ 66 w 74"/>
                  <a:gd name="T7" fmla="*/ 13 h 71"/>
                  <a:gd name="T8" fmla="*/ 61 w 74"/>
                  <a:gd name="T9" fmla="*/ 9 h 71"/>
                  <a:gd name="T10" fmla="*/ 55 w 74"/>
                  <a:gd name="T11" fmla="*/ 4 h 71"/>
                  <a:gd name="T12" fmla="*/ 48 w 74"/>
                  <a:gd name="T13" fmla="*/ 2 h 71"/>
                  <a:gd name="T14" fmla="*/ 42 w 74"/>
                  <a:gd name="T15" fmla="*/ 0 h 71"/>
                  <a:gd name="T16" fmla="*/ 33 w 74"/>
                  <a:gd name="T17" fmla="*/ 0 h 71"/>
                  <a:gd name="T18" fmla="*/ 25 w 74"/>
                  <a:gd name="T19" fmla="*/ 2 h 71"/>
                  <a:gd name="T20" fmla="*/ 19 w 74"/>
                  <a:gd name="T21" fmla="*/ 4 h 71"/>
                  <a:gd name="T22" fmla="*/ 14 w 74"/>
                  <a:gd name="T23" fmla="*/ 9 h 71"/>
                  <a:gd name="T24" fmla="*/ 9 w 74"/>
                  <a:gd name="T25" fmla="*/ 13 h 71"/>
                  <a:gd name="T26" fmla="*/ 4 w 74"/>
                  <a:gd name="T27" fmla="*/ 19 h 71"/>
                  <a:gd name="T28" fmla="*/ 1 w 74"/>
                  <a:gd name="T29" fmla="*/ 25 h 71"/>
                  <a:gd name="T30" fmla="*/ 0 w 74"/>
                  <a:gd name="T31" fmla="*/ 32 h 71"/>
                  <a:gd name="T32" fmla="*/ 0 w 74"/>
                  <a:gd name="T33" fmla="*/ 39 h 71"/>
                  <a:gd name="T34" fmla="*/ 1 w 74"/>
                  <a:gd name="T35" fmla="*/ 46 h 71"/>
                  <a:gd name="T36" fmla="*/ 4 w 74"/>
                  <a:gd name="T37" fmla="*/ 53 h 71"/>
                  <a:gd name="T38" fmla="*/ 9 w 74"/>
                  <a:gd name="T39" fmla="*/ 58 h 71"/>
                  <a:gd name="T40" fmla="*/ 14 w 74"/>
                  <a:gd name="T41" fmla="*/ 63 h 71"/>
                  <a:gd name="T42" fmla="*/ 19 w 74"/>
                  <a:gd name="T43" fmla="*/ 67 h 71"/>
                  <a:gd name="T44" fmla="*/ 25 w 74"/>
                  <a:gd name="T45" fmla="*/ 70 h 71"/>
                  <a:gd name="T46" fmla="*/ 33 w 74"/>
                  <a:gd name="T47" fmla="*/ 71 h 71"/>
                  <a:gd name="T48" fmla="*/ 42 w 74"/>
                  <a:gd name="T49" fmla="*/ 71 h 71"/>
                  <a:gd name="T50" fmla="*/ 48 w 74"/>
                  <a:gd name="T51" fmla="*/ 70 h 71"/>
                  <a:gd name="T52" fmla="*/ 55 w 74"/>
                  <a:gd name="T53" fmla="*/ 67 h 71"/>
                  <a:gd name="T54" fmla="*/ 61 w 74"/>
                  <a:gd name="T55" fmla="*/ 63 h 71"/>
                  <a:gd name="T56" fmla="*/ 66 w 74"/>
                  <a:gd name="T57" fmla="*/ 58 h 71"/>
                  <a:gd name="T58" fmla="*/ 69 w 74"/>
                  <a:gd name="T59" fmla="*/ 53 h 71"/>
                  <a:gd name="T60" fmla="*/ 73 w 74"/>
                  <a:gd name="T61" fmla="*/ 46 h 71"/>
                  <a:gd name="T62" fmla="*/ 74 w 74"/>
                  <a:gd name="T63" fmla="*/ 39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
                  <a:gd name="T97" fmla="*/ 0 h 71"/>
                  <a:gd name="T98" fmla="*/ 74 w 74"/>
                  <a:gd name="T99" fmla="*/ 71 h 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 h="71">
                    <a:moveTo>
                      <a:pt x="74" y="36"/>
                    </a:moveTo>
                    <a:lnTo>
                      <a:pt x="74" y="32"/>
                    </a:lnTo>
                    <a:lnTo>
                      <a:pt x="73" y="28"/>
                    </a:lnTo>
                    <a:lnTo>
                      <a:pt x="73" y="25"/>
                    </a:lnTo>
                    <a:lnTo>
                      <a:pt x="71" y="22"/>
                    </a:lnTo>
                    <a:lnTo>
                      <a:pt x="69" y="19"/>
                    </a:lnTo>
                    <a:lnTo>
                      <a:pt x="67" y="16"/>
                    </a:lnTo>
                    <a:lnTo>
                      <a:pt x="66" y="13"/>
                    </a:lnTo>
                    <a:lnTo>
                      <a:pt x="63" y="10"/>
                    </a:lnTo>
                    <a:lnTo>
                      <a:pt x="61" y="9"/>
                    </a:lnTo>
                    <a:lnTo>
                      <a:pt x="58" y="7"/>
                    </a:lnTo>
                    <a:lnTo>
                      <a:pt x="55" y="4"/>
                    </a:lnTo>
                    <a:lnTo>
                      <a:pt x="52" y="3"/>
                    </a:lnTo>
                    <a:lnTo>
                      <a:pt x="48" y="2"/>
                    </a:lnTo>
                    <a:lnTo>
                      <a:pt x="44" y="1"/>
                    </a:lnTo>
                    <a:lnTo>
                      <a:pt x="42" y="0"/>
                    </a:lnTo>
                    <a:lnTo>
                      <a:pt x="37" y="0"/>
                    </a:lnTo>
                    <a:lnTo>
                      <a:pt x="33" y="0"/>
                    </a:lnTo>
                    <a:lnTo>
                      <a:pt x="29" y="1"/>
                    </a:lnTo>
                    <a:lnTo>
                      <a:pt x="25" y="2"/>
                    </a:lnTo>
                    <a:lnTo>
                      <a:pt x="22" y="3"/>
                    </a:lnTo>
                    <a:lnTo>
                      <a:pt x="19" y="4"/>
                    </a:lnTo>
                    <a:lnTo>
                      <a:pt x="16" y="7"/>
                    </a:lnTo>
                    <a:lnTo>
                      <a:pt x="14" y="9"/>
                    </a:lnTo>
                    <a:lnTo>
                      <a:pt x="10" y="10"/>
                    </a:lnTo>
                    <a:lnTo>
                      <a:pt x="9" y="13"/>
                    </a:lnTo>
                    <a:lnTo>
                      <a:pt x="6" y="16"/>
                    </a:lnTo>
                    <a:lnTo>
                      <a:pt x="4" y="19"/>
                    </a:lnTo>
                    <a:lnTo>
                      <a:pt x="2" y="22"/>
                    </a:lnTo>
                    <a:lnTo>
                      <a:pt x="1" y="25"/>
                    </a:lnTo>
                    <a:lnTo>
                      <a:pt x="0" y="28"/>
                    </a:lnTo>
                    <a:lnTo>
                      <a:pt x="0" y="32"/>
                    </a:lnTo>
                    <a:lnTo>
                      <a:pt x="0" y="36"/>
                    </a:lnTo>
                    <a:lnTo>
                      <a:pt x="0" y="39"/>
                    </a:lnTo>
                    <a:lnTo>
                      <a:pt x="0" y="43"/>
                    </a:lnTo>
                    <a:lnTo>
                      <a:pt x="1" y="46"/>
                    </a:lnTo>
                    <a:lnTo>
                      <a:pt x="2" y="49"/>
                    </a:lnTo>
                    <a:lnTo>
                      <a:pt x="4" y="53"/>
                    </a:lnTo>
                    <a:lnTo>
                      <a:pt x="6" y="56"/>
                    </a:lnTo>
                    <a:lnTo>
                      <a:pt x="9" y="58"/>
                    </a:lnTo>
                    <a:lnTo>
                      <a:pt x="10" y="61"/>
                    </a:lnTo>
                    <a:lnTo>
                      <a:pt x="14" y="63"/>
                    </a:lnTo>
                    <a:lnTo>
                      <a:pt x="16" y="66"/>
                    </a:lnTo>
                    <a:lnTo>
                      <a:pt x="19" y="67"/>
                    </a:lnTo>
                    <a:lnTo>
                      <a:pt x="22" y="69"/>
                    </a:lnTo>
                    <a:lnTo>
                      <a:pt x="25" y="70"/>
                    </a:lnTo>
                    <a:lnTo>
                      <a:pt x="29" y="71"/>
                    </a:lnTo>
                    <a:lnTo>
                      <a:pt x="33" y="71"/>
                    </a:lnTo>
                    <a:lnTo>
                      <a:pt x="37" y="71"/>
                    </a:lnTo>
                    <a:lnTo>
                      <a:pt x="42" y="71"/>
                    </a:lnTo>
                    <a:lnTo>
                      <a:pt x="44" y="71"/>
                    </a:lnTo>
                    <a:lnTo>
                      <a:pt x="48" y="70"/>
                    </a:lnTo>
                    <a:lnTo>
                      <a:pt x="52" y="69"/>
                    </a:lnTo>
                    <a:lnTo>
                      <a:pt x="55" y="67"/>
                    </a:lnTo>
                    <a:lnTo>
                      <a:pt x="58" y="66"/>
                    </a:lnTo>
                    <a:lnTo>
                      <a:pt x="61" y="63"/>
                    </a:lnTo>
                    <a:lnTo>
                      <a:pt x="63" y="61"/>
                    </a:lnTo>
                    <a:lnTo>
                      <a:pt x="66" y="58"/>
                    </a:lnTo>
                    <a:lnTo>
                      <a:pt x="67" y="56"/>
                    </a:lnTo>
                    <a:lnTo>
                      <a:pt x="69" y="53"/>
                    </a:lnTo>
                    <a:lnTo>
                      <a:pt x="71" y="49"/>
                    </a:lnTo>
                    <a:lnTo>
                      <a:pt x="73" y="46"/>
                    </a:lnTo>
                    <a:lnTo>
                      <a:pt x="73" y="43"/>
                    </a:lnTo>
                    <a:lnTo>
                      <a:pt x="74" y="39"/>
                    </a:lnTo>
                    <a:lnTo>
                      <a:pt x="74" y="36"/>
                    </a:lnTo>
                  </a:path>
                </a:pathLst>
              </a:custGeom>
              <a:noFill/>
              <a:ln w="25400" cap="rnd">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4" name="Rectangle 1080"/>
              <p:cNvSpPr>
                <a:spLocks noChangeArrowheads="1"/>
              </p:cNvSpPr>
              <p:nvPr/>
            </p:nvSpPr>
            <p:spPr bwMode="auto">
              <a:xfrm>
                <a:off x="2430"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F</a:t>
                </a:r>
                <a:endParaRPr kumimoji="1" lang="en-US" altLang="zh-CN" i="0" dirty="0"/>
              </a:p>
            </p:txBody>
          </p:sp>
          <p:sp>
            <p:nvSpPr>
              <p:cNvPr id="285" name="Rectangle 1081"/>
              <p:cNvSpPr>
                <a:spLocks noChangeArrowheads="1"/>
              </p:cNvSpPr>
              <p:nvPr/>
            </p:nvSpPr>
            <p:spPr bwMode="auto">
              <a:xfrm>
                <a:off x="2571"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dirty="0">
                    <a:latin typeface="宋体" panose="02010600030101010101" pitchFamily="2" charset="-122"/>
                  </a:rPr>
                  <a:t>0</a:t>
                </a:r>
                <a:endParaRPr kumimoji="1" lang="en-US" altLang="zh-CN" i="0" dirty="0"/>
              </a:p>
            </p:txBody>
          </p:sp>
          <p:sp>
            <p:nvSpPr>
              <p:cNvPr id="286" name="Rectangle 1082"/>
              <p:cNvSpPr>
                <a:spLocks noChangeArrowheads="1"/>
              </p:cNvSpPr>
              <p:nvPr/>
            </p:nvSpPr>
            <p:spPr bwMode="auto">
              <a:xfrm>
                <a:off x="2787"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287" name="Rectangle 1083"/>
              <p:cNvSpPr>
                <a:spLocks noChangeArrowheads="1"/>
              </p:cNvSpPr>
              <p:nvPr/>
            </p:nvSpPr>
            <p:spPr bwMode="auto">
              <a:xfrm>
                <a:off x="2937"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1</a:t>
                </a:r>
                <a:endParaRPr kumimoji="1" lang="en-US" altLang="zh-CN" i="0"/>
              </a:p>
            </p:txBody>
          </p:sp>
          <p:sp>
            <p:nvSpPr>
              <p:cNvPr id="288" name="Rectangle 1084"/>
              <p:cNvSpPr>
                <a:spLocks noChangeArrowheads="1"/>
              </p:cNvSpPr>
              <p:nvPr/>
            </p:nvSpPr>
            <p:spPr bwMode="auto">
              <a:xfrm>
                <a:off x="3162"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289" name="Rectangle 1085"/>
              <p:cNvSpPr>
                <a:spLocks noChangeArrowheads="1"/>
              </p:cNvSpPr>
              <p:nvPr/>
            </p:nvSpPr>
            <p:spPr bwMode="auto">
              <a:xfrm>
                <a:off x="3303"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2</a:t>
                </a:r>
                <a:endParaRPr kumimoji="1" lang="en-US" altLang="zh-CN" i="0"/>
              </a:p>
            </p:txBody>
          </p:sp>
          <p:sp>
            <p:nvSpPr>
              <p:cNvPr id="290" name="Rectangle 1086"/>
              <p:cNvSpPr>
                <a:spLocks noChangeArrowheads="1"/>
              </p:cNvSpPr>
              <p:nvPr/>
            </p:nvSpPr>
            <p:spPr bwMode="auto">
              <a:xfrm>
                <a:off x="3563"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291" name="Rectangle 1087"/>
              <p:cNvSpPr>
                <a:spLocks noChangeArrowheads="1"/>
              </p:cNvSpPr>
              <p:nvPr/>
            </p:nvSpPr>
            <p:spPr bwMode="auto">
              <a:xfrm>
                <a:off x="3714"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3</a:t>
                </a:r>
                <a:endParaRPr kumimoji="1" lang="en-US" altLang="zh-CN" i="0"/>
              </a:p>
            </p:txBody>
          </p:sp>
          <p:sp>
            <p:nvSpPr>
              <p:cNvPr id="292" name="Rectangle 1088"/>
              <p:cNvSpPr>
                <a:spLocks noChangeArrowheads="1"/>
              </p:cNvSpPr>
              <p:nvPr/>
            </p:nvSpPr>
            <p:spPr bwMode="auto">
              <a:xfrm>
                <a:off x="3930"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F</a:t>
                </a:r>
                <a:endParaRPr kumimoji="1" lang="en-US" altLang="zh-CN" i="0" dirty="0"/>
              </a:p>
            </p:txBody>
          </p:sp>
          <p:sp>
            <p:nvSpPr>
              <p:cNvPr id="293" name="Rectangle 1089"/>
              <p:cNvSpPr>
                <a:spLocks noChangeArrowheads="1"/>
              </p:cNvSpPr>
              <p:nvPr/>
            </p:nvSpPr>
            <p:spPr bwMode="auto">
              <a:xfrm>
                <a:off x="4071"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4</a:t>
                </a:r>
                <a:endParaRPr kumimoji="1" lang="en-US" altLang="zh-CN" i="0"/>
              </a:p>
            </p:txBody>
          </p:sp>
          <p:sp>
            <p:nvSpPr>
              <p:cNvPr id="294" name="Rectangle 1090"/>
              <p:cNvSpPr>
                <a:spLocks noChangeArrowheads="1"/>
              </p:cNvSpPr>
              <p:nvPr/>
            </p:nvSpPr>
            <p:spPr bwMode="auto">
              <a:xfrm>
                <a:off x="4269" y="2077"/>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295" name="Rectangle 1091"/>
              <p:cNvSpPr>
                <a:spLocks noChangeArrowheads="1"/>
              </p:cNvSpPr>
              <p:nvPr/>
            </p:nvSpPr>
            <p:spPr bwMode="auto">
              <a:xfrm>
                <a:off x="4419"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5</a:t>
                </a:r>
                <a:endParaRPr kumimoji="1" lang="en-US" altLang="zh-CN" i="0"/>
              </a:p>
            </p:txBody>
          </p:sp>
          <p:sp>
            <p:nvSpPr>
              <p:cNvPr id="296" name="Rectangle 1092"/>
              <p:cNvSpPr>
                <a:spLocks noChangeArrowheads="1"/>
              </p:cNvSpPr>
              <p:nvPr/>
            </p:nvSpPr>
            <p:spPr bwMode="auto">
              <a:xfrm>
                <a:off x="4626" y="2086"/>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 F</a:t>
                </a:r>
                <a:endParaRPr kumimoji="1" lang="en-US" altLang="zh-CN" i="0"/>
              </a:p>
            </p:txBody>
          </p:sp>
          <p:sp>
            <p:nvSpPr>
              <p:cNvPr id="297" name="Rectangle 1093"/>
              <p:cNvSpPr>
                <a:spLocks noChangeArrowheads="1"/>
              </p:cNvSpPr>
              <p:nvPr/>
            </p:nvSpPr>
            <p:spPr bwMode="auto">
              <a:xfrm>
                <a:off x="4821"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6</a:t>
                </a:r>
                <a:endParaRPr kumimoji="1" lang="en-US" altLang="zh-CN" i="0"/>
              </a:p>
            </p:txBody>
          </p:sp>
          <p:sp>
            <p:nvSpPr>
              <p:cNvPr id="298" name="Rectangle 1094"/>
              <p:cNvSpPr>
                <a:spLocks noChangeArrowheads="1"/>
              </p:cNvSpPr>
              <p:nvPr/>
            </p:nvSpPr>
            <p:spPr bwMode="auto">
              <a:xfrm>
                <a:off x="5055" y="2086"/>
                <a:ext cx="10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F</a:t>
                </a:r>
                <a:endParaRPr kumimoji="1" lang="en-US" altLang="zh-CN" i="0"/>
              </a:p>
            </p:txBody>
          </p:sp>
          <p:sp>
            <p:nvSpPr>
              <p:cNvPr id="299" name="Rectangle 1095"/>
              <p:cNvSpPr>
                <a:spLocks noChangeArrowheads="1"/>
              </p:cNvSpPr>
              <p:nvPr/>
            </p:nvSpPr>
            <p:spPr bwMode="auto">
              <a:xfrm>
                <a:off x="5205" y="2271"/>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7</a:t>
                </a:r>
                <a:endParaRPr kumimoji="1" lang="en-US" altLang="zh-CN" i="0"/>
              </a:p>
            </p:txBody>
          </p:sp>
          <p:sp>
            <p:nvSpPr>
              <p:cNvPr id="300" name="Rectangle 1104"/>
              <p:cNvSpPr>
                <a:spLocks noChangeArrowheads="1"/>
              </p:cNvSpPr>
              <p:nvPr/>
            </p:nvSpPr>
            <p:spPr bwMode="auto">
              <a:xfrm>
                <a:off x="3254" y="2633"/>
                <a:ext cx="1108" cy="424"/>
              </a:xfrm>
              <a:prstGeom prst="rect">
                <a:avLst/>
              </a:prstGeom>
              <a:noFill/>
              <a:ln>
                <a:noFill/>
              </a:ln>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4"/>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4"/>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4"/>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en-US" altLang="zh-CN" sz="2000" i="0" dirty="0">
                    <a:solidFill>
                      <a:schemeClr val="tx1"/>
                    </a:solidFill>
                    <a:latin typeface="+mn-lt"/>
                  </a:rPr>
                  <a:t>74HC138</a:t>
                </a:r>
                <a:endParaRPr lang="en-US" altLang="zh-CN" sz="2400" i="0" dirty="0">
                  <a:solidFill>
                    <a:schemeClr val="tx1"/>
                  </a:solidFill>
                  <a:latin typeface="+mn-lt"/>
                </a:endParaRPr>
              </a:p>
            </p:txBody>
          </p:sp>
          <p:sp>
            <p:nvSpPr>
              <p:cNvPr id="301" name="Rectangle 1105"/>
              <p:cNvSpPr>
                <a:spLocks noChangeArrowheads="1"/>
              </p:cNvSpPr>
              <p:nvPr/>
            </p:nvSpPr>
            <p:spPr bwMode="auto">
              <a:xfrm>
                <a:off x="2360" y="3123"/>
                <a:ext cx="9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S</a:t>
                </a:r>
                <a:endParaRPr kumimoji="1" lang="en-US" altLang="zh-CN" i="0"/>
              </a:p>
            </p:txBody>
          </p:sp>
          <p:sp>
            <p:nvSpPr>
              <p:cNvPr id="302" name="Rectangle 1106"/>
              <p:cNvSpPr>
                <a:spLocks noChangeArrowheads="1"/>
              </p:cNvSpPr>
              <p:nvPr/>
            </p:nvSpPr>
            <p:spPr bwMode="auto">
              <a:xfrm>
                <a:off x="2516" y="332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dirty="0">
                    <a:latin typeface="宋体" panose="02010600030101010101" pitchFamily="2" charset="-122"/>
                  </a:rPr>
                  <a:t>1</a:t>
                </a:r>
                <a:endParaRPr kumimoji="1" lang="en-US" altLang="zh-CN" i="0" dirty="0"/>
              </a:p>
            </p:txBody>
          </p:sp>
          <p:sp>
            <p:nvSpPr>
              <p:cNvPr id="303" name="Rectangle 1107"/>
              <p:cNvSpPr>
                <a:spLocks noChangeArrowheads="1"/>
              </p:cNvSpPr>
              <p:nvPr/>
            </p:nvSpPr>
            <p:spPr bwMode="auto">
              <a:xfrm>
                <a:off x="2690" y="3123"/>
                <a:ext cx="13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 S</a:t>
                </a:r>
                <a:endParaRPr kumimoji="1" lang="en-US" altLang="zh-CN" i="0" dirty="0"/>
              </a:p>
            </p:txBody>
          </p:sp>
          <p:sp>
            <p:nvSpPr>
              <p:cNvPr id="304" name="Rectangle 1108"/>
              <p:cNvSpPr>
                <a:spLocks noChangeArrowheads="1"/>
              </p:cNvSpPr>
              <p:nvPr/>
            </p:nvSpPr>
            <p:spPr bwMode="auto">
              <a:xfrm>
                <a:off x="2918" y="332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2</a:t>
                </a:r>
                <a:endParaRPr kumimoji="1" lang="en-US" altLang="zh-CN" i="0"/>
              </a:p>
            </p:txBody>
          </p:sp>
          <p:sp>
            <p:nvSpPr>
              <p:cNvPr id="305" name="Rectangle 1109"/>
              <p:cNvSpPr>
                <a:spLocks noChangeArrowheads="1"/>
              </p:cNvSpPr>
              <p:nvPr/>
            </p:nvSpPr>
            <p:spPr bwMode="auto">
              <a:xfrm>
                <a:off x="3083" y="3123"/>
                <a:ext cx="13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 S</a:t>
                </a:r>
                <a:endParaRPr kumimoji="1" lang="en-US" altLang="zh-CN" i="0" dirty="0"/>
              </a:p>
            </p:txBody>
          </p:sp>
          <p:sp>
            <p:nvSpPr>
              <p:cNvPr id="306" name="Rectangle 1110"/>
              <p:cNvSpPr>
                <a:spLocks noChangeArrowheads="1"/>
              </p:cNvSpPr>
              <p:nvPr/>
            </p:nvSpPr>
            <p:spPr bwMode="auto">
              <a:xfrm>
                <a:off x="3311" y="3322"/>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3</a:t>
                </a:r>
                <a:endParaRPr kumimoji="1" lang="en-US" altLang="zh-CN" i="0"/>
              </a:p>
            </p:txBody>
          </p:sp>
          <p:sp>
            <p:nvSpPr>
              <p:cNvPr id="307" name="Rectangle 1111"/>
              <p:cNvSpPr>
                <a:spLocks noChangeArrowheads="1"/>
              </p:cNvSpPr>
              <p:nvPr/>
            </p:nvSpPr>
            <p:spPr bwMode="auto">
              <a:xfrm>
                <a:off x="4177" y="3137"/>
                <a:ext cx="12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A</a:t>
                </a:r>
                <a:endParaRPr kumimoji="1" lang="en-US" altLang="zh-CN" i="0" dirty="0"/>
              </a:p>
            </p:txBody>
          </p:sp>
          <p:sp>
            <p:nvSpPr>
              <p:cNvPr id="308" name="Rectangle 1112"/>
              <p:cNvSpPr>
                <a:spLocks noChangeArrowheads="1"/>
              </p:cNvSpPr>
              <p:nvPr/>
            </p:nvSpPr>
            <p:spPr bwMode="auto">
              <a:xfrm>
                <a:off x="4385" y="330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dirty="0">
                    <a:latin typeface="宋体" panose="02010600030101010101" pitchFamily="2" charset="-122"/>
                  </a:rPr>
                  <a:t>2</a:t>
                </a:r>
                <a:endParaRPr kumimoji="1" lang="en-US" altLang="zh-CN" i="0" dirty="0"/>
              </a:p>
            </p:txBody>
          </p:sp>
          <p:sp>
            <p:nvSpPr>
              <p:cNvPr id="309" name="Rectangle 1113"/>
              <p:cNvSpPr>
                <a:spLocks noChangeArrowheads="1"/>
              </p:cNvSpPr>
              <p:nvPr/>
            </p:nvSpPr>
            <p:spPr bwMode="auto">
              <a:xfrm>
                <a:off x="4507" y="3137"/>
                <a:ext cx="15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 A</a:t>
                </a:r>
                <a:endParaRPr kumimoji="1" lang="en-US" altLang="zh-CN" i="0" dirty="0"/>
              </a:p>
            </p:txBody>
          </p:sp>
          <p:sp>
            <p:nvSpPr>
              <p:cNvPr id="310" name="Rectangle 1114"/>
              <p:cNvSpPr>
                <a:spLocks noChangeArrowheads="1"/>
              </p:cNvSpPr>
              <p:nvPr/>
            </p:nvSpPr>
            <p:spPr bwMode="auto">
              <a:xfrm>
                <a:off x="4760" y="330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1</a:t>
                </a:r>
                <a:endParaRPr kumimoji="1" lang="en-US" altLang="zh-CN" i="0"/>
              </a:p>
            </p:txBody>
          </p:sp>
          <p:sp>
            <p:nvSpPr>
              <p:cNvPr id="311" name="Rectangle 1115"/>
              <p:cNvSpPr>
                <a:spLocks noChangeArrowheads="1"/>
              </p:cNvSpPr>
              <p:nvPr/>
            </p:nvSpPr>
            <p:spPr bwMode="auto">
              <a:xfrm>
                <a:off x="4909" y="3137"/>
                <a:ext cx="15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 A</a:t>
                </a:r>
                <a:endParaRPr kumimoji="1" lang="en-US" altLang="zh-CN" i="0"/>
              </a:p>
            </p:txBody>
          </p:sp>
          <p:sp>
            <p:nvSpPr>
              <p:cNvPr id="312" name="Rectangle 1116"/>
              <p:cNvSpPr>
                <a:spLocks noChangeArrowheads="1"/>
              </p:cNvSpPr>
              <p:nvPr/>
            </p:nvSpPr>
            <p:spPr bwMode="auto">
              <a:xfrm>
                <a:off x="5162" y="3308"/>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0</a:t>
                </a:r>
                <a:endParaRPr kumimoji="1" lang="en-US" altLang="zh-CN" i="0"/>
              </a:p>
            </p:txBody>
          </p:sp>
          <p:sp>
            <p:nvSpPr>
              <p:cNvPr id="313" name="Rectangle 1117"/>
              <p:cNvSpPr>
                <a:spLocks noChangeArrowheads="1"/>
              </p:cNvSpPr>
              <p:nvPr/>
            </p:nvSpPr>
            <p:spPr bwMode="auto">
              <a:xfrm>
                <a:off x="4200" y="3832"/>
                <a:ext cx="12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dirty="0"/>
                  <a:t>A</a:t>
                </a:r>
                <a:endParaRPr kumimoji="1" lang="en-US" altLang="zh-CN" i="0" dirty="0"/>
              </a:p>
            </p:txBody>
          </p:sp>
          <p:sp>
            <p:nvSpPr>
              <p:cNvPr id="314" name="Rectangle 1118"/>
              <p:cNvSpPr>
                <a:spLocks noChangeArrowheads="1"/>
              </p:cNvSpPr>
              <p:nvPr/>
            </p:nvSpPr>
            <p:spPr bwMode="auto">
              <a:xfrm>
                <a:off x="4422" y="40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dirty="0">
                    <a:latin typeface="宋体" panose="02010600030101010101" pitchFamily="2" charset="-122"/>
                  </a:rPr>
                  <a:t>2</a:t>
                </a:r>
                <a:endParaRPr kumimoji="1" lang="en-US" altLang="zh-CN" i="0" dirty="0"/>
              </a:p>
            </p:txBody>
          </p:sp>
          <p:sp>
            <p:nvSpPr>
              <p:cNvPr id="315" name="Rectangle 1119"/>
              <p:cNvSpPr>
                <a:spLocks noChangeArrowheads="1"/>
              </p:cNvSpPr>
              <p:nvPr/>
            </p:nvSpPr>
            <p:spPr bwMode="auto">
              <a:xfrm>
                <a:off x="4575" y="3832"/>
                <a:ext cx="15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 A</a:t>
                </a:r>
                <a:endParaRPr kumimoji="1" lang="en-US" altLang="zh-CN" i="0"/>
              </a:p>
            </p:txBody>
          </p:sp>
          <p:sp>
            <p:nvSpPr>
              <p:cNvPr id="316" name="Rectangle 1120"/>
              <p:cNvSpPr>
                <a:spLocks noChangeArrowheads="1"/>
              </p:cNvSpPr>
              <p:nvPr/>
            </p:nvSpPr>
            <p:spPr bwMode="auto">
              <a:xfrm>
                <a:off x="4815" y="40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1</a:t>
                </a:r>
                <a:endParaRPr kumimoji="1" lang="en-US" altLang="zh-CN" i="0"/>
              </a:p>
            </p:txBody>
          </p:sp>
          <p:sp>
            <p:nvSpPr>
              <p:cNvPr id="317" name="Rectangle 1121"/>
              <p:cNvSpPr>
                <a:spLocks noChangeArrowheads="1"/>
              </p:cNvSpPr>
              <p:nvPr/>
            </p:nvSpPr>
            <p:spPr bwMode="auto">
              <a:xfrm>
                <a:off x="4977" y="3832"/>
                <a:ext cx="15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0"/>
                  <a:t> A</a:t>
                </a:r>
                <a:endParaRPr kumimoji="1" lang="en-US" altLang="zh-CN" i="0"/>
              </a:p>
            </p:txBody>
          </p:sp>
          <p:sp>
            <p:nvSpPr>
              <p:cNvPr id="318" name="Rectangle 1122"/>
              <p:cNvSpPr>
                <a:spLocks noChangeArrowheads="1"/>
              </p:cNvSpPr>
              <p:nvPr/>
            </p:nvSpPr>
            <p:spPr bwMode="auto">
              <a:xfrm>
                <a:off x="5244" y="4017"/>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latin typeface="宋体" panose="02010600030101010101" pitchFamily="2" charset="-122"/>
                  </a:rPr>
                  <a:t>0</a:t>
                </a:r>
                <a:endParaRPr kumimoji="1" lang="en-US" altLang="zh-CN" i="0"/>
              </a:p>
            </p:txBody>
          </p:sp>
          <p:sp>
            <p:nvSpPr>
              <p:cNvPr id="319" name="Rectangle 1125"/>
              <p:cNvSpPr>
                <a:spLocks noChangeArrowheads="1"/>
              </p:cNvSpPr>
              <p:nvPr/>
            </p:nvSpPr>
            <p:spPr bwMode="auto">
              <a:xfrm>
                <a:off x="3162" y="3926"/>
                <a:ext cx="129"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dirty="0">
                    <a:solidFill>
                      <a:srgbClr val="FF0000"/>
                    </a:solidFill>
                    <a:latin typeface="+mn-ea"/>
                    <a:ea typeface="+mn-ea"/>
                  </a:rPr>
                  <a:t>0</a:t>
                </a:r>
                <a:endParaRPr kumimoji="1" lang="en-US" altLang="zh-CN" sz="3600" i="0" dirty="0">
                  <a:solidFill>
                    <a:srgbClr val="FF0000"/>
                  </a:solidFill>
                  <a:latin typeface="+mn-ea"/>
                  <a:ea typeface="+mn-ea"/>
                </a:endParaRPr>
              </a:p>
            </p:txBody>
          </p:sp>
          <p:sp>
            <p:nvSpPr>
              <p:cNvPr id="320" name="Rectangle 1126"/>
              <p:cNvSpPr>
                <a:spLocks noChangeArrowheads="1"/>
              </p:cNvSpPr>
              <p:nvPr/>
            </p:nvSpPr>
            <p:spPr bwMode="auto">
              <a:xfrm>
                <a:off x="2402" y="3926"/>
                <a:ext cx="228"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dirty="0">
                    <a:solidFill>
                      <a:srgbClr val="0000FF"/>
                    </a:solidFill>
                  </a:rPr>
                  <a:t>D</a:t>
                </a:r>
                <a:endParaRPr kumimoji="1" lang="en-US" altLang="zh-CN" sz="3600" i="0" dirty="0">
                  <a:solidFill>
                    <a:srgbClr val="0000FF"/>
                  </a:solidFill>
                </a:endParaRPr>
              </a:p>
            </p:txBody>
          </p:sp>
          <p:sp>
            <p:nvSpPr>
              <p:cNvPr id="321" name="Rectangle 1127"/>
              <p:cNvSpPr>
                <a:spLocks noChangeArrowheads="1"/>
              </p:cNvSpPr>
              <p:nvPr/>
            </p:nvSpPr>
            <p:spPr bwMode="auto">
              <a:xfrm>
                <a:off x="3381" y="4446"/>
                <a:ext cx="1054"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i="0" dirty="0">
                    <a:solidFill>
                      <a:srgbClr val="003300"/>
                    </a:solidFill>
                    <a:latin typeface="+mn-ea"/>
                    <a:ea typeface="+mn-ea"/>
                  </a:rPr>
                  <a:t>数据输入</a:t>
                </a:r>
                <a:endParaRPr kumimoji="1" lang="zh-CN" altLang="en-US" sz="2800" i="0" dirty="0">
                  <a:solidFill>
                    <a:srgbClr val="003300"/>
                  </a:solidFill>
                  <a:latin typeface="+mn-ea"/>
                  <a:ea typeface="+mn-ea"/>
                </a:endParaRPr>
              </a:p>
            </p:txBody>
          </p:sp>
          <p:sp>
            <p:nvSpPr>
              <p:cNvPr id="322" name="Rectangle 1129"/>
              <p:cNvSpPr>
                <a:spLocks noChangeArrowheads="1"/>
              </p:cNvSpPr>
              <p:nvPr/>
            </p:nvSpPr>
            <p:spPr bwMode="auto">
              <a:xfrm>
                <a:off x="4105" y="4020"/>
                <a:ext cx="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en-US" altLang="zh-CN" i="0"/>
              </a:p>
            </p:txBody>
          </p:sp>
          <p:sp>
            <p:nvSpPr>
              <p:cNvPr id="323" name="Rectangle 1130"/>
              <p:cNvSpPr>
                <a:spLocks noChangeArrowheads="1"/>
              </p:cNvSpPr>
              <p:nvPr/>
            </p:nvSpPr>
            <p:spPr bwMode="auto">
              <a:xfrm>
                <a:off x="4159" y="4020"/>
                <a:ext cx="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en-US" altLang="zh-CN" i="0"/>
              </a:p>
            </p:txBody>
          </p:sp>
          <p:sp>
            <p:nvSpPr>
              <p:cNvPr id="324" name="Rectangle 1131"/>
              <p:cNvSpPr>
                <a:spLocks noChangeArrowheads="1"/>
              </p:cNvSpPr>
              <p:nvPr/>
            </p:nvSpPr>
            <p:spPr bwMode="auto">
              <a:xfrm>
                <a:off x="4239" y="4020"/>
                <a:ext cx="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en-US" altLang="zh-CN" i="0"/>
              </a:p>
            </p:txBody>
          </p:sp>
        </p:grpSp>
        <p:grpSp>
          <p:nvGrpSpPr>
            <p:cNvPr id="3" name="组合 2">
              <a:extLst>
                <a:ext uri="{FF2B5EF4-FFF2-40B4-BE49-F238E27FC236}">
                  <a16:creationId xmlns:a16="http://schemas.microsoft.com/office/drawing/2014/main" xmlns="" id="{DA98F0C2-086C-7926-D1F4-8966A8A37998}"/>
                </a:ext>
              </a:extLst>
            </p:cNvPr>
            <p:cNvGrpSpPr/>
            <p:nvPr/>
          </p:nvGrpSpPr>
          <p:grpSpPr>
            <a:xfrm>
              <a:off x="5827146" y="4155101"/>
              <a:ext cx="2825795" cy="329694"/>
              <a:chOff x="5827146" y="4155101"/>
              <a:chExt cx="2825795" cy="329694"/>
            </a:xfrm>
          </p:grpSpPr>
          <p:sp>
            <p:nvSpPr>
              <p:cNvPr id="325" name="Rectangle 1080"/>
              <p:cNvSpPr>
                <a:spLocks noChangeArrowheads="1"/>
              </p:cNvSpPr>
              <p:nvPr/>
            </p:nvSpPr>
            <p:spPr bwMode="auto">
              <a:xfrm>
                <a:off x="5858574" y="4155101"/>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dirty="0"/>
                  <a:t>F</a:t>
                </a:r>
                <a:endParaRPr kumimoji="1" lang="en-US" altLang="zh-CN" i="1" dirty="0"/>
              </a:p>
            </p:txBody>
          </p:sp>
          <p:sp>
            <p:nvSpPr>
              <p:cNvPr id="326" name="Rectangle 1081"/>
              <p:cNvSpPr>
                <a:spLocks noChangeArrowheads="1"/>
              </p:cNvSpPr>
              <p:nvPr/>
            </p:nvSpPr>
            <p:spPr bwMode="auto">
              <a:xfrm>
                <a:off x="5996648" y="4295851"/>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dirty="0">
                    <a:latin typeface="宋体" panose="02010600030101010101" pitchFamily="2" charset="-122"/>
                  </a:rPr>
                  <a:t>0</a:t>
                </a:r>
                <a:endParaRPr kumimoji="1" lang="en-US" altLang="zh-CN" dirty="0"/>
              </a:p>
            </p:txBody>
          </p:sp>
          <p:sp>
            <p:nvSpPr>
              <p:cNvPr id="327" name="Rectangle 1082"/>
              <p:cNvSpPr>
                <a:spLocks noChangeArrowheads="1"/>
              </p:cNvSpPr>
              <p:nvPr/>
            </p:nvSpPr>
            <p:spPr bwMode="auto">
              <a:xfrm>
                <a:off x="6208166" y="4155101"/>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328" name="Rectangle 1083"/>
              <p:cNvSpPr>
                <a:spLocks noChangeArrowheads="1"/>
              </p:cNvSpPr>
              <p:nvPr/>
            </p:nvSpPr>
            <p:spPr bwMode="auto">
              <a:xfrm>
                <a:off x="6355054" y="4295851"/>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1</a:t>
                </a:r>
                <a:endParaRPr kumimoji="1" lang="en-US" altLang="zh-CN"/>
              </a:p>
            </p:txBody>
          </p:sp>
          <p:sp>
            <p:nvSpPr>
              <p:cNvPr id="329" name="Rectangle 1084"/>
              <p:cNvSpPr>
                <a:spLocks noChangeArrowheads="1"/>
              </p:cNvSpPr>
              <p:nvPr/>
            </p:nvSpPr>
            <p:spPr bwMode="auto">
              <a:xfrm>
                <a:off x="6575386" y="4155101"/>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330" name="Rectangle 1085"/>
              <p:cNvSpPr>
                <a:spLocks noChangeArrowheads="1"/>
              </p:cNvSpPr>
              <p:nvPr/>
            </p:nvSpPr>
            <p:spPr bwMode="auto">
              <a:xfrm>
                <a:off x="6713460" y="4295851"/>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2</a:t>
                </a:r>
                <a:endParaRPr kumimoji="1" lang="en-US" altLang="zh-CN"/>
              </a:p>
            </p:txBody>
          </p:sp>
          <p:sp>
            <p:nvSpPr>
              <p:cNvPr id="331" name="Rectangle 1086"/>
              <p:cNvSpPr>
                <a:spLocks noChangeArrowheads="1"/>
              </p:cNvSpPr>
              <p:nvPr/>
            </p:nvSpPr>
            <p:spPr bwMode="auto">
              <a:xfrm>
                <a:off x="6968066" y="4155101"/>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332" name="Rectangle 1087"/>
              <p:cNvSpPr>
                <a:spLocks noChangeArrowheads="1"/>
              </p:cNvSpPr>
              <p:nvPr/>
            </p:nvSpPr>
            <p:spPr bwMode="auto">
              <a:xfrm>
                <a:off x="7115933" y="4295851"/>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3</a:t>
                </a:r>
                <a:endParaRPr kumimoji="1" lang="en-US" altLang="zh-CN"/>
              </a:p>
            </p:txBody>
          </p:sp>
          <p:sp>
            <p:nvSpPr>
              <p:cNvPr id="333" name="Rectangle 1088"/>
              <p:cNvSpPr>
                <a:spLocks noChangeArrowheads="1"/>
              </p:cNvSpPr>
              <p:nvPr/>
            </p:nvSpPr>
            <p:spPr bwMode="auto">
              <a:xfrm>
                <a:off x="7327451" y="4155101"/>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334" name="Rectangle 1089"/>
              <p:cNvSpPr>
                <a:spLocks noChangeArrowheads="1"/>
              </p:cNvSpPr>
              <p:nvPr/>
            </p:nvSpPr>
            <p:spPr bwMode="auto">
              <a:xfrm>
                <a:off x="7465526" y="4295851"/>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4</a:t>
                </a:r>
                <a:endParaRPr kumimoji="1" lang="en-US" altLang="zh-CN"/>
              </a:p>
            </p:txBody>
          </p:sp>
          <p:sp>
            <p:nvSpPr>
              <p:cNvPr id="335" name="Rectangle 1090"/>
              <p:cNvSpPr>
                <a:spLocks noChangeArrowheads="1"/>
              </p:cNvSpPr>
              <p:nvPr/>
            </p:nvSpPr>
            <p:spPr bwMode="auto">
              <a:xfrm>
                <a:off x="7659417" y="4155101"/>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336" name="Rectangle 1091"/>
              <p:cNvSpPr>
                <a:spLocks noChangeArrowheads="1"/>
              </p:cNvSpPr>
              <p:nvPr/>
            </p:nvSpPr>
            <p:spPr bwMode="auto">
              <a:xfrm>
                <a:off x="7806305" y="4295851"/>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5</a:t>
                </a:r>
                <a:endParaRPr kumimoji="1" lang="en-US" altLang="zh-CN"/>
              </a:p>
            </p:txBody>
          </p:sp>
          <p:sp>
            <p:nvSpPr>
              <p:cNvPr id="337" name="Rectangle 1092"/>
              <p:cNvSpPr>
                <a:spLocks noChangeArrowheads="1"/>
              </p:cNvSpPr>
              <p:nvPr/>
            </p:nvSpPr>
            <p:spPr bwMode="auto">
              <a:xfrm>
                <a:off x="8009010" y="4161630"/>
                <a:ext cx="24686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 F</a:t>
                </a:r>
                <a:endParaRPr kumimoji="1" lang="en-US" altLang="zh-CN" i="1"/>
              </a:p>
            </p:txBody>
          </p:sp>
          <p:sp>
            <p:nvSpPr>
              <p:cNvPr id="338" name="Rectangle 1093"/>
              <p:cNvSpPr>
                <a:spLocks noChangeArrowheads="1"/>
              </p:cNvSpPr>
              <p:nvPr/>
            </p:nvSpPr>
            <p:spPr bwMode="auto">
              <a:xfrm>
                <a:off x="8199964" y="4295851"/>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6</a:t>
                </a:r>
                <a:endParaRPr kumimoji="1" lang="en-US" altLang="zh-CN"/>
              </a:p>
            </p:txBody>
          </p:sp>
          <p:sp>
            <p:nvSpPr>
              <p:cNvPr id="339" name="Rectangle 1094"/>
              <p:cNvSpPr>
                <a:spLocks noChangeArrowheads="1"/>
              </p:cNvSpPr>
              <p:nvPr/>
            </p:nvSpPr>
            <p:spPr bwMode="auto">
              <a:xfrm>
                <a:off x="8429109" y="4161630"/>
                <a:ext cx="17953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100" i="1"/>
                  <a:t>F</a:t>
                </a:r>
                <a:endParaRPr kumimoji="1" lang="en-US" altLang="zh-CN" i="1"/>
              </a:p>
            </p:txBody>
          </p:sp>
          <p:sp>
            <p:nvSpPr>
              <p:cNvPr id="340" name="Rectangle 1095"/>
              <p:cNvSpPr>
                <a:spLocks noChangeArrowheads="1"/>
              </p:cNvSpPr>
              <p:nvPr/>
            </p:nvSpPr>
            <p:spPr bwMode="auto">
              <a:xfrm>
                <a:off x="8575997" y="4295851"/>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a:latin typeface="宋体" panose="02010600030101010101" pitchFamily="2" charset="-122"/>
                  </a:rPr>
                  <a:t>7</a:t>
                </a:r>
                <a:endParaRPr kumimoji="1" lang="en-US" altLang="zh-CN"/>
              </a:p>
            </p:txBody>
          </p:sp>
          <p:cxnSp>
            <p:nvCxnSpPr>
              <p:cNvPr id="341" name="直接连接符 340"/>
              <p:cNvCxnSpPr/>
              <p:nvPr/>
            </p:nvCxnSpPr>
            <p:spPr bwMode="auto">
              <a:xfrm>
                <a:off x="5827146" y="4181950"/>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2" name="直接连接符 341"/>
              <p:cNvCxnSpPr/>
              <p:nvPr/>
            </p:nvCxnSpPr>
            <p:spPr bwMode="auto">
              <a:xfrm>
                <a:off x="6172654" y="4181950"/>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3" name="直接连接符 342"/>
              <p:cNvCxnSpPr/>
              <p:nvPr/>
            </p:nvCxnSpPr>
            <p:spPr bwMode="auto">
              <a:xfrm>
                <a:off x="6946431" y="4190286"/>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4" name="直接连接符 343"/>
              <p:cNvCxnSpPr/>
              <p:nvPr/>
            </p:nvCxnSpPr>
            <p:spPr bwMode="auto">
              <a:xfrm>
                <a:off x="6555709" y="4183578"/>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5" name="直接连接符 344"/>
              <p:cNvCxnSpPr/>
              <p:nvPr/>
            </p:nvCxnSpPr>
            <p:spPr bwMode="auto">
              <a:xfrm>
                <a:off x="7306260" y="4191914"/>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6" name="直接连接符 345"/>
              <p:cNvCxnSpPr/>
              <p:nvPr/>
            </p:nvCxnSpPr>
            <p:spPr bwMode="auto">
              <a:xfrm>
                <a:off x="7627011" y="4191914"/>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7" name="直接连接符 346"/>
              <p:cNvCxnSpPr/>
              <p:nvPr/>
            </p:nvCxnSpPr>
            <p:spPr bwMode="auto">
              <a:xfrm>
                <a:off x="8406495" y="4191914"/>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 name="直接连接符 347"/>
              <p:cNvCxnSpPr/>
              <p:nvPr/>
            </p:nvCxnSpPr>
            <p:spPr bwMode="auto">
              <a:xfrm>
                <a:off x="8067674" y="4191914"/>
                <a:ext cx="216506" cy="0"/>
              </a:xfrm>
              <a:prstGeom prst="line">
                <a:avLst/>
              </a:prstGeom>
              <a:solidFill>
                <a:srgbClr val="339933"/>
              </a:solid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sp>
        <p:nvSpPr>
          <p:cNvPr id="350" name="Rectangle 12"/>
          <p:cNvSpPr>
            <a:spLocks noGrp="1" noChangeArrowheads="1"/>
          </p:cNvSpPr>
          <p:nvPr>
            <p:ph type="title"/>
          </p:nvPr>
        </p:nvSpPr>
        <p:spPr>
          <a:xfrm>
            <a:off x="463265" y="777711"/>
            <a:ext cx="1593215" cy="516890"/>
          </a:xfrm>
        </p:spPr>
        <p:txBody>
          <a:bodyPr/>
          <a:lstStyle/>
          <a:p>
            <a:pPr algn="l" eaLnBrk="1" hangingPunct="1"/>
            <a:r>
              <a:rPr lang="en-US" altLang="zh-CN" sz="2400" b="1" dirty="0">
                <a:solidFill>
                  <a:srgbClr val="800000"/>
                </a:solidFill>
                <a:latin typeface="+mn-ea"/>
                <a:ea typeface="+mn-ea"/>
              </a:rPr>
              <a:t> </a:t>
            </a:r>
            <a:r>
              <a:rPr lang="zh-CN" altLang="en-US" sz="2400" b="1" dirty="0">
                <a:solidFill>
                  <a:srgbClr val="800000"/>
                </a:solidFill>
                <a:latin typeface="+mn-ea"/>
                <a:ea typeface="+mn-ea"/>
              </a:rPr>
              <a:t>原码输出</a:t>
            </a:r>
          </a:p>
        </p:txBody>
      </p:sp>
      <p:sp>
        <p:nvSpPr>
          <p:cNvPr id="351" name="Rectangle 12"/>
          <p:cNvSpPr txBox="1">
            <a:spLocks noChangeArrowheads="1"/>
          </p:cNvSpPr>
          <p:nvPr/>
        </p:nvSpPr>
        <p:spPr>
          <a:xfrm>
            <a:off x="424810" y="3864034"/>
            <a:ext cx="1593215" cy="51689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en-US" altLang="zh-CN" sz="2400" b="1" kern="0" dirty="0">
                <a:solidFill>
                  <a:srgbClr val="800000"/>
                </a:solidFill>
                <a:latin typeface="+mn-ea"/>
                <a:ea typeface="+mn-ea"/>
              </a:rPr>
              <a:t> </a:t>
            </a:r>
            <a:r>
              <a:rPr lang="zh-CN" altLang="en-US" sz="2400" b="1" kern="0" dirty="0">
                <a:solidFill>
                  <a:srgbClr val="800000"/>
                </a:solidFill>
                <a:latin typeface="+mn-ea"/>
                <a:ea typeface="+mn-ea"/>
              </a:rPr>
              <a:t>反码输出</a:t>
            </a:r>
          </a:p>
        </p:txBody>
      </p:sp>
      <mc:AlternateContent xmlns:mc="http://schemas.openxmlformats.org/markup-compatibility/2006" xmlns:a14="http://schemas.microsoft.com/office/drawing/2010/main">
        <mc:Choice Requires="a14">
          <p:sp>
            <p:nvSpPr>
              <p:cNvPr id="359" name="Rectangle 1039"/>
              <p:cNvSpPr>
                <a:spLocks noChangeArrowheads="1"/>
              </p:cNvSpPr>
              <p:nvPr/>
            </p:nvSpPr>
            <p:spPr bwMode="auto">
              <a:xfrm>
                <a:off x="530894" y="4380924"/>
                <a:ext cx="4398118" cy="23267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600"/>
                  </a:spcBef>
                  <a:spcAft>
                    <a:spcPts val="600"/>
                  </a:spcAft>
                  <a:buNone/>
                </a:pPr>
                <a:r>
                  <a:rPr kumimoji="1" lang="zh-CN" altLang="en-US" sz="2400" i="0" dirty="0"/>
                  <a:t>当</a:t>
                </a:r>
                <a14:m>
                  <m:oMath xmlns:m="http://schemas.openxmlformats.org/officeDocument/2006/math">
                    <m:r>
                      <a:rPr kumimoji="1" lang="en-US" altLang="zh-CN" sz="2400" b="1" i="1" dirty="0" smtClean="0">
                        <a:latin typeface="Cambria Math" panose="02040503050406030204" pitchFamily="18" charset="0"/>
                      </a:rPr>
                      <m:t>𝑨</m:t>
                    </m:r>
                    <m:r>
                      <a:rPr kumimoji="1" lang="en-US" altLang="zh-CN" sz="2400" b="1" i="1" baseline="-25000" dirty="0">
                        <a:latin typeface="Cambria Math" panose="02040503050406030204" pitchFamily="18" charset="0"/>
                      </a:rPr>
                      <m:t>𝟐</m:t>
                    </m:r>
                    <m:r>
                      <a:rPr kumimoji="1" lang="en-US" altLang="zh-CN" sz="2400" b="1" i="1" dirty="0">
                        <a:latin typeface="Cambria Math" panose="02040503050406030204" pitchFamily="18" charset="0"/>
                      </a:rPr>
                      <m:t>𝑨</m:t>
                    </m:r>
                    <m:r>
                      <a:rPr kumimoji="1" lang="en-US" altLang="zh-CN" sz="2400" b="1" i="1" baseline="-25000" dirty="0">
                        <a:latin typeface="Cambria Math" panose="02040503050406030204" pitchFamily="18" charset="0"/>
                      </a:rPr>
                      <m:t>𝟏</m:t>
                    </m:r>
                    <m:r>
                      <a:rPr kumimoji="1" lang="en-US" altLang="zh-CN" sz="2400" b="1" i="1" dirty="0">
                        <a:latin typeface="Cambria Math" panose="02040503050406030204" pitchFamily="18" charset="0"/>
                      </a:rPr>
                      <m:t>𝑨</m:t>
                    </m:r>
                    <m:r>
                      <a:rPr kumimoji="1" lang="en-US" altLang="zh-CN" sz="2400" b="1" i="1" baseline="-25000" dirty="0">
                        <a:latin typeface="Cambria Math" panose="02040503050406030204" pitchFamily="18" charset="0"/>
                      </a:rPr>
                      <m:t>𝟎</m:t>
                    </m:r>
                    <m:r>
                      <a:rPr kumimoji="1" lang="en-US" altLang="zh-CN" sz="2400" b="1" i="1" dirty="0">
                        <a:latin typeface="Cambria Math" panose="02040503050406030204" pitchFamily="18" charset="0"/>
                      </a:rPr>
                      <m:t>=</m:t>
                    </m:r>
                    <m:r>
                      <a:rPr kumimoji="1" lang="en-US" altLang="zh-CN" sz="2400" b="1" i="1" dirty="0">
                        <a:latin typeface="Cambria Math" panose="02040503050406030204" pitchFamily="18" charset="0"/>
                      </a:rPr>
                      <m:t>𝟎𝟎𝟎</m:t>
                    </m:r>
                  </m:oMath>
                </a14:m>
                <a:r>
                  <a:rPr kumimoji="1" lang="zh-CN" altLang="en-US" sz="2400" i="0" dirty="0"/>
                  <a:t>时</a:t>
                </a:r>
                <a:r>
                  <a:rPr kumimoji="1" lang="en-US" altLang="zh-CN" sz="2400" i="0" dirty="0"/>
                  <a:t>,</a:t>
                </a:r>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𝑭</m:t>
                            </m:r>
                          </m:e>
                          <m:sub>
                            <m:r>
                              <a:rPr lang="en-US" altLang="zh-CN" sz="2400" i="1">
                                <a:latin typeface="Cambria Math" panose="02040503050406030204" pitchFamily="18" charset="0"/>
                              </a:rPr>
                              <m:t>𝟎</m:t>
                            </m:r>
                          </m:sub>
                        </m:sSub>
                      </m:e>
                    </m:acc>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𝑫</m:t>
                        </m:r>
                      </m:e>
                    </m:acc>
                  </m:oMath>
                </a14:m>
                <a:endParaRPr lang="en-US" altLang="zh-CN" sz="2400" dirty="0"/>
              </a:p>
              <a:p>
                <a:pPr eaLnBrk="1" fontAlgn="auto" hangingPunct="1">
                  <a:spcBef>
                    <a:spcPts val="600"/>
                  </a:spcBef>
                  <a:spcAft>
                    <a:spcPts val="600"/>
                  </a:spcAft>
                  <a:buNone/>
                </a:pPr>
                <a:r>
                  <a:rPr kumimoji="1" lang="zh-CN" altLang="en-US" sz="2400" dirty="0"/>
                  <a:t>当</a:t>
                </a:r>
                <a14:m>
                  <m:oMath xmlns:m="http://schemas.openxmlformats.org/officeDocument/2006/math">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𝟐</m:t>
                    </m:r>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𝟏</m:t>
                    </m:r>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𝟎</m:t>
                    </m:r>
                    <m:r>
                      <a:rPr kumimoji="1" lang="en-US" altLang="zh-CN" sz="2400" i="1" dirty="0">
                        <a:latin typeface="Cambria Math" panose="02040503050406030204" pitchFamily="18" charset="0"/>
                      </a:rPr>
                      <m:t>=</m:t>
                    </m:r>
                    <m:r>
                      <a:rPr kumimoji="1" lang="en-US" altLang="zh-CN" sz="2400" i="1" dirty="0">
                        <a:latin typeface="Cambria Math" panose="02040503050406030204" pitchFamily="18" charset="0"/>
                      </a:rPr>
                      <m:t>𝟎𝟎</m:t>
                    </m:r>
                    <m:r>
                      <a:rPr kumimoji="1" lang="en-US" altLang="zh-CN" sz="2400" b="1" i="1" dirty="0" smtClean="0">
                        <a:latin typeface="Cambria Math" panose="02040503050406030204" pitchFamily="18" charset="0"/>
                      </a:rPr>
                      <m:t>𝟏</m:t>
                    </m:r>
                  </m:oMath>
                </a14:m>
                <a:r>
                  <a:rPr kumimoji="1" lang="zh-CN" altLang="en-US" sz="2400" dirty="0"/>
                  <a:t>时</a:t>
                </a:r>
                <a:r>
                  <a:rPr kumimoji="1" lang="en-US" altLang="zh-CN" sz="2400" dirty="0"/>
                  <a:t>,</a:t>
                </a:r>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𝑭</m:t>
                            </m:r>
                          </m:e>
                          <m:sub>
                            <m:r>
                              <a:rPr lang="en-US" altLang="zh-CN" sz="2400" b="1" i="1" smtClean="0">
                                <a:latin typeface="Cambria Math" panose="02040503050406030204" pitchFamily="18" charset="0"/>
                              </a:rPr>
                              <m:t>𝟏</m:t>
                            </m:r>
                          </m:sub>
                        </m:sSub>
                      </m:e>
                    </m:acc>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𝑫</m:t>
                        </m:r>
                      </m:e>
                    </m:acc>
                  </m:oMath>
                </a14:m>
                <a:endParaRPr lang="en-US" altLang="zh-CN" sz="2400" dirty="0"/>
              </a:p>
              <a:p>
                <a:pPr eaLnBrk="1" fontAlgn="auto" hangingPunct="1">
                  <a:spcBef>
                    <a:spcPts val="600"/>
                  </a:spcBef>
                  <a:spcAft>
                    <a:spcPts val="600"/>
                  </a:spcAft>
                  <a:buNone/>
                </a:pPr>
                <a:r>
                  <a:rPr lang="en-US" altLang="zh-CN" sz="2400" dirty="0"/>
                  <a:t>……</a:t>
                </a:r>
              </a:p>
              <a:p>
                <a:pPr eaLnBrk="1" fontAlgn="auto" hangingPunct="1">
                  <a:spcBef>
                    <a:spcPts val="600"/>
                  </a:spcBef>
                  <a:spcAft>
                    <a:spcPts val="600"/>
                  </a:spcAft>
                  <a:buNone/>
                </a:pPr>
                <a:r>
                  <a:rPr kumimoji="1" lang="zh-CN" altLang="en-US" sz="2400" dirty="0"/>
                  <a:t>当</a:t>
                </a:r>
                <a14:m>
                  <m:oMath xmlns:m="http://schemas.openxmlformats.org/officeDocument/2006/math">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𝟐</m:t>
                    </m:r>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𝟏</m:t>
                    </m:r>
                    <m:r>
                      <a:rPr kumimoji="1" lang="en-US" altLang="zh-CN" sz="2400" i="1" dirty="0">
                        <a:latin typeface="Cambria Math" panose="02040503050406030204" pitchFamily="18" charset="0"/>
                      </a:rPr>
                      <m:t>𝑨</m:t>
                    </m:r>
                    <m:r>
                      <a:rPr kumimoji="1" lang="en-US" altLang="zh-CN" sz="2400" i="1" baseline="-25000" dirty="0">
                        <a:latin typeface="Cambria Math" panose="02040503050406030204" pitchFamily="18" charset="0"/>
                      </a:rPr>
                      <m:t>𝟎</m:t>
                    </m:r>
                    <m:r>
                      <a:rPr kumimoji="1" lang="en-US" altLang="zh-CN" sz="2400" i="1" dirty="0">
                        <a:latin typeface="Cambria Math" panose="02040503050406030204" pitchFamily="18" charset="0"/>
                      </a:rPr>
                      <m:t>=</m:t>
                    </m:r>
                    <m:r>
                      <a:rPr kumimoji="1" lang="en-US" altLang="zh-CN" sz="2400" b="1" i="1" dirty="0" smtClean="0">
                        <a:latin typeface="Cambria Math" panose="02040503050406030204" pitchFamily="18" charset="0"/>
                      </a:rPr>
                      <m:t>𝟏𝟏𝟏</m:t>
                    </m:r>
                  </m:oMath>
                </a14:m>
                <a:r>
                  <a:rPr kumimoji="1" lang="zh-CN" altLang="en-US" sz="2400" dirty="0"/>
                  <a:t>时</a:t>
                </a:r>
                <a:r>
                  <a:rPr kumimoji="1" lang="en-US" altLang="zh-CN" sz="2400" dirty="0"/>
                  <a:t>,</a:t>
                </a:r>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𝑭</m:t>
                            </m:r>
                          </m:e>
                          <m:sub>
                            <m:r>
                              <a:rPr lang="en-US" altLang="zh-CN" sz="2400" b="1" i="1" smtClean="0">
                                <a:latin typeface="Cambria Math" panose="02040503050406030204" pitchFamily="18" charset="0"/>
                              </a:rPr>
                              <m:t>𝟕</m:t>
                            </m:r>
                          </m:sub>
                        </m:sSub>
                      </m:e>
                    </m:acc>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𝑫</m:t>
                        </m:r>
                      </m:e>
                    </m:acc>
                  </m:oMath>
                </a14:m>
                <a:endParaRPr kumimoji="1" lang="zh-CN" altLang="en-US" sz="2400" i="0" dirty="0"/>
              </a:p>
            </p:txBody>
          </p:sp>
        </mc:Choice>
        <mc:Fallback xmlns="">
          <p:sp>
            <p:nvSpPr>
              <p:cNvPr id="359" name="Rectangle 1039"/>
              <p:cNvSpPr>
                <a:spLocks noRot="1" noChangeAspect="1" noMove="1" noResize="1" noEditPoints="1" noAdjustHandles="1" noChangeArrowheads="1" noChangeShapeType="1" noTextEdit="1"/>
              </p:cNvSpPr>
              <p:nvPr/>
            </p:nvSpPr>
            <p:spPr bwMode="auto">
              <a:xfrm>
                <a:off x="530894" y="4380924"/>
                <a:ext cx="4398118" cy="2326791"/>
              </a:xfrm>
              <a:prstGeom prst="rect">
                <a:avLst/>
              </a:prstGeom>
              <a:blipFill rotWithShape="0">
                <a:blip r:embed="rId7"/>
                <a:stretch>
                  <a:fillRect l="-2078" t="-1575" b="-36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528041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50" grpId="0"/>
      <p:bldP spid="351" grpId="0"/>
      <p:bldP spid="35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6"/>
          <p:cNvSpPr>
            <a:spLocks noChangeArrowheads="1"/>
          </p:cNvSpPr>
          <p:nvPr/>
        </p:nvSpPr>
        <p:spPr bwMode="auto">
          <a:xfrm>
            <a:off x="3520787" y="3782468"/>
            <a:ext cx="755650" cy="2600325"/>
          </a:xfrm>
          <a:prstGeom prst="roundRect">
            <a:avLst>
              <a:gd name="adj" fmla="val 16667"/>
            </a:avLst>
          </a:prstGeom>
          <a:solidFill>
            <a:schemeClr val="accent1"/>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solidFill>
                <a:srgbClr val="000000"/>
              </a:solidFill>
            </a:endParaRPr>
          </a:p>
        </p:txBody>
      </p:sp>
      <p:sp>
        <p:nvSpPr>
          <p:cNvPr id="17" name="AutoShape 7"/>
          <p:cNvSpPr>
            <a:spLocks noChangeArrowheads="1"/>
          </p:cNvSpPr>
          <p:nvPr/>
        </p:nvSpPr>
        <p:spPr bwMode="auto">
          <a:xfrm>
            <a:off x="4135944" y="2260965"/>
            <a:ext cx="1620837" cy="531813"/>
          </a:xfrm>
          <a:prstGeom prst="roundRect">
            <a:avLst>
              <a:gd name="adj" fmla="val 16667"/>
            </a:avLst>
          </a:prstGeom>
          <a:solidFill>
            <a:schemeClr val="accent1"/>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solidFill>
                <a:srgbClr val="FF0000"/>
              </a:solidFill>
            </a:endParaRPr>
          </a:p>
        </p:txBody>
      </p:sp>
      <p:sp>
        <p:nvSpPr>
          <p:cNvPr id="18" name="AutoShape 8"/>
          <p:cNvSpPr>
            <a:spLocks noChangeArrowheads="1"/>
          </p:cNvSpPr>
          <p:nvPr/>
        </p:nvSpPr>
        <p:spPr bwMode="auto">
          <a:xfrm>
            <a:off x="6223506" y="2260965"/>
            <a:ext cx="503238" cy="515938"/>
          </a:xfrm>
          <a:prstGeom prst="roundRect">
            <a:avLst>
              <a:gd name="adj" fmla="val 16667"/>
            </a:avLst>
          </a:prstGeom>
          <a:solidFill>
            <a:schemeClr val="accent1"/>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solidFill>
                <a:srgbClr val="000000"/>
              </a:solidFill>
            </a:endParaRPr>
          </a:p>
        </p:txBody>
      </p:sp>
      <p:sp>
        <p:nvSpPr>
          <p:cNvPr id="19" name="AutoShape 9"/>
          <p:cNvSpPr>
            <a:spLocks noChangeArrowheads="1"/>
          </p:cNvSpPr>
          <p:nvPr/>
        </p:nvSpPr>
        <p:spPr bwMode="auto">
          <a:xfrm>
            <a:off x="7879269" y="5058140"/>
            <a:ext cx="414337" cy="371475"/>
          </a:xfrm>
          <a:prstGeom prst="roundRect">
            <a:avLst>
              <a:gd name="adj" fmla="val 16667"/>
            </a:avLst>
          </a:prstGeom>
          <a:solidFill>
            <a:schemeClr val="accent1"/>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b="1"/>
          </a:p>
        </p:txBody>
      </p:sp>
      <p:sp>
        <p:nvSpPr>
          <p:cNvPr id="24" name="Rectangle 10"/>
          <p:cNvSpPr>
            <a:spLocks noChangeArrowheads="1"/>
          </p:cNvSpPr>
          <p:nvPr/>
        </p:nvSpPr>
        <p:spPr bwMode="auto">
          <a:xfrm>
            <a:off x="4402645" y="6193997"/>
            <a:ext cx="3784640" cy="609600"/>
          </a:xfrm>
          <a:prstGeom prst="rect">
            <a:avLst/>
          </a:prstGeom>
          <a:solidFill>
            <a:schemeClr val="accent1"/>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500" b="1" dirty="0">
                <a:solidFill>
                  <a:srgbClr val="000066"/>
                </a:solidFill>
                <a:latin typeface="Times New Roman" panose="02020603050405020304" pitchFamily="18" charset="0"/>
                <a:ea typeface="楷体_GB2312" pitchFamily="49" charset="-122"/>
                <a:cs typeface="Times New Roman" panose="02020603050405020304" pitchFamily="18" charset="0"/>
              </a:rPr>
              <a:t>4</a:t>
            </a:r>
            <a:r>
              <a:rPr kumimoji="1" lang="zh-CN" altLang="en-US" sz="2500" b="1" dirty="0">
                <a:solidFill>
                  <a:srgbClr val="000066"/>
                </a:solidFill>
                <a:latin typeface="Times New Roman" panose="02020603050405020304" pitchFamily="18" charset="0"/>
                <a:ea typeface="楷体_GB2312" pitchFamily="49" charset="-122"/>
                <a:cs typeface="Times New Roman" panose="02020603050405020304" pitchFamily="18" charset="0"/>
              </a:rPr>
              <a:t>选</a:t>
            </a:r>
            <a:r>
              <a:rPr kumimoji="1" lang="en-US" altLang="zh-CN" sz="2500" b="1" dirty="0">
                <a:solidFill>
                  <a:srgbClr val="000066"/>
                </a:solidFill>
                <a:latin typeface="Times New Roman" panose="02020603050405020304" pitchFamily="18" charset="0"/>
                <a:ea typeface="楷体_GB2312" pitchFamily="49" charset="-122"/>
                <a:cs typeface="Times New Roman" panose="02020603050405020304" pitchFamily="18" charset="0"/>
              </a:rPr>
              <a:t>1</a:t>
            </a:r>
            <a:r>
              <a:rPr kumimoji="1" lang="zh-CN" altLang="en-US" sz="2500" b="1" dirty="0">
                <a:solidFill>
                  <a:srgbClr val="000066"/>
                </a:solidFill>
                <a:latin typeface="Times New Roman" panose="02020603050405020304" pitchFamily="18" charset="0"/>
                <a:ea typeface="楷体_GB2312" pitchFamily="49" charset="-122"/>
                <a:cs typeface="Times New Roman" panose="02020603050405020304" pitchFamily="18" charset="0"/>
              </a:rPr>
              <a:t>数据选择器逻辑电路</a:t>
            </a:r>
          </a:p>
        </p:txBody>
      </p:sp>
      <p:sp>
        <p:nvSpPr>
          <p:cNvPr id="13" name="矩形 12"/>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45246" y="641902"/>
            <a:ext cx="8790677" cy="4452882"/>
          </a:xfrm>
        </p:spPr>
        <p:txBody>
          <a:bodyPr/>
          <a:lstStyle/>
          <a:p>
            <a:pPr marL="262800" indent="0" eaLnBrk="1" hangingPunct="1">
              <a:lnSpc>
                <a:spcPct val="120000"/>
              </a:lnSpc>
              <a:spcAft>
                <a:spcPts val="0"/>
              </a:spcAft>
              <a:buNone/>
            </a:pPr>
            <a:r>
              <a:rPr lang="zh-CN" altLang="en-US" sz="2600" dirty="0"/>
              <a:t>      数据选择器又叫</a:t>
            </a:r>
            <a:r>
              <a:rPr lang="zh-CN" altLang="en-US" sz="2600" b="1" dirty="0">
                <a:solidFill>
                  <a:srgbClr val="800000"/>
                </a:solidFill>
              </a:rPr>
              <a:t>多路开关</a:t>
            </a:r>
            <a:r>
              <a:rPr lang="zh-CN" altLang="en-US" sz="2600" dirty="0"/>
              <a:t>，简称</a:t>
            </a:r>
            <a:r>
              <a:rPr lang="en-US" altLang="zh-CN" sz="2600" b="1" dirty="0">
                <a:solidFill>
                  <a:srgbClr val="800000"/>
                </a:solidFill>
              </a:rPr>
              <a:t>MUX</a:t>
            </a:r>
            <a:r>
              <a:rPr lang="en-US" altLang="zh-CN" sz="2600" dirty="0"/>
              <a:t> (Multiplexer)</a:t>
            </a:r>
            <a:r>
              <a:rPr lang="zh-CN" altLang="en-US" sz="2600" dirty="0"/>
              <a:t>。数据选择器的逻辑功能是在地址选择信号的控制下，从多路数据中选择一路数据作为输出信号。</a:t>
            </a:r>
            <a:endParaRPr lang="zh-CN" altLang="en-US" sz="2600" kern="1200" dirty="0">
              <a:latin typeface="+mn-ea"/>
            </a:endParaRPr>
          </a:p>
          <a:p>
            <a:pPr eaLnBrk="1" hangingPunct="1">
              <a:lnSpc>
                <a:spcPct val="120000"/>
              </a:lnSpc>
              <a:buClr>
                <a:srgbClr val="0000FF"/>
              </a:buClr>
            </a:pPr>
            <a:endParaRPr lang="en-US" altLang="zh-CN" sz="2800" dirty="0">
              <a:latin typeface="+mn-ea"/>
            </a:endParaRPr>
          </a:p>
        </p:txBody>
      </p:sp>
      <p:sp>
        <p:nvSpPr>
          <p:cNvPr id="4" name="Rectangle 2"/>
          <p:cNvSpPr txBox="1">
            <a:spLocks noChangeArrowheads="1"/>
          </p:cNvSpPr>
          <p:nvPr/>
        </p:nvSpPr>
        <p:spPr>
          <a:xfrm>
            <a:off x="7457" y="62553"/>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dirty="0">
                <a:solidFill>
                  <a:srgbClr val="0000FF"/>
                </a:solidFill>
                <a:latin typeface="+mn-ea"/>
                <a:ea typeface="+mn-ea"/>
              </a:rPr>
              <a:t>数据选择器 </a:t>
            </a:r>
          </a:p>
        </p:txBody>
      </p:sp>
      <p:pic>
        <p:nvPicPr>
          <p:cNvPr id="14" name="图片 13"/>
          <p:cNvPicPr>
            <a:picLocks noChangeAspect="1"/>
          </p:cNvPicPr>
          <p:nvPr/>
        </p:nvPicPr>
        <p:blipFill>
          <a:blip r:embed="rId4">
            <a:duotone>
              <a:prstClr val="black"/>
              <a:schemeClr val="accent4">
                <a:tint val="45000"/>
                <a:satMod val="400000"/>
              </a:schemeClr>
            </a:duotone>
            <a:lum bright="-100000"/>
          </a:blip>
          <a:stretch>
            <a:fillRect/>
          </a:stretch>
        </p:blipFill>
        <p:spPr>
          <a:xfrm>
            <a:off x="150433" y="2498362"/>
            <a:ext cx="2323810" cy="2751091"/>
          </a:xfrm>
          <a:prstGeom prst="rect">
            <a:avLst/>
          </a:prstGeom>
        </p:spPr>
      </p:pic>
      <p:graphicFrame>
        <p:nvGraphicFramePr>
          <p:cNvPr id="15" name="Object 2"/>
          <p:cNvGraphicFramePr>
            <a:graphicFrameLocks noChangeAspect="1"/>
          </p:cNvGraphicFramePr>
          <p:nvPr>
            <p:extLst>
              <p:ext uri="{D42A27DB-BD31-4B8C-83A1-F6EECF244321}">
                <p14:modId xmlns:p14="http://schemas.microsoft.com/office/powerpoint/2010/main" val="2390434447"/>
              </p:ext>
            </p:extLst>
          </p:nvPr>
        </p:nvGraphicFramePr>
        <p:xfrm>
          <a:off x="3542665" y="2280285"/>
          <a:ext cx="4895850" cy="4043363"/>
        </p:xfrm>
        <a:graphic>
          <a:graphicData uri="http://schemas.openxmlformats.org/presentationml/2006/ole">
            <mc:AlternateContent xmlns:mc="http://schemas.openxmlformats.org/markup-compatibility/2006">
              <mc:Choice xmlns:v="urn:schemas-microsoft-com:vml" Requires="v">
                <p:oleObj spid="_x0000_s22531" name="Picture" r:id="rId5" imgW="3571920" imgH="2619360" progId="Word.Picture.8">
                  <p:embed/>
                </p:oleObj>
              </mc:Choice>
              <mc:Fallback>
                <p:oleObj name="Picture" r:id="rId5" imgW="3571920" imgH="2619360" progId="Word.Picture.8">
                  <p:embed/>
                  <p:pic>
                    <p:nvPicPr>
                      <p:cNvPr id="0" name=""/>
                      <p:cNvPicPr>
                        <a:picLocks noChangeAspect="1" noChangeArrowheads="1"/>
                      </p:cNvPicPr>
                      <p:nvPr/>
                    </p:nvPicPr>
                    <p:blipFill>
                      <a:blip r:embed="rId6"/>
                      <a:srcRect/>
                      <a:stretch>
                        <a:fillRect/>
                      </a:stretch>
                    </p:blipFill>
                    <p:spPr bwMode="auto">
                      <a:xfrm>
                        <a:off x="3542665" y="2280285"/>
                        <a:ext cx="4895850" cy="4043363"/>
                      </a:xfrm>
                      <a:prstGeom prst="rect">
                        <a:avLst/>
                      </a:prstGeom>
                      <a:noFill/>
                      <a:ln>
                        <a:noFill/>
                      </a:ln>
                    </p:spPr>
                  </p:pic>
                </p:oleObj>
              </mc:Fallback>
            </mc:AlternateContent>
          </a:graphicData>
        </a:graphic>
      </p:graphicFrame>
      <p:sp>
        <p:nvSpPr>
          <p:cNvPr id="20" name="AutoShape 11"/>
          <p:cNvSpPr>
            <a:spLocks noChangeArrowheads="1"/>
          </p:cNvSpPr>
          <p:nvPr/>
        </p:nvSpPr>
        <p:spPr bwMode="auto">
          <a:xfrm>
            <a:off x="2893725" y="2243503"/>
            <a:ext cx="1524000" cy="1066800"/>
          </a:xfrm>
          <a:prstGeom prst="wedgeRoundRectCallout">
            <a:avLst>
              <a:gd name="adj1" fmla="val 71867"/>
              <a:gd name="adj2" fmla="val -9686"/>
              <a:gd name="adj3" fmla="val 16667"/>
            </a:avLst>
          </a:prstGeom>
          <a:solidFill>
            <a:schemeClr val="bg1"/>
          </a:solidFill>
          <a:ln w="19050">
            <a:solidFill>
              <a:srgbClr val="00FFCC"/>
            </a:solidFill>
            <a:miter lim="800000"/>
            <a:headEnd/>
            <a:tailEnd type="none" w="lg" len="lg"/>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a:solidFill>
                  <a:srgbClr val="000066"/>
                </a:solidFill>
                <a:latin typeface="楷体_GB2312" pitchFamily="49" charset="-122"/>
                <a:ea typeface="楷体_GB2312" pitchFamily="49" charset="-122"/>
              </a:rPr>
              <a:t>2 </a:t>
            </a:r>
            <a:r>
              <a:rPr lang="zh-CN" altLang="en-US" sz="2400" b="1">
                <a:solidFill>
                  <a:srgbClr val="000066"/>
                </a:solidFill>
                <a:latin typeface="楷体_GB2312" pitchFamily="49" charset="-122"/>
                <a:ea typeface="楷体_GB2312" pitchFamily="49" charset="-122"/>
              </a:rPr>
              <a:t>位地址码输入端</a:t>
            </a:r>
          </a:p>
        </p:txBody>
      </p:sp>
      <p:sp>
        <p:nvSpPr>
          <p:cNvPr id="21" name="AutoShape 12"/>
          <p:cNvSpPr>
            <a:spLocks noChangeArrowheads="1"/>
          </p:cNvSpPr>
          <p:nvPr/>
        </p:nvSpPr>
        <p:spPr bwMode="auto">
          <a:xfrm>
            <a:off x="7017256" y="2091103"/>
            <a:ext cx="1905000" cy="1371600"/>
          </a:xfrm>
          <a:prstGeom prst="wedgeRoundRectCallout">
            <a:avLst>
              <a:gd name="adj1" fmla="val -66593"/>
              <a:gd name="adj2" fmla="val -17690"/>
              <a:gd name="adj3" fmla="val 16667"/>
            </a:avLst>
          </a:prstGeom>
          <a:solidFill>
            <a:schemeClr val="bg1"/>
          </a:solidFill>
          <a:ln w="28575">
            <a:solidFill>
              <a:srgbClr val="00FFCC"/>
            </a:solidFill>
            <a:miter lim="800000"/>
            <a:headEnd/>
            <a:tailEnd type="none" w="lg" len="lg"/>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a:solidFill>
                  <a:srgbClr val="000066"/>
                </a:solidFill>
                <a:latin typeface="楷体_GB2312" pitchFamily="49" charset="-122"/>
                <a:ea typeface="楷体_GB2312" pitchFamily="49" charset="-122"/>
              </a:rPr>
              <a:t>使能信号输入端，低电平有效</a:t>
            </a:r>
          </a:p>
        </p:txBody>
      </p:sp>
      <p:sp>
        <p:nvSpPr>
          <p:cNvPr id="22" name="AutoShape 13"/>
          <p:cNvSpPr>
            <a:spLocks noChangeArrowheads="1"/>
          </p:cNvSpPr>
          <p:nvPr/>
        </p:nvSpPr>
        <p:spPr bwMode="auto">
          <a:xfrm>
            <a:off x="8351916" y="4108005"/>
            <a:ext cx="769224" cy="2237598"/>
          </a:xfrm>
          <a:prstGeom prst="wedgeRoundRectCallout">
            <a:avLst>
              <a:gd name="adj1" fmla="val -69125"/>
              <a:gd name="adj2" fmla="val -6457"/>
              <a:gd name="adj3" fmla="val 16667"/>
            </a:avLst>
          </a:prstGeom>
          <a:solidFill>
            <a:schemeClr val="bg1"/>
          </a:solidFill>
          <a:ln w="28575">
            <a:solidFill>
              <a:srgbClr val="00FFCC"/>
            </a:solidFill>
            <a:miter lim="800000"/>
            <a:headEnd/>
            <a:tailEnd type="none" w="lg" len="lg"/>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a:solidFill>
                  <a:srgbClr val="000066"/>
                </a:solidFill>
                <a:latin typeface="楷体_GB2312" pitchFamily="49" charset="-122"/>
                <a:ea typeface="楷体_GB2312" pitchFamily="49" charset="-122"/>
              </a:rPr>
              <a:t>1</a:t>
            </a:r>
            <a:r>
              <a:rPr lang="zh-CN" altLang="en-US" sz="2400" b="1">
                <a:solidFill>
                  <a:srgbClr val="000066"/>
                </a:solidFill>
                <a:latin typeface="楷体_GB2312" pitchFamily="49" charset="-122"/>
                <a:ea typeface="楷体_GB2312" pitchFamily="49" charset="-122"/>
              </a:rPr>
              <a:t>路数据输出端</a:t>
            </a:r>
          </a:p>
        </p:txBody>
      </p:sp>
      <p:sp>
        <p:nvSpPr>
          <p:cNvPr id="23" name="AutoShape 15"/>
          <p:cNvSpPr>
            <a:spLocks noChangeArrowheads="1"/>
          </p:cNvSpPr>
          <p:nvPr/>
        </p:nvSpPr>
        <p:spPr bwMode="auto">
          <a:xfrm>
            <a:off x="2784187" y="3782468"/>
            <a:ext cx="574675" cy="2232025"/>
          </a:xfrm>
          <a:prstGeom prst="wedgeRoundRectCallout">
            <a:avLst>
              <a:gd name="adj1" fmla="val 87071"/>
              <a:gd name="adj2" fmla="val 7639"/>
              <a:gd name="adj3" fmla="val 16667"/>
            </a:avLst>
          </a:prstGeom>
          <a:solidFill>
            <a:schemeClr val="bg1"/>
          </a:solidFill>
          <a:ln w="28575">
            <a:solidFill>
              <a:srgbClr val="00FFCC"/>
            </a:solidFill>
            <a:miter lim="800000"/>
            <a:headEnd/>
            <a:tailEnd type="none" w="lg" len="lg"/>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a:solidFill>
                  <a:srgbClr val="000066"/>
                </a:solidFill>
                <a:latin typeface="楷体_GB2312" pitchFamily="49" charset="-122"/>
                <a:ea typeface="楷体_GB2312" pitchFamily="49" charset="-122"/>
              </a:rPr>
              <a:t>数</a:t>
            </a:r>
          </a:p>
          <a:p>
            <a:pPr>
              <a:spcBef>
                <a:spcPct val="0"/>
              </a:spcBef>
              <a:buFontTx/>
              <a:buNone/>
            </a:pPr>
            <a:r>
              <a:rPr lang="zh-CN" altLang="en-US" sz="2400" b="1">
                <a:solidFill>
                  <a:srgbClr val="000066"/>
                </a:solidFill>
                <a:latin typeface="楷体_GB2312" pitchFamily="49" charset="-122"/>
                <a:ea typeface="楷体_GB2312" pitchFamily="49" charset="-122"/>
              </a:rPr>
              <a:t>据</a:t>
            </a:r>
          </a:p>
          <a:p>
            <a:pPr>
              <a:spcBef>
                <a:spcPct val="0"/>
              </a:spcBef>
              <a:buFontTx/>
              <a:buNone/>
            </a:pPr>
            <a:r>
              <a:rPr lang="zh-CN" altLang="en-US" sz="2400" b="1">
                <a:solidFill>
                  <a:srgbClr val="000066"/>
                </a:solidFill>
                <a:latin typeface="楷体_GB2312" pitchFamily="49" charset="-122"/>
                <a:ea typeface="楷体_GB2312" pitchFamily="49" charset="-122"/>
              </a:rPr>
              <a:t>输</a:t>
            </a:r>
          </a:p>
          <a:p>
            <a:pPr>
              <a:spcBef>
                <a:spcPct val="0"/>
              </a:spcBef>
              <a:buFontTx/>
              <a:buNone/>
            </a:pPr>
            <a:r>
              <a:rPr lang="zh-CN" altLang="en-US" sz="2400" b="1">
                <a:solidFill>
                  <a:srgbClr val="000066"/>
                </a:solidFill>
                <a:latin typeface="楷体_GB2312" pitchFamily="49" charset="-122"/>
                <a:ea typeface="楷体_GB2312" pitchFamily="49" charset="-122"/>
              </a:rPr>
              <a:t>入</a:t>
            </a:r>
          </a:p>
          <a:p>
            <a:pPr>
              <a:spcBef>
                <a:spcPct val="0"/>
              </a:spcBef>
              <a:buFontTx/>
              <a:buNone/>
            </a:pPr>
            <a:r>
              <a:rPr lang="zh-CN" altLang="en-US" sz="2400" b="1">
                <a:solidFill>
                  <a:srgbClr val="000066"/>
                </a:solidFill>
                <a:latin typeface="楷体_GB2312" pitchFamily="49" charset="-122"/>
                <a:ea typeface="楷体_GB2312" pitchFamily="49" charset="-122"/>
              </a:rPr>
              <a:t>端</a:t>
            </a:r>
          </a:p>
        </p:txBody>
      </p:sp>
    </p:spTree>
    <p:extLst>
      <p:ext uri="{BB962C8B-B14F-4D97-AF65-F5344CB8AC3E}">
        <p14:creationId xmlns:p14="http://schemas.microsoft.com/office/powerpoint/2010/main" val="183245775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ox(in)">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subTnLst>
                                    <p:audio>
                                      <p:cMediaNode>
                                        <p:cTn display="0" masterRel="sameClick">
                                          <p:stCondLst>
                                            <p:cond evt="begin" delay="0">
                                              <p:tn val="24"/>
                                            </p:cond>
                                          </p:stCondLst>
                                          <p:endCondLst>
                                            <p:cond evt="onStopAudio" delay="0">
                                              <p:tgtEl>
                                                <p:sldTgt/>
                                              </p:tgtEl>
                                            </p:cond>
                                          </p:endCondLst>
                                        </p:cTn>
                                        <p:tgtEl>
                                          <p:sndTgt r:embed="rId3" name="CHIMES.WAV"/>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ox(in)">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subTnLst>
                                    <p:audio>
                                      <p:cMediaNode>
                                        <p:cTn display="0" masterRel="sameClick">
                                          <p:stCondLst>
                                            <p:cond evt="begin" delay="0">
                                              <p:tn val="34"/>
                                            </p:cond>
                                          </p:stCondLst>
                                          <p:endCondLst>
                                            <p:cond evt="onStopAudio" delay="0">
                                              <p:tgtEl>
                                                <p:sldTgt/>
                                              </p:tgtEl>
                                            </p:cond>
                                          </p:endCondLst>
                                        </p:cTn>
                                        <p:tgtEl>
                                          <p:sndTgt r:embed="rId3" name="CHIMES.WAV"/>
                                        </p:tgtEl>
                                      </p:cMediaNode>
                                    </p:audio>
                                  </p:sub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in)">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subTnLst>
                                    <p:audio>
                                      <p:cMediaNode>
                                        <p:cTn display="0" masterRel="sameClick">
                                          <p:stCondLst>
                                            <p:cond evt="begin" delay="0">
                                              <p:tn val="44"/>
                                            </p:cond>
                                          </p:stCondLst>
                                          <p:endCondLst>
                                            <p:cond evt="onStopAudio" delay="0">
                                              <p:tgtEl>
                                                <p:sldTgt/>
                                              </p:tgtEl>
                                            </p:cond>
                                          </p:endCondLst>
                                        </p:cTn>
                                        <p:tgtEl>
                                          <p:sndTgt r:embed="rId3" name="CHIMES.WAV"/>
                                        </p:tgtEl>
                                      </p:cMediaNode>
                                    </p:audio>
                                  </p:sub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ox(in)">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subTnLst>
                                    <p:audio>
                                      <p:cMediaNode>
                                        <p:cTn display="0" masterRel="sameClick">
                                          <p:stCondLst>
                                            <p:cond evt="begin" delay="0">
                                              <p:tn val="54"/>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4" grpId="0" animBg="1"/>
      <p:bldP spid="11267" grpId="0" build="p"/>
      <p:bldP spid="20" grpId="0" animBg="1" autoUpdateAnimBg="0"/>
      <p:bldP spid="21" grpId="0" animBg="1" autoUpdateAnimBg="0"/>
      <p:bldP spid="22" grpId="0" animBg="1" autoUpdateAnimBg="0"/>
      <p:bldP spid="23"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80807" y="999257"/>
            <a:ext cx="7200900" cy="643862"/>
          </a:xfrm>
        </p:spPr>
        <p:txBody>
          <a:bodyPr/>
          <a:lstStyle/>
          <a:p>
            <a:pPr marL="457200" indent="-457200" algn="l" eaLnBrk="1" hangingPunct="1">
              <a:buFont typeface="Wingdings" panose="05000000000000000000" pitchFamily="2" charset="2"/>
              <a:buChar char="l"/>
            </a:pPr>
            <a:r>
              <a:rPr lang="en-US" altLang="zh-CN" sz="3200" b="1">
                <a:solidFill>
                  <a:srgbClr val="0000FF"/>
                </a:solidFill>
                <a:latin typeface="+mn-ea"/>
                <a:ea typeface="+mn-ea"/>
              </a:rPr>
              <a:t>SSI</a:t>
            </a:r>
            <a:r>
              <a:rPr lang="zh-CN" altLang="en-US" sz="3200" b="1">
                <a:solidFill>
                  <a:srgbClr val="0000FF"/>
                </a:solidFill>
                <a:latin typeface="+mn-ea"/>
                <a:ea typeface="+mn-ea"/>
              </a:rPr>
              <a:t>组合电路的分析</a:t>
            </a:r>
          </a:p>
        </p:txBody>
      </p:sp>
      <p:sp>
        <p:nvSpPr>
          <p:cNvPr id="11267" name="Rectangle 3"/>
          <p:cNvSpPr>
            <a:spLocks noGrp="1" noChangeArrowheads="1"/>
          </p:cNvSpPr>
          <p:nvPr>
            <p:ph type="body" idx="1"/>
          </p:nvPr>
        </p:nvSpPr>
        <p:spPr>
          <a:xfrm>
            <a:off x="388710" y="1643119"/>
            <a:ext cx="8268488" cy="5014239"/>
          </a:xfrm>
        </p:spPr>
        <p:txBody>
          <a:bodyPr/>
          <a:lstStyle/>
          <a:p>
            <a:pPr eaLnBrk="1" hangingPunct="1">
              <a:lnSpc>
                <a:spcPct val="120000"/>
              </a:lnSpc>
              <a:spcAft>
                <a:spcPts val="600"/>
              </a:spcAft>
            </a:pPr>
            <a:r>
              <a:rPr lang="zh-CN" altLang="en-US" sz="2800" b="1" dirty="0">
                <a:solidFill>
                  <a:srgbClr val="800000"/>
                </a:solidFill>
                <a:latin typeface="+mn-ea"/>
              </a:rPr>
              <a:t>分析方法</a:t>
            </a:r>
            <a:r>
              <a:rPr lang="zh-CN" altLang="en-US" sz="2800" dirty="0">
                <a:solidFill>
                  <a:srgbClr val="800000"/>
                </a:solidFill>
                <a:latin typeface="+mn-ea"/>
              </a:rPr>
              <a:t>：</a:t>
            </a:r>
            <a:r>
              <a:rPr lang="zh-CN" altLang="en-US" sz="2600" dirty="0">
                <a:latin typeface="+mn-ea"/>
              </a:rPr>
              <a:t>组合逻辑电路的分析就是根据给定的</a:t>
            </a:r>
            <a:r>
              <a:rPr lang="zh-CN" altLang="en-US" sz="2600" b="1" dirty="0">
                <a:latin typeface="+mn-ea"/>
              </a:rPr>
              <a:t>逻辑电路</a:t>
            </a:r>
            <a:r>
              <a:rPr lang="zh-CN" altLang="en-US" sz="2600" dirty="0">
                <a:latin typeface="+mn-ea"/>
              </a:rPr>
              <a:t>推导归纳出其</a:t>
            </a:r>
            <a:r>
              <a:rPr lang="zh-CN" altLang="en-US" sz="2600" b="1" dirty="0">
                <a:latin typeface="+mn-ea"/>
              </a:rPr>
              <a:t>逻辑功能</a:t>
            </a:r>
            <a:r>
              <a:rPr lang="zh-CN" altLang="en-US" sz="2600" dirty="0">
                <a:latin typeface="+mn-ea"/>
              </a:rPr>
              <a:t>。</a:t>
            </a:r>
            <a:endParaRPr lang="en-US" altLang="zh-CN" sz="2600" dirty="0">
              <a:latin typeface="+mn-ea"/>
            </a:endParaRPr>
          </a:p>
          <a:p>
            <a:pPr eaLnBrk="1" hangingPunct="1"/>
            <a:r>
              <a:rPr lang="zh-CN" altLang="en-US" sz="2800" b="1" dirty="0">
                <a:solidFill>
                  <a:srgbClr val="800000"/>
                </a:solidFill>
                <a:latin typeface="+mn-ea"/>
              </a:rPr>
              <a:t>分析步骤：</a:t>
            </a:r>
            <a:endParaRPr lang="en-US" altLang="zh-CN" sz="2800" b="1" dirty="0">
              <a:solidFill>
                <a:srgbClr val="800000"/>
              </a:solidFill>
              <a:latin typeface="+mn-ea"/>
            </a:endParaRPr>
          </a:p>
          <a:p>
            <a:pPr marL="720000" lvl="1" indent="-457200" eaLnBrk="1" hangingPunct="1">
              <a:lnSpc>
                <a:spcPct val="110000"/>
              </a:lnSpc>
              <a:buNone/>
            </a:pPr>
            <a:r>
              <a:rPr lang="en-US" altLang="zh-CN" sz="2400" b="1" dirty="0">
                <a:solidFill>
                  <a:srgbClr val="003300"/>
                </a:solidFill>
                <a:latin typeface="+mn-ea"/>
              </a:rPr>
              <a:t>(1)</a:t>
            </a:r>
            <a:r>
              <a:rPr lang="zh-CN" altLang="en-US" sz="2400" b="1" dirty="0">
                <a:solidFill>
                  <a:srgbClr val="003300"/>
                </a:solidFill>
                <a:latin typeface="+mn-ea"/>
              </a:rPr>
              <a:t>写输出逻辑表达式</a:t>
            </a:r>
            <a:r>
              <a:rPr lang="zh-CN" altLang="en-US" sz="2400" dirty="0">
                <a:latin typeface="+mn-ea"/>
              </a:rPr>
              <a:t>：根据给定逻辑电路，由输入→输出或由输出→输入，逐级推导，写出输出函数的表达式。</a:t>
            </a:r>
          </a:p>
          <a:p>
            <a:pPr marL="720000" lvl="1" indent="-457200" eaLnBrk="1" hangingPunct="1">
              <a:lnSpc>
                <a:spcPct val="110000"/>
              </a:lnSpc>
              <a:buNone/>
            </a:pPr>
            <a:r>
              <a:rPr lang="en-US" altLang="zh-CN" sz="2400" b="1" dirty="0">
                <a:solidFill>
                  <a:srgbClr val="003300"/>
                </a:solidFill>
                <a:latin typeface="+mn-ea"/>
              </a:rPr>
              <a:t>(2)</a:t>
            </a:r>
            <a:r>
              <a:rPr lang="zh-CN" altLang="en-US" sz="2400" b="1" dirty="0">
                <a:solidFill>
                  <a:srgbClr val="003300"/>
                </a:solidFill>
                <a:latin typeface="+mn-ea"/>
              </a:rPr>
              <a:t>简化逻辑表达式</a:t>
            </a:r>
            <a:r>
              <a:rPr lang="zh-CN" altLang="en-US" sz="2400" dirty="0">
                <a:latin typeface="+mn-ea"/>
              </a:rPr>
              <a:t>：采用公式或卡诺图法，将表达式化成最简式。</a:t>
            </a:r>
          </a:p>
          <a:p>
            <a:pPr marL="720000" lvl="1" indent="-457200" eaLnBrk="1" hangingPunct="1">
              <a:lnSpc>
                <a:spcPct val="110000"/>
              </a:lnSpc>
              <a:buNone/>
            </a:pPr>
            <a:r>
              <a:rPr lang="en-US" altLang="zh-CN" sz="2400" b="1" dirty="0">
                <a:solidFill>
                  <a:srgbClr val="003300"/>
                </a:solidFill>
                <a:latin typeface="+mn-ea"/>
              </a:rPr>
              <a:t>(3)</a:t>
            </a:r>
            <a:r>
              <a:rPr lang="zh-CN" altLang="en-US" sz="2400" b="1" dirty="0">
                <a:solidFill>
                  <a:srgbClr val="003300"/>
                </a:solidFill>
                <a:latin typeface="+mn-ea"/>
              </a:rPr>
              <a:t>列真值表</a:t>
            </a:r>
            <a:r>
              <a:rPr lang="zh-CN" altLang="en-US" sz="2400" dirty="0">
                <a:latin typeface="+mn-ea"/>
              </a:rPr>
              <a:t>：将各种可能输入信号取值组合代入表达式，求出真值表。</a:t>
            </a:r>
          </a:p>
          <a:p>
            <a:pPr marL="720000" lvl="1" indent="-457200" eaLnBrk="1" hangingPunct="1">
              <a:lnSpc>
                <a:spcPct val="110000"/>
              </a:lnSpc>
              <a:buNone/>
            </a:pPr>
            <a:r>
              <a:rPr lang="en-US" altLang="zh-CN" sz="2400" b="1" dirty="0">
                <a:solidFill>
                  <a:srgbClr val="003300"/>
                </a:solidFill>
                <a:latin typeface="+mn-ea"/>
              </a:rPr>
              <a:t>(4)</a:t>
            </a:r>
            <a:r>
              <a:rPr lang="zh-CN" altLang="en-US" sz="2400" b="1" dirty="0">
                <a:solidFill>
                  <a:srgbClr val="003300"/>
                </a:solidFill>
                <a:latin typeface="+mn-ea"/>
              </a:rPr>
              <a:t>确定逻辑功能</a:t>
            </a:r>
            <a:r>
              <a:rPr lang="zh-CN" altLang="en-US" sz="2400" dirty="0">
                <a:latin typeface="+mn-ea"/>
              </a:rPr>
              <a:t>：根据函数表达式或真值表判断电路的逻辑功能。</a:t>
            </a:r>
            <a:r>
              <a:rPr lang="zh-CN" altLang="en-US" dirty="0"/>
              <a:t> </a:t>
            </a:r>
          </a:p>
        </p:txBody>
      </p:sp>
      <p:sp>
        <p:nvSpPr>
          <p:cNvPr id="4" name="Rectangle 2"/>
          <p:cNvSpPr txBox="1">
            <a:spLocks noChangeArrowheads="1"/>
          </p:cNvSpPr>
          <p:nvPr/>
        </p:nvSpPr>
        <p:spPr>
          <a:xfrm>
            <a:off x="166140" y="131568"/>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en-US" altLang="zh-CN" sz="3600" b="1" kern="0">
                <a:solidFill>
                  <a:srgbClr val="0000FF"/>
                </a:solidFill>
                <a:latin typeface="+mn-ea"/>
                <a:ea typeface="+mn-ea"/>
              </a:rPr>
              <a:t>2. SSI</a:t>
            </a:r>
            <a:r>
              <a:rPr lang="zh-CN" altLang="en-US" sz="3600" b="1" kern="0">
                <a:solidFill>
                  <a:srgbClr val="0000FF"/>
                </a:solidFill>
                <a:latin typeface="+mn-ea"/>
                <a:ea typeface="+mn-ea"/>
              </a:rPr>
              <a:t>组合电路的分析与设计 </a:t>
            </a:r>
          </a:p>
        </p:txBody>
      </p:sp>
    </p:spTree>
    <p:extLst>
      <p:ext uri="{BB962C8B-B14F-4D97-AF65-F5344CB8AC3E}">
        <p14:creationId xmlns:p14="http://schemas.microsoft.com/office/powerpoint/2010/main" val="161251009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2" name="Object 2"/>
          <p:cNvGraphicFramePr>
            <a:graphicFrameLocks noChangeAspect="1"/>
          </p:cNvGraphicFramePr>
          <p:nvPr>
            <p:extLst>
              <p:ext uri="{D42A27DB-BD31-4B8C-83A1-F6EECF244321}">
                <p14:modId xmlns:p14="http://schemas.microsoft.com/office/powerpoint/2010/main" val="1886519311"/>
              </p:ext>
            </p:extLst>
          </p:nvPr>
        </p:nvGraphicFramePr>
        <p:xfrm>
          <a:off x="103368" y="1594803"/>
          <a:ext cx="4556125" cy="3606090"/>
        </p:xfrm>
        <a:graphic>
          <a:graphicData uri="http://schemas.openxmlformats.org/presentationml/2006/ole">
            <mc:AlternateContent xmlns:mc="http://schemas.openxmlformats.org/markup-compatibility/2006">
              <mc:Choice xmlns:v="urn:schemas-microsoft-com:vml" Requires="v">
                <p:oleObj spid="_x0000_s23556" name="Picture" r:id="rId3" imgW="3571920" imgH="2619360" progId="Word.Picture.8">
                  <p:embed/>
                </p:oleObj>
              </mc:Choice>
              <mc:Fallback>
                <p:oleObj name="Picture" r:id="rId3" imgW="3571920" imgH="2619360" progId="Word.Picture.8">
                  <p:embed/>
                  <p:pic>
                    <p:nvPicPr>
                      <p:cNvPr id="0" name=""/>
                      <p:cNvPicPr>
                        <a:picLocks noChangeAspect="1" noChangeArrowheads="1"/>
                      </p:cNvPicPr>
                      <p:nvPr/>
                    </p:nvPicPr>
                    <p:blipFill>
                      <a:blip r:embed="rId4"/>
                      <a:srcRect/>
                      <a:stretch>
                        <a:fillRect/>
                      </a:stretch>
                    </p:blipFill>
                    <p:spPr bwMode="auto">
                      <a:xfrm>
                        <a:off x="103368" y="1594803"/>
                        <a:ext cx="4556125" cy="3606090"/>
                      </a:xfrm>
                      <a:prstGeom prst="rect">
                        <a:avLst/>
                      </a:prstGeom>
                      <a:noFill/>
                      <a:ln>
                        <a:noFill/>
                      </a:ln>
                    </p:spPr>
                  </p:pic>
                </p:oleObj>
              </mc:Fallback>
            </mc:AlternateContent>
          </a:graphicData>
        </a:graphic>
      </p:graphicFrame>
      <p:sp>
        <p:nvSpPr>
          <p:cNvPr id="62" name="矩形 61"/>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3" name="Rectangle 2"/>
          <p:cNvSpPr txBox="1">
            <a:spLocks noChangeArrowheads="1"/>
          </p:cNvSpPr>
          <p:nvPr/>
        </p:nvSpPr>
        <p:spPr>
          <a:xfrm>
            <a:off x="80948" y="139403"/>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en-US" altLang="zh-CN" sz="3200" kern="0">
                <a:solidFill>
                  <a:srgbClr val="0000FF"/>
                </a:solidFill>
                <a:latin typeface="+mn-ea"/>
                <a:ea typeface="+mn-ea"/>
              </a:rPr>
              <a:t>4</a:t>
            </a:r>
            <a:r>
              <a:rPr lang="zh-CN" altLang="en-US" sz="3200" kern="0">
                <a:solidFill>
                  <a:srgbClr val="0000FF"/>
                </a:solidFill>
                <a:latin typeface="+mn-ea"/>
                <a:ea typeface="+mn-ea"/>
              </a:rPr>
              <a:t>选</a:t>
            </a:r>
            <a:r>
              <a:rPr lang="en-US" altLang="zh-CN" sz="3200" kern="0">
                <a:solidFill>
                  <a:srgbClr val="0000FF"/>
                </a:solidFill>
                <a:latin typeface="+mn-ea"/>
                <a:ea typeface="+mn-ea"/>
              </a:rPr>
              <a:t>1</a:t>
            </a:r>
            <a:r>
              <a:rPr lang="zh-CN" altLang="en-US" sz="3200" kern="0">
                <a:solidFill>
                  <a:srgbClr val="0000FF"/>
                </a:solidFill>
                <a:latin typeface="+mn-ea"/>
                <a:ea typeface="+mn-ea"/>
              </a:rPr>
              <a:t>数据</a:t>
            </a:r>
            <a:r>
              <a:rPr lang="zh-CN" altLang="en-US" sz="3200" kern="0" dirty="0">
                <a:solidFill>
                  <a:srgbClr val="0000FF"/>
                </a:solidFill>
                <a:latin typeface="+mn-ea"/>
                <a:ea typeface="+mn-ea"/>
              </a:rPr>
              <a:t>选择器 </a:t>
            </a:r>
          </a:p>
        </p:txBody>
      </p:sp>
      <p:sp>
        <p:nvSpPr>
          <p:cNvPr id="73730" name="Rectangle 12"/>
          <p:cNvSpPr>
            <a:spLocks noChangeArrowheads="1"/>
          </p:cNvSpPr>
          <p:nvPr/>
        </p:nvSpPr>
        <p:spPr bwMode="auto">
          <a:xfrm>
            <a:off x="379415" y="612776"/>
            <a:ext cx="309943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800000"/>
                </a:solidFill>
                <a:latin typeface="+mn-ea"/>
                <a:ea typeface="+mn-ea"/>
              </a:rPr>
              <a:t>工作原理及逻辑功能</a:t>
            </a:r>
          </a:p>
        </p:txBody>
      </p:sp>
      <p:grpSp>
        <p:nvGrpSpPr>
          <p:cNvPr id="2" name="Group 69"/>
          <p:cNvGrpSpPr>
            <a:grpSpLocks/>
          </p:cNvGrpSpPr>
          <p:nvPr/>
        </p:nvGrpSpPr>
        <p:grpSpPr bwMode="auto">
          <a:xfrm>
            <a:off x="1078093" y="1209040"/>
            <a:ext cx="3201988" cy="2681288"/>
            <a:chOff x="793" y="1071"/>
            <a:chExt cx="2017" cy="1689"/>
          </a:xfrm>
        </p:grpSpPr>
        <p:sp>
          <p:nvSpPr>
            <p:cNvPr id="73783" name="Rectangle 4"/>
            <p:cNvSpPr>
              <a:spLocks noChangeArrowheads="1"/>
            </p:cNvSpPr>
            <p:nvPr/>
          </p:nvSpPr>
          <p:spPr bwMode="auto">
            <a:xfrm>
              <a:off x="793" y="1116"/>
              <a:ext cx="576" cy="249"/>
            </a:xfrm>
            <a:prstGeom prst="rect">
              <a:avLst/>
            </a:prstGeom>
            <a:solidFill>
              <a:srgbClr val="99CC00"/>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ea typeface="楷体_GB2312" pitchFamily="49" charset="-122"/>
                </a:rPr>
                <a:t>0     0</a:t>
              </a:r>
            </a:p>
          </p:txBody>
        </p:sp>
        <p:sp>
          <p:nvSpPr>
            <p:cNvPr id="73784" name="Rectangle 8"/>
            <p:cNvSpPr>
              <a:spLocks noChangeArrowheads="1"/>
            </p:cNvSpPr>
            <p:nvPr/>
          </p:nvSpPr>
          <p:spPr bwMode="auto">
            <a:xfrm>
              <a:off x="2538" y="2511"/>
              <a:ext cx="272" cy="249"/>
            </a:xfrm>
            <a:prstGeom prst="rect">
              <a:avLst/>
            </a:prstGeom>
            <a:solidFill>
              <a:srgbClr val="FFCC66"/>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i="1">
                  <a:solidFill>
                    <a:srgbClr val="000066"/>
                  </a:solidFill>
                  <a:latin typeface="+mn-lt"/>
                  <a:ea typeface="楷体_GB2312" pitchFamily="49" charset="-122"/>
                </a:rPr>
                <a:t>D</a:t>
              </a:r>
              <a:r>
                <a:rPr lang="en-US" altLang="zh-CN" sz="2000" baseline="-25000">
                  <a:solidFill>
                    <a:srgbClr val="000066"/>
                  </a:solidFill>
                  <a:latin typeface="+mn-lt"/>
                  <a:ea typeface="楷体_GB2312" pitchFamily="49" charset="-122"/>
                </a:rPr>
                <a:t>3</a:t>
              </a:r>
            </a:p>
          </p:txBody>
        </p:sp>
        <p:sp>
          <p:nvSpPr>
            <p:cNvPr id="73785" name="Rectangle 9"/>
            <p:cNvSpPr>
              <a:spLocks noChangeArrowheads="1"/>
            </p:cNvSpPr>
            <p:nvPr/>
          </p:nvSpPr>
          <p:spPr bwMode="auto">
            <a:xfrm>
              <a:off x="793" y="1071"/>
              <a:ext cx="576" cy="249"/>
            </a:xfrm>
            <a:prstGeom prst="rect">
              <a:avLst/>
            </a:prstGeom>
            <a:solidFill>
              <a:srgbClr val="99CC00"/>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ea typeface="楷体_GB2312" pitchFamily="49" charset="-122"/>
                </a:rPr>
                <a:t>0     1</a:t>
              </a:r>
            </a:p>
          </p:txBody>
        </p:sp>
        <p:sp>
          <p:nvSpPr>
            <p:cNvPr id="73786" name="Rectangle 10"/>
            <p:cNvSpPr>
              <a:spLocks noChangeArrowheads="1"/>
            </p:cNvSpPr>
            <p:nvPr/>
          </p:nvSpPr>
          <p:spPr bwMode="auto">
            <a:xfrm>
              <a:off x="793" y="1116"/>
              <a:ext cx="576" cy="249"/>
            </a:xfrm>
            <a:prstGeom prst="rect">
              <a:avLst/>
            </a:prstGeom>
            <a:solidFill>
              <a:srgbClr val="99CC00"/>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ea typeface="楷体_GB2312" pitchFamily="49" charset="-122"/>
                </a:rPr>
                <a:t>1     0</a:t>
              </a:r>
            </a:p>
          </p:txBody>
        </p:sp>
        <p:sp>
          <p:nvSpPr>
            <p:cNvPr id="73787" name="Rectangle 11"/>
            <p:cNvSpPr>
              <a:spLocks noChangeArrowheads="1"/>
            </p:cNvSpPr>
            <p:nvPr/>
          </p:nvSpPr>
          <p:spPr bwMode="auto">
            <a:xfrm>
              <a:off x="793" y="1071"/>
              <a:ext cx="576" cy="249"/>
            </a:xfrm>
            <a:prstGeom prst="rect">
              <a:avLst/>
            </a:prstGeom>
            <a:solidFill>
              <a:srgbClr val="99CC00"/>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FFFFFF"/>
                  </a:solidFill>
                  <a:latin typeface="Times New Roman" panose="02020603050405020304" pitchFamily="18" charset="0"/>
                  <a:ea typeface="楷体_GB2312" pitchFamily="49" charset="-122"/>
                  <a:cs typeface="Times New Roman" panose="02020603050405020304" pitchFamily="18" charset="0"/>
                </a:rPr>
                <a:t>1     1</a:t>
              </a:r>
            </a:p>
          </p:txBody>
        </p:sp>
        <p:sp>
          <p:nvSpPr>
            <p:cNvPr id="73788" name="Rectangle 13"/>
            <p:cNvSpPr>
              <a:spLocks noChangeArrowheads="1"/>
            </p:cNvSpPr>
            <p:nvPr/>
          </p:nvSpPr>
          <p:spPr bwMode="auto">
            <a:xfrm>
              <a:off x="1792" y="1123"/>
              <a:ext cx="272" cy="249"/>
            </a:xfrm>
            <a:prstGeom prst="rect">
              <a:avLst/>
            </a:prstGeom>
            <a:solidFill>
              <a:srgbClr val="99CC00"/>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FFFFFF"/>
                  </a:solidFill>
                  <a:latin typeface="楷体_GB2312" pitchFamily="49" charset="-122"/>
                  <a:ea typeface="楷体_GB2312" pitchFamily="49" charset="-122"/>
                </a:rPr>
                <a:t>=1</a:t>
              </a:r>
            </a:p>
          </p:txBody>
        </p:sp>
        <p:sp>
          <p:nvSpPr>
            <p:cNvPr id="73789" name="Rectangle 15"/>
            <p:cNvSpPr>
              <a:spLocks noChangeArrowheads="1"/>
            </p:cNvSpPr>
            <p:nvPr/>
          </p:nvSpPr>
          <p:spPr bwMode="auto">
            <a:xfrm>
              <a:off x="1792" y="1075"/>
              <a:ext cx="272" cy="269"/>
            </a:xfrm>
            <a:prstGeom prst="rect">
              <a:avLst/>
            </a:prstGeom>
            <a:solidFill>
              <a:srgbClr val="99CC00"/>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FFFF"/>
                  </a:solidFill>
                  <a:latin typeface="楷体_GB2312" pitchFamily="49" charset="-122"/>
                  <a:ea typeface="楷体_GB2312" pitchFamily="49" charset="-122"/>
                </a:rPr>
                <a:t>0</a:t>
              </a:r>
            </a:p>
          </p:txBody>
        </p:sp>
      </p:grpSp>
      <p:grpSp>
        <p:nvGrpSpPr>
          <p:cNvPr id="3" name="Group 68"/>
          <p:cNvGrpSpPr>
            <a:grpSpLocks/>
          </p:cNvGrpSpPr>
          <p:nvPr/>
        </p:nvGrpSpPr>
        <p:grpSpPr bwMode="auto">
          <a:xfrm>
            <a:off x="4746598" y="917576"/>
            <a:ext cx="3889375" cy="3714750"/>
            <a:chOff x="3061" y="468"/>
            <a:chExt cx="2450" cy="2340"/>
          </a:xfrm>
        </p:grpSpPr>
        <p:sp>
          <p:nvSpPr>
            <p:cNvPr id="73736" name="Rectangle 17" descr="羊皮纸"/>
            <p:cNvSpPr>
              <a:spLocks noChangeArrowheads="1"/>
            </p:cNvSpPr>
            <p:nvPr/>
          </p:nvSpPr>
          <p:spPr bwMode="auto">
            <a:xfrm>
              <a:off x="4853" y="2543"/>
              <a:ext cx="654"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37" name="Rectangle 18" descr="羊皮纸"/>
            <p:cNvSpPr>
              <a:spLocks noChangeArrowheads="1"/>
            </p:cNvSpPr>
            <p:nvPr/>
          </p:nvSpPr>
          <p:spPr bwMode="auto">
            <a:xfrm>
              <a:off x="4284" y="2543"/>
              <a:ext cx="569"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38" name="Rectangle 19" descr="羊皮纸"/>
            <p:cNvSpPr>
              <a:spLocks noChangeArrowheads="1"/>
            </p:cNvSpPr>
            <p:nvPr/>
          </p:nvSpPr>
          <p:spPr bwMode="auto">
            <a:xfrm>
              <a:off x="3732" y="2543"/>
              <a:ext cx="552"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39" name="Rectangle 20" descr="羊皮纸"/>
            <p:cNvSpPr>
              <a:spLocks noChangeArrowheads="1"/>
            </p:cNvSpPr>
            <p:nvPr/>
          </p:nvSpPr>
          <p:spPr bwMode="auto">
            <a:xfrm>
              <a:off x="3084" y="2543"/>
              <a:ext cx="648"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0" name="Rectangle 21" descr="羊皮纸"/>
            <p:cNvSpPr>
              <a:spLocks noChangeArrowheads="1"/>
            </p:cNvSpPr>
            <p:nvPr/>
          </p:nvSpPr>
          <p:spPr bwMode="auto">
            <a:xfrm>
              <a:off x="4853" y="2294"/>
              <a:ext cx="654"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1" name="Rectangle 22" descr="羊皮纸"/>
            <p:cNvSpPr>
              <a:spLocks noChangeArrowheads="1"/>
            </p:cNvSpPr>
            <p:nvPr/>
          </p:nvSpPr>
          <p:spPr bwMode="auto">
            <a:xfrm>
              <a:off x="4284" y="2294"/>
              <a:ext cx="569"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2" name="Rectangle 23" descr="羊皮纸"/>
            <p:cNvSpPr>
              <a:spLocks noChangeArrowheads="1"/>
            </p:cNvSpPr>
            <p:nvPr/>
          </p:nvSpPr>
          <p:spPr bwMode="auto">
            <a:xfrm>
              <a:off x="3732" y="2294"/>
              <a:ext cx="552"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3" name="Rectangle 24" descr="羊皮纸"/>
            <p:cNvSpPr>
              <a:spLocks noChangeArrowheads="1"/>
            </p:cNvSpPr>
            <p:nvPr/>
          </p:nvSpPr>
          <p:spPr bwMode="auto">
            <a:xfrm>
              <a:off x="3084" y="2294"/>
              <a:ext cx="648"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4" name="Rectangle 25" descr="羊皮纸"/>
            <p:cNvSpPr>
              <a:spLocks noChangeArrowheads="1"/>
            </p:cNvSpPr>
            <p:nvPr/>
          </p:nvSpPr>
          <p:spPr bwMode="auto">
            <a:xfrm>
              <a:off x="4853" y="2045"/>
              <a:ext cx="654"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5" name="Rectangle 26" descr="羊皮纸"/>
            <p:cNvSpPr>
              <a:spLocks noChangeArrowheads="1"/>
            </p:cNvSpPr>
            <p:nvPr/>
          </p:nvSpPr>
          <p:spPr bwMode="auto">
            <a:xfrm>
              <a:off x="4284" y="2045"/>
              <a:ext cx="569"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6" name="Rectangle 27" descr="羊皮纸"/>
            <p:cNvSpPr>
              <a:spLocks noChangeArrowheads="1"/>
            </p:cNvSpPr>
            <p:nvPr/>
          </p:nvSpPr>
          <p:spPr bwMode="auto">
            <a:xfrm>
              <a:off x="3732" y="2045"/>
              <a:ext cx="552"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7" name="Rectangle 28" descr="羊皮纸"/>
            <p:cNvSpPr>
              <a:spLocks noChangeArrowheads="1"/>
            </p:cNvSpPr>
            <p:nvPr/>
          </p:nvSpPr>
          <p:spPr bwMode="auto">
            <a:xfrm>
              <a:off x="3084" y="2045"/>
              <a:ext cx="648"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8" name="Rectangle 29" descr="羊皮纸"/>
            <p:cNvSpPr>
              <a:spLocks noChangeArrowheads="1"/>
            </p:cNvSpPr>
            <p:nvPr/>
          </p:nvSpPr>
          <p:spPr bwMode="auto">
            <a:xfrm>
              <a:off x="4853" y="1796"/>
              <a:ext cx="654"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49" name="Rectangle 30" descr="羊皮纸"/>
            <p:cNvSpPr>
              <a:spLocks noChangeArrowheads="1"/>
            </p:cNvSpPr>
            <p:nvPr/>
          </p:nvSpPr>
          <p:spPr bwMode="auto">
            <a:xfrm>
              <a:off x="4284" y="1796"/>
              <a:ext cx="569"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50" name="Rectangle 31" descr="羊皮纸"/>
            <p:cNvSpPr>
              <a:spLocks noChangeArrowheads="1"/>
            </p:cNvSpPr>
            <p:nvPr/>
          </p:nvSpPr>
          <p:spPr bwMode="auto">
            <a:xfrm>
              <a:off x="3732" y="1796"/>
              <a:ext cx="552"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51" name="Rectangle 32" descr="羊皮纸"/>
            <p:cNvSpPr>
              <a:spLocks noChangeArrowheads="1"/>
            </p:cNvSpPr>
            <p:nvPr/>
          </p:nvSpPr>
          <p:spPr bwMode="auto">
            <a:xfrm>
              <a:off x="3084" y="1796"/>
              <a:ext cx="648"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endParaRPr lang="en-GB" altLang="zh-CN" sz="240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3752" name="Rectangle 33" descr="羊皮纸"/>
            <p:cNvSpPr>
              <a:spLocks noChangeArrowheads="1"/>
            </p:cNvSpPr>
            <p:nvPr/>
          </p:nvSpPr>
          <p:spPr bwMode="auto">
            <a:xfrm>
              <a:off x="4853" y="1547"/>
              <a:ext cx="654"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en-US" altLang="zh-CN" sz="2400">
                  <a:solidFill>
                    <a:srgbClr val="000066"/>
                  </a:solidFill>
                  <a:latin typeface="Times New Roman" panose="02020603050405020304" pitchFamily="18" charset="0"/>
                  <a:ea typeface="楷体_GB2312" pitchFamily="49" charset="-122"/>
                  <a:cs typeface="Times New Roman" panose="02020603050405020304" pitchFamily="18" charset="0"/>
                </a:rPr>
                <a:t>0</a:t>
              </a:r>
            </a:p>
          </p:txBody>
        </p:sp>
        <p:sp>
          <p:nvSpPr>
            <p:cNvPr id="73753" name="Rectangle 34" descr="羊皮纸"/>
            <p:cNvSpPr>
              <a:spLocks noChangeArrowheads="1"/>
            </p:cNvSpPr>
            <p:nvPr/>
          </p:nvSpPr>
          <p:spPr bwMode="auto">
            <a:xfrm>
              <a:off x="4284" y="1547"/>
              <a:ext cx="569"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en-US" altLang="zh-CN" sz="2400">
                  <a:solidFill>
                    <a:srgbClr val="000066"/>
                  </a:solidFill>
                  <a:latin typeface="Times New Roman" panose="02020603050405020304" pitchFamily="18" charset="0"/>
                  <a:ea typeface="楷体_GB2312" pitchFamily="49" charset="-122"/>
                  <a:cs typeface="Times New Roman" panose="02020603050405020304" pitchFamily="18" charset="0"/>
                </a:rPr>
                <a:t>×</a:t>
              </a:r>
            </a:p>
          </p:txBody>
        </p:sp>
        <p:sp>
          <p:nvSpPr>
            <p:cNvPr id="73754" name="Rectangle 35" descr="羊皮纸"/>
            <p:cNvSpPr>
              <a:spLocks noChangeArrowheads="1"/>
            </p:cNvSpPr>
            <p:nvPr/>
          </p:nvSpPr>
          <p:spPr bwMode="auto">
            <a:xfrm>
              <a:off x="3732" y="1547"/>
              <a:ext cx="552"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en-US" altLang="zh-CN" sz="2400">
                  <a:solidFill>
                    <a:srgbClr val="000066"/>
                  </a:solidFill>
                  <a:latin typeface="Times New Roman" panose="02020603050405020304" pitchFamily="18" charset="0"/>
                  <a:ea typeface="楷体_GB2312" pitchFamily="49" charset="-122"/>
                  <a:cs typeface="Times New Roman" panose="02020603050405020304" pitchFamily="18" charset="0"/>
                </a:rPr>
                <a:t>×</a:t>
              </a:r>
            </a:p>
          </p:txBody>
        </p:sp>
        <p:sp>
          <p:nvSpPr>
            <p:cNvPr id="73755" name="Rectangle 36" descr="羊皮纸"/>
            <p:cNvSpPr>
              <a:spLocks noChangeArrowheads="1"/>
            </p:cNvSpPr>
            <p:nvPr/>
          </p:nvSpPr>
          <p:spPr bwMode="auto">
            <a:xfrm>
              <a:off x="3084" y="1547"/>
              <a:ext cx="648"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en-US" altLang="zh-CN" sz="2400">
                  <a:solidFill>
                    <a:srgbClr val="000066"/>
                  </a:solidFill>
                  <a:latin typeface="Times New Roman" panose="02020603050405020304" pitchFamily="18" charset="0"/>
                  <a:ea typeface="楷体_GB2312" pitchFamily="49" charset="-122"/>
                  <a:cs typeface="Times New Roman" panose="02020603050405020304" pitchFamily="18" charset="0"/>
                </a:rPr>
                <a:t>1</a:t>
              </a:r>
            </a:p>
          </p:txBody>
        </p:sp>
        <p:sp>
          <p:nvSpPr>
            <p:cNvPr id="73756" name="Rectangle 37" descr="羊皮纸"/>
            <p:cNvSpPr>
              <a:spLocks noChangeArrowheads="1"/>
            </p:cNvSpPr>
            <p:nvPr/>
          </p:nvSpPr>
          <p:spPr bwMode="auto">
            <a:xfrm>
              <a:off x="4847" y="1231"/>
              <a:ext cx="654" cy="27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en-US" altLang="zh-CN" sz="2400" i="1" dirty="0">
                  <a:solidFill>
                    <a:srgbClr val="000066"/>
                  </a:solidFill>
                  <a:latin typeface="Times New Roman" panose="02020603050405020304" pitchFamily="18" charset="0"/>
                  <a:ea typeface="楷体_GB2312" pitchFamily="49" charset="-122"/>
                  <a:cs typeface="Times New Roman" panose="02020603050405020304" pitchFamily="18" charset="0"/>
                </a:rPr>
                <a:t>F</a:t>
              </a:r>
            </a:p>
          </p:txBody>
        </p:sp>
        <p:sp>
          <p:nvSpPr>
            <p:cNvPr id="73757" name="Rectangle 38" descr="羊皮纸"/>
            <p:cNvSpPr>
              <a:spLocks noChangeArrowheads="1"/>
            </p:cNvSpPr>
            <p:nvPr/>
          </p:nvSpPr>
          <p:spPr bwMode="auto">
            <a:xfrm>
              <a:off x="4284" y="1246"/>
              <a:ext cx="569" cy="27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en-US" altLang="zh-CN" sz="2400" i="1">
                  <a:solidFill>
                    <a:srgbClr val="000066"/>
                  </a:solidFill>
                  <a:latin typeface="Times New Roman" panose="02020603050405020304" pitchFamily="18" charset="0"/>
                  <a:ea typeface="楷体_GB2312" pitchFamily="49" charset="-122"/>
                  <a:cs typeface="Times New Roman" panose="02020603050405020304" pitchFamily="18" charset="0"/>
                </a:rPr>
                <a:t>A</a:t>
              </a:r>
              <a:r>
                <a:rPr lang="en-US" altLang="zh-CN" sz="2400" i="1" baseline="-25000">
                  <a:solidFill>
                    <a:srgbClr val="000066"/>
                  </a:solidFill>
                  <a:latin typeface="Times New Roman" panose="02020603050405020304" pitchFamily="18" charset="0"/>
                  <a:ea typeface="楷体_GB2312" pitchFamily="49" charset="-122"/>
                  <a:cs typeface="Times New Roman" panose="02020603050405020304" pitchFamily="18" charset="0"/>
                </a:rPr>
                <a:t>0</a:t>
              </a:r>
            </a:p>
          </p:txBody>
        </p:sp>
        <p:sp>
          <p:nvSpPr>
            <p:cNvPr id="73758" name="Rectangle 39" descr="羊皮纸"/>
            <p:cNvSpPr>
              <a:spLocks noChangeArrowheads="1"/>
            </p:cNvSpPr>
            <p:nvPr/>
          </p:nvSpPr>
          <p:spPr bwMode="auto">
            <a:xfrm>
              <a:off x="3732" y="1246"/>
              <a:ext cx="552" cy="27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en-US" altLang="zh-CN" sz="2400" i="1">
                  <a:solidFill>
                    <a:srgbClr val="000066"/>
                  </a:solidFill>
                  <a:latin typeface="Times New Roman" panose="02020603050405020304" pitchFamily="18" charset="0"/>
                  <a:ea typeface="楷体_GB2312" pitchFamily="49" charset="-122"/>
                  <a:cs typeface="Times New Roman" panose="02020603050405020304" pitchFamily="18" charset="0"/>
                </a:rPr>
                <a:t>A</a:t>
              </a:r>
              <a:r>
                <a:rPr lang="en-US" altLang="zh-CN" sz="2400" i="1" baseline="-25000">
                  <a:solidFill>
                    <a:srgbClr val="000066"/>
                  </a:solidFill>
                  <a:latin typeface="Times New Roman" panose="02020603050405020304" pitchFamily="18" charset="0"/>
                  <a:ea typeface="楷体_GB2312" pitchFamily="49" charset="-122"/>
                  <a:cs typeface="Times New Roman" panose="02020603050405020304" pitchFamily="18" charset="0"/>
                </a:rPr>
                <a:t>1</a:t>
              </a:r>
            </a:p>
          </p:txBody>
        </p:sp>
        <p:sp>
          <p:nvSpPr>
            <p:cNvPr id="73759" name="Rectangle 40" descr="羊皮纸"/>
            <p:cNvSpPr>
              <a:spLocks noChangeArrowheads="1"/>
            </p:cNvSpPr>
            <p:nvPr/>
          </p:nvSpPr>
          <p:spPr bwMode="auto">
            <a:xfrm>
              <a:off x="3084" y="1268"/>
              <a:ext cx="648" cy="27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en-US" altLang="zh-CN" sz="2200" i="1">
                  <a:solidFill>
                    <a:srgbClr val="000066"/>
                  </a:solidFill>
                  <a:latin typeface="Times New Roman" panose="02020603050405020304" pitchFamily="18" charset="0"/>
                  <a:ea typeface="楷体_GB2312" pitchFamily="49" charset="-122"/>
                  <a:cs typeface="Times New Roman" panose="02020603050405020304" pitchFamily="18" charset="0"/>
                </a:rPr>
                <a:t>E</a:t>
              </a:r>
            </a:p>
          </p:txBody>
        </p:sp>
        <p:sp>
          <p:nvSpPr>
            <p:cNvPr id="73760" name="Rectangle 41" descr="羊皮纸"/>
            <p:cNvSpPr>
              <a:spLocks noChangeArrowheads="1"/>
            </p:cNvSpPr>
            <p:nvPr/>
          </p:nvSpPr>
          <p:spPr bwMode="auto">
            <a:xfrm>
              <a:off x="3732" y="1019"/>
              <a:ext cx="1121"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zh-CN" altLang="en-US" sz="2200">
                  <a:solidFill>
                    <a:srgbClr val="000066"/>
                  </a:solidFill>
                  <a:latin typeface="Times New Roman" panose="02020603050405020304" pitchFamily="18" charset="0"/>
                  <a:ea typeface="楷体_GB2312" pitchFamily="49" charset="-122"/>
                  <a:cs typeface="Times New Roman" panose="02020603050405020304" pitchFamily="18" charset="0"/>
                </a:rPr>
                <a:t>地址</a:t>
              </a:r>
            </a:p>
          </p:txBody>
        </p:sp>
        <p:sp>
          <p:nvSpPr>
            <p:cNvPr id="73761" name="Rectangle 42" descr="羊皮纸"/>
            <p:cNvSpPr>
              <a:spLocks noChangeArrowheads="1"/>
            </p:cNvSpPr>
            <p:nvPr/>
          </p:nvSpPr>
          <p:spPr bwMode="auto">
            <a:xfrm>
              <a:off x="3084" y="1019"/>
              <a:ext cx="648" cy="24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zh-CN" altLang="en-US" sz="2200">
                  <a:solidFill>
                    <a:srgbClr val="000066"/>
                  </a:solidFill>
                  <a:latin typeface="Times New Roman" panose="02020603050405020304" pitchFamily="18" charset="0"/>
                  <a:ea typeface="楷体_GB2312" pitchFamily="49" charset="-122"/>
                  <a:cs typeface="Times New Roman" panose="02020603050405020304" pitchFamily="18" charset="0"/>
                </a:rPr>
                <a:t>使能</a:t>
              </a:r>
            </a:p>
          </p:txBody>
        </p:sp>
        <p:sp>
          <p:nvSpPr>
            <p:cNvPr id="73762" name="Rectangle 43" descr="羊皮纸"/>
            <p:cNvSpPr>
              <a:spLocks noChangeArrowheads="1"/>
            </p:cNvSpPr>
            <p:nvPr/>
          </p:nvSpPr>
          <p:spPr bwMode="auto">
            <a:xfrm>
              <a:off x="4853" y="731"/>
              <a:ext cx="654" cy="53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zh-CN" altLang="en-US" sz="2200">
                  <a:solidFill>
                    <a:srgbClr val="000066"/>
                  </a:solidFill>
                  <a:latin typeface="Times New Roman" panose="02020603050405020304" pitchFamily="18" charset="0"/>
                  <a:ea typeface="楷体_GB2312" pitchFamily="49" charset="-122"/>
                  <a:cs typeface="Times New Roman" panose="02020603050405020304" pitchFamily="18" charset="0"/>
                </a:rPr>
                <a:t>输出</a:t>
              </a:r>
            </a:p>
          </p:txBody>
        </p:sp>
        <p:sp>
          <p:nvSpPr>
            <p:cNvPr id="73763" name="Rectangle 44" descr="羊皮纸"/>
            <p:cNvSpPr>
              <a:spLocks noChangeArrowheads="1"/>
            </p:cNvSpPr>
            <p:nvPr/>
          </p:nvSpPr>
          <p:spPr bwMode="auto">
            <a:xfrm>
              <a:off x="3084" y="731"/>
              <a:ext cx="1769" cy="28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nchor="ct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
                  <a:srgbClr val="C0504D"/>
                </a:buClr>
                <a:buFont typeface="Wingdings" panose="05000000000000000000" pitchFamily="2" charset="2"/>
                <a:buNone/>
              </a:pPr>
              <a:r>
                <a:rPr lang="zh-CN" altLang="en-US" sz="2200">
                  <a:solidFill>
                    <a:srgbClr val="000066"/>
                  </a:solidFill>
                  <a:latin typeface="Times New Roman" panose="02020603050405020304" pitchFamily="18" charset="0"/>
                  <a:ea typeface="楷体_GB2312" pitchFamily="49" charset="-122"/>
                  <a:cs typeface="Times New Roman" panose="02020603050405020304" pitchFamily="18" charset="0"/>
                </a:rPr>
                <a:t>输      入</a:t>
              </a:r>
            </a:p>
          </p:txBody>
        </p:sp>
        <p:sp>
          <p:nvSpPr>
            <p:cNvPr id="73764" name="Line 45" descr="羊皮纸"/>
            <p:cNvSpPr>
              <a:spLocks noChangeShapeType="1"/>
            </p:cNvSpPr>
            <p:nvPr/>
          </p:nvSpPr>
          <p:spPr bwMode="auto">
            <a:xfrm>
              <a:off x="3084" y="731"/>
              <a:ext cx="2423" cy="0"/>
            </a:xfrm>
            <a:prstGeom prst="line">
              <a:avLst/>
            </a:prstGeom>
            <a:noFill/>
            <a:ln w="28575">
              <a:solidFill>
                <a:srgbClr val="000000"/>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65" name="Line 46" descr="羊皮纸"/>
            <p:cNvSpPr>
              <a:spLocks noChangeShapeType="1"/>
            </p:cNvSpPr>
            <p:nvPr/>
          </p:nvSpPr>
          <p:spPr bwMode="auto">
            <a:xfrm>
              <a:off x="3084" y="2792"/>
              <a:ext cx="2423" cy="0"/>
            </a:xfrm>
            <a:prstGeom prst="line">
              <a:avLst/>
            </a:prstGeom>
            <a:noFill/>
            <a:ln w="28575">
              <a:solidFill>
                <a:srgbClr val="000000"/>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66" name="Line 47" descr="羊皮纸"/>
            <p:cNvSpPr>
              <a:spLocks noChangeShapeType="1"/>
            </p:cNvSpPr>
            <p:nvPr/>
          </p:nvSpPr>
          <p:spPr bwMode="auto">
            <a:xfrm>
              <a:off x="3084" y="731"/>
              <a:ext cx="0" cy="794"/>
            </a:xfrm>
            <a:prstGeom prst="line">
              <a:avLst/>
            </a:prstGeom>
            <a:noFill/>
            <a:ln w="28575" cap="rnd">
              <a:solidFill>
                <a:srgbClr val="000000"/>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67" name="Line 48" descr="羊皮纸"/>
            <p:cNvSpPr>
              <a:spLocks noChangeShapeType="1"/>
            </p:cNvSpPr>
            <p:nvPr/>
          </p:nvSpPr>
          <p:spPr bwMode="auto">
            <a:xfrm>
              <a:off x="5507" y="731"/>
              <a:ext cx="0" cy="537"/>
            </a:xfrm>
            <a:prstGeom prst="line">
              <a:avLst/>
            </a:prstGeom>
            <a:noFill/>
            <a:ln w="12700" cap="rnd">
              <a:solidFill>
                <a:srgbClr val="000000"/>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68" name="Line 49" descr="羊皮纸"/>
            <p:cNvSpPr>
              <a:spLocks noChangeShapeType="1"/>
            </p:cNvSpPr>
            <p:nvPr/>
          </p:nvSpPr>
          <p:spPr bwMode="auto">
            <a:xfrm>
              <a:off x="5507" y="754"/>
              <a:ext cx="0" cy="2038"/>
            </a:xfrm>
            <a:prstGeom prst="line">
              <a:avLst/>
            </a:prstGeom>
            <a:noFill/>
            <a:ln w="28575" cap="rnd">
              <a:solidFill>
                <a:srgbClr val="000000"/>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69" name="Line 50" descr="羊皮纸"/>
            <p:cNvSpPr>
              <a:spLocks noChangeShapeType="1"/>
            </p:cNvSpPr>
            <p:nvPr/>
          </p:nvSpPr>
          <p:spPr bwMode="auto">
            <a:xfrm>
              <a:off x="3084" y="1268"/>
              <a:ext cx="0" cy="279"/>
            </a:xfrm>
            <a:prstGeom prst="line">
              <a:avLst/>
            </a:prstGeom>
            <a:noFill/>
            <a:ln w="12700" cap="rnd">
              <a:solidFill>
                <a:srgbClr val="000000"/>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70" name="Line 51" descr="羊皮纸"/>
            <p:cNvSpPr>
              <a:spLocks noChangeShapeType="1"/>
            </p:cNvSpPr>
            <p:nvPr/>
          </p:nvSpPr>
          <p:spPr bwMode="auto">
            <a:xfrm>
              <a:off x="3084" y="1547"/>
              <a:ext cx="0" cy="1245"/>
            </a:xfrm>
            <a:prstGeom prst="line">
              <a:avLst/>
            </a:prstGeom>
            <a:noFill/>
            <a:ln w="28575" cap="rnd">
              <a:solidFill>
                <a:srgbClr val="000000"/>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71" name="Line 52" descr="紫色网格"/>
            <p:cNvSpPr>
              <a:spLocks noChangeShapeType="1"/>
            </p:cNvSpPr>
            <p:nvPr/>
          </p:nvSpPr>
          <p:spPr bwMode="auto">
            <a:xfrm>
              <a:off x="3084" y="1499"/>
              <a:ext cx="2427" cy="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72" name="Line 53" descr="紫色网格"/>
            <p:cNvSpPr>
              <a:spLocks noChangeShapeType="1"/>
            </p:cNvSpPr>
            <p:nvPr/>
          </p:nvSpPr>
          <p:spPr bwMode="auto">
            <a:xfrm>
              <a:off x="4888" y="751"/>
              <a:ext cx="0" cy="2044"/>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73" name="Line 54" descr="紫色网格"/>
            <p:cNvSpPr>
              <a:spLocks noChangeShapeType="1"/>
            </p:cNvSpPr>
            <p:nvPr/>
          </p:nvSpPr>
          <p:spPr bwMode="auto">
            <a:xfrm>
              <a:off x="3096" y="1026"/>
              <a:ext cx="1792" cy="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74" name="Line 55" descr="紫色网格"/>
            <p:cNvSpPr>
              <a:spLocks noChangeShapeType="1"/>
            </p:cNvSpPr>
            <p:nvPr/>
          </p:nvSpPr>
          <p:spPr bwMode="auto">
            <a:xfrm flipH="1">
              <a:off x="3799" y="1040"/>
              <a:ext cx="5" cy="1746"/>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75" name="Text Box 56"/>
            <p:cNvSpPr txBox="1">
              <a:spLocks noChangeArrowheads="1"/>
            </p:cNvSpPr>
            <p:nvPr/>
          </p:nvSpPr>
          <p:spPr bwMode="auto">
            <a:xfrm>
              <a:off x="3881" y="468"/>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zh-CN" altLang="en-US" sz="2400">
                  <a:solidFill>
                    <a:srgbClr val="000066"/>
                  </a:solidFill>
                  <a:latin typeface="Times New Roman" panose="02020603050405020304" pitchFamily="18" charset="0"/>
                  <a:ea typeface="楷体_GB2312" pitchFamily="49" charset="-122"/>
                  <a:cs typeface="Times New Roman" panose="02020603050405020304" pitchFamily="18" charset="0"/>
                </a:rPr>
                <a:t>功能表</a:t>
              </a:r>
            </a:p>
          </p:txBody>
        </p:sp>
        <p:sp>
          <p:nvSpPr>
            <p:cNvPr id="73776" name="Text Box 57"/>
            <p:cNvSpPr txBox="1">
              <a:spLocks noChangeArrowheads="1"/>
            </p:cNvSpPr>
            <p:nvPr/>
          </p:nvSpPr>
          <p:spPr bwMode="auto">
            <a:xfrm>
              <a:off x="3256" y="1739"/>
              <a:ext cx="2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2400" dirty="0">
                  <a:solidFill>
                    <a:srgbClr val="000066"/>
                  </a:solidFill>
                  <a:latin typeface="Times New Roman" panose="02020603050405020304" pitchFamily="18" charset="0"/>
                  <a:ea typeface="楷体_GB2312" pitchFamily="49" charset="-122"/>
                  <a:cs typeface="Times New Roman" panose="02020603050405020304" pitchFamily="18" charset="0"/>
                </a:rPr>
                <a:t>0	0	0	</a:t>
              </a:r>
              <a:r>
                <a:rPr lang="en-US" altLang="zh-CN" sz="2400" i="1" dirty="0">
                  <a:solidFill>
                    <a:srgbClr val="000066"/>
                  </a:solidFill>
                  <a:latin typeface="Times New Roman" panose="02020603050405020304" pitchFamily="18" charset="0"/>
                  <a:ea typeface="楷体_GB2312" pitchFamily="49" charset="-122"/>
                  <a:cs typeface="Times New Roman" panose="02020603050405020304" pitchFamily="18" charset="0"/>
                </a:rPr>
                <a:t>D</a:t>
              </a:r>
              <a:r>
                <a:rPr lang="en-US" altLang="zh-CN" sz="2400"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0</a:t>
              </a:r>
            </a:p>
          </p:txBody>
        </p:sp>
        <p:sp>
          <p:nvSpPr>
            <p:cNvPr id="73777" name="Text Box 58"/>
            <p:cNvSpPr txBox="1">
              <a:spLocks noChangeArrowheads="1"/>
            </p:cNvSpPr>
            <p:nvPr/>
          </p:nvSpPr>
          <p:spPr bwMode="auto">
            <a:xfrm>
              <a:off x="3256" y="1979"/>
              <a:ext cx="2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2400" dirty="0">
                  <a:solidFill>
                    <a:srgbClr val="000066"/>
                  </a:solidFill>
                  <a:latin typeface="Times New Roman" panose="02020603050405020304" pitchFamily="18" charset="0"/>
                  <a:ea typeface="楷体_GB2312" pitchFamily="49" charset="-122"/>
                  <a:cs typeface="Times New Roman" panose="02020603050405020304" pitchFamily="18" charset="0"/>
                </a:rPr>
                <a:t>0	0	1	</a:t>
              </a:r>
              <a:r>
                <a:rPr lang="en-US" altLang="zh-CN" sz="2400" i="1" dirty="0">
                  <a:solidFill>
                    <a:srgbClr val="000066"/>
                  </a:solidFill>
                  <a:latin typeface="Times New Roman" panose="02020603050405020304" pitchFamily="18" charset="0"/>
                  <a:ea typeface="楷体_GB2312" pitchFamily="49" charset="-122"/>
                  <a:cs typeface="Times New Roman" panose="02020603050405020304" pitchFamily="18" charset="0"/>
                </a:rPr>
                <a:t>D</a:t>
              </a:r>
              <a:r>
                <a:rPr lang="en-US" altLang="zh-CN" sz="2400"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1</a:t>
              </a:r>
            </a:p>
          </p:txBody>
        </p:sp>
        <p:sp>
          <p:nvSpPr>
            <p:cNvPr id="73778" name="Text Box 59"/>
            <p:cNvSpPr txBox="1">
              <a:spLocks noChangeArrowheads="1"/>
            </p:cNvSpPr>
            <p:nvPr/>
          </p:nvSpPr>
          <p:spPr bwMode="auto">
            <a:xfrm>
              <a:off x="3256" y="2219"/>
              <a:ext cx="2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2400" dirty="0">
                  <a:solidFill>
                    <a:srgbClr val="000066"/>
                  </a:solidFill>
                  <a:latin typeface="Times New Roman" panose="02020603050405020304" pitchFamily="18" charset="0"/>
                  <a:ea typeface="楷体_GB2312" pitchFamily="49" charset="-122"/>
                  <a:cs typeface="Times New Roman" panose="02020603050405020304" pitchFamily="18" charset="0"/>
                </a:rPr>
                <a:t>0	1	0	</a:t>
              </a:r>
              <a:r>
                <a:rPr lang="en-US" altLang="zh-CN" sz="2400" i="1" dirty="0">
                  <a:solidFill>
                    <a:srgbClr val="000066"/>
                  </a:solidFill>
                  <a:latin typeface="Times New Roman" panose="02020603050405020304" pitchFamily="18" charset="0"/>
                  <a:ea typeface="楷体_GB2312" pitchFamily="49" charset="-122"/>
                  <a:cs typeface="Times New Roman" panose="02020603050405020304" pitchFamily="18" charset="0"/>
                </a:rPr>
                <a:t>D</a:t>
              </a:r>
              <a:r>
                <a:rPr lang="en-US" altLang="zh-CN" sz="2400"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2</a:t>
              </a:r>
            </a:p>
          </p:txBody>
        </p:sp>
        <p:sp>
          <p:nvSpPr>
            <p:cNvPr id="73779" name="Text Box 60"/>
            <p:cNvSpPr txBox="1">
              <a:spLocks noChangeArrowheads="1"/>
            </p:cNvSpPr>
            <p:nvPr/>
          </p:nvSpPr>
          <p:spPr bwMode="auto">
            <a:xfrm>
              <a:off x="3256" y="2459"/>
              <a:ext cx="2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2400" dirty="0">
                  <a:solidFill>
                    <a:srgbClr val="000066"/>
                  </a:solidFill>
                  <a:latin typeface="Times New Roman" panose="02020603050405020304" pitchFamily="18" charset="0"/>
                  <a:ea typeface="楷体_GB2312" pitchFamily="49" charset="-122"/>
                  <a:cs typeface="Times New Roman" panose="02020603050405020304" pitchFamily="18" charset="0"/>
                </a:rPr>
                <a:t>0	1	1	</a:t>
              </a:r>
              <a:r>
                <a:rPr lang="en-US" altLang="zh-CN" sz="2400" i="1" dirty="0">
                  <a:solidFill>
                    <a:srgbClr val="000066"/>
                  </a:solidFill>
                  <a:latin typeface="Times New Roman" panose="02020603050405020304" pitchFamily="18" charset="0"/>
                  <a:ea typeface="楷体_GB2312" pitchFamily="49" charset="-122"/>
                  <a:cs typeface="Times New Roman" panose="02020603050405020304" pitchFamily="18" charset="0"/>
                </a:rPr>
                <a:t>D</a:t>
              </a:r>
              <a:r>
                <a:rPr lang="en-US" altLang="zh-CN" sz="2400"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3</a:t>
              </a:r>
            </a:p>
          </p:txBody>
        </p:sp>
        <p:sp>
          <p:nvSpPr>
            <p:cNvPr id="73780" name="Line 62"/>
            <p:cNvSpPr>
              <a:spLocks noChangeShapeType="1"/>
            </p:cNvSpPr>
            <p:nvPr/>
          </p:nvSpPr>
          <p:spPr bwMode="auto">
            <a:xfrm>
              <a:off x="3334" y="1299"/>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81" name="Line 65" descr="紫色网格"/>
            <p:cNvSpPr>
              <a:spLocks noChangeShapeType="1"/>
            </p:cNvSpPr>
            <p:nvPr/>
          </p:nvSpPr>
          <p:spPr bwMode="auto">
            <a:xfrm>
              <a:off x="3061" y="1253"/>
              <a:ext cx="1815" cy="0"/>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3782" name="Line 66" descr="紫色网格"/>
            <p:cNvSpPr>
              <a:spLocks noChangeShapeType="1"/>
            </p:cNvSpPr>
            <p:nvPr/>
          </p:nvSpPr>
          <p:spPr bwMode="auto">
            <a:xfrm flipH="1">
              <a:off x="4337" y="1253"/>
              <a:ext cx="4" cy="1555"/>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64" name="对象 63"/>
          <p:cNvGraphicFramePr>
            <a:graphicFrameLocks noChangeAspect="1"/>
          </p:cNvGraphicFramePr>
          <p:nvPr>
            <p:extLst>
              <p:ext uri="{D42A27DB-BD31-4B8C-83A1-F6EECF244321}">
                <p14:modId xmlns:p14="http://schemas.microsoft.com/office/powerpoint/2010/main" val="3773571584"/>
              </p:ext>
            </p:extLst>
          </p:nvPr>
        </p:nvGraphicFramePr>
        <p:xfrm>
          <a:off x="163599" y="5355764"/>
          <a:ext cx="4408401" cy="1220788"/>
        </p:xfrm>
        <a:graphic>
          <a:graphicData uri="http://schemas.openxmlformats.org/presentationml/2006/ole">
            <mc:AlternateContent xmlns:mc="http://schemas.openxmlformats.org/markup-compatibility/2006">
              <mc:Choice xmlns:v="urn:schemas-microsoft-com:vml" Requires="v">
                <p:oleObj spid="_x0000_s23557" name="Equation" r:id="rId6" imgW="2476440" imgH="685800" progId="Equation.DSMT4">
                  <p:embed/>
                </p:oleObj>
              </mc:Choice>
              <mc:Fallback>
                <p:oleObj name="Equation" r:id="rId6" imgW="2476440" imgH="685800" progId="Equation.DSMT4">
                  <p:embed/>
                  <p:pic>
                    <p:nvPicPr>
                      <p:cNvPr id="0" name=""/>
                      <p:cNvPicPr/>
                      <p:nvPr/>
                    </p:nvPicPr>
                    <p:blipFill>
                      <a:blip r:embed="rId7"/>
                      <a:stretch>
                        <a:fillRect/>
                      </a:stretch>
                    </p:blipFill>
                    <p:spPr>
                      <a:xfrm>
                        <a:off x="163599" y="5355764"/>
                        <a:ext cx="4408401" cy="1220788"/>
                      </a:xfrm>
                      <a:prstGeom prst="rect">
                        <a:avLst/>
                      </a:prstGeom>
                    </p:spPr>
                  </p:pic>
                </p:oleObj>
              </mc:Fallback>
            </mc:AlternateContent>
          </a:graphicData>
        </a:graphic>
      </p:graphicFrame>
      <p:sp>
        <p:nvSpPr>
          <p:cNvPr id="65" name="Rectangle 4"/>
          <p:cNvSpPr>
            <a:spLocks noChangeArrowheads="1"/>
          </p:cNvSpPr>
          <p:nvPr/>
        </p:nvSpPr>
        <p:spPr bwMode="auto">
          <a:xfrm>
            <a:off x="4922634" y="5354522"/>
            <a:ext cx="402198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79400">
              <a:lnSpc>
                <a:spcPct val="120000"/>
              </a:lnSpc>
              <a:spcBef>
                <a:spcPct val="20000"/>
              </a:spcBef>
              <a:buBlip>
                <a:blip r:embed="rId8"/>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9"/>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10"/>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1"/>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indent="0" algn="just" eaLnBrk="1" hangingPunct="1">
              <a:lnSpc>
                <a:spcPct val="100000"/>
              </a:lnSpc>
              <a:spcBef>
                <a:spcPct val="0"/>
              </a:spcBef>
              <a:buClr>
                <a:srgbClr val="66FF33"/>
              </a:buClr>
              <a:buNone/>
            </a:pPr>
            <a:r>
              <a:rPr kumimoji="1" lang="en-US" altLang="zh-CN" sz="2200" b="0" i="0">
                <a:latin typeface="+mn-lt"/>
                <a:ea typeface="+mn-ea"/>
              </a:rPr>
              <a:t>m</a:t>
            </a:r>
            <a:r>
              <a:rPr kumimoji="1" lang="en-US" altLang="zh-CN" sz="2200" b="0" i="0" baseline="-30000">
                <a:latin typeface="+mn-lt"/>
                <a:ea typeface="+mn-ea"/>
              </a:rPr>
              <a:t>i </a:t>
            </a:r>
            <a:r>
              <a:rPr kumimoji="1" lang="en-US" altLang="zh-CN" sz="2200" b="0" i="0">
                <a:latin typeface="+mn-lt"/>
                <a:ea typeface="+mn-ea"/>
              </a:rPr>
              <a:t>(i=0,1,2,3)</a:t>
            </a:r>
            <a:r>
              <a:rPr kumimoji="1" lang="zh-CN" altLang="en-US" sz="2200" b="0" i="0">
                <a:latin typeface="+mn-lt"/>
                <a:ea typeface="+mn-ea"/>
              </a:rPr>
              <a:t>是地址选择信号</a:t>
            </a:r>
            <a:r>
              <a:rPr kumimoji="1" lang="en-US" altLang="zh-CN" sz="2200" b="0" i="0">
                <a:latin typeface="+mn-lt"/>
                <a:ea typeface="+mn-ea"/>
              </a:rPr>
              <a:t>A</a:t>
            </a:r>
            <a:r>
              <a:rPr kumimoji="1" lang="en-US" altLang="zh-CN" sz="2200" b="0" i="0" baseline="-30000">
                <a:latin typeface="+mn-lt"/>
                <a:ea typeface="+mn-ea"/>
              </a:rPr>
              <a:t>1</a:t>
            </a:r>
            <a:r>
              <a:rPr kumimoji="1" lang="zh-CN" altLang="en-US" sz="2200" b="0" i="0">
                <a:latin typeface="+mn-lt"/>
                <a:ea typeface="+mn-ea"/>
              </a:rPr>
              <a:t>和</a:t>
            </a:r>
            <a:r>
              <a:rPr kumimoji="1" lang="en-US" altLang="zh-CN" sz="2200" b="0" i="0">
                <a:latin typeface="+mn-lt"/>
                <a:ea typeface="+mn-ea"/>
              </a:rPr>
              <a:t>A</a:t>
            </a:r>
            <a:r>
              <a:rPr kumimoji="1" lang="en-US" altLang="zh-CN" sz="2200" b="0" i="0" baseline="-30000">
                <a:latin typeface="+mn-lt"/>
                <a:ea typeface="+mn-ea"/>
              </a:rPr>
              <a:t>0</a:t>
            </a:r>
            <a:r>
              <a:rPr kumimoji="1" lang="zh-CN" altLang="en-US" sz="2200" b="0" i="0">
                <a:latin typeface="+mn-lt"/>
                <a:ea typeface="+mn-ea"/>
              </a:rPr>
              <a:t>的四个最小项。每当</a:t>
            </a:r>
            <a:r>
              <a:rPr kumimoji="1" lang="en-US" altLang="zh-CN" sz="2200" b="0" i="0">
                <a:latin typeface="+mn-lt"/>
                <a:ea typeface="+mn-ea"/>
              </a:rPr>
              <a:t>A</a:t>
            </a:r>
            <a:r>
              <a:rPr kumimoji="1" lang="en-US" altLang="zh-CN" sz="2200" b="0" i="0" baseline="-30000">
                <a:latin typeface="+mn-lt"/>
                <a:ea typeface="+mn-ea"/>
              </a:rPr>
              <a:t>1</a:t>
            </a:r>
            <a:r>
              <a:rPr kumimoji="1" lang="zh-CN" altLang="en-US" sz="2200" b="0" i="0">
                <a:latin typeface="+mn-lt"/>
                <a:ea typeface="+mn-ea"/>
              </a:rPr>
              <a:t>和</a:t>
            </a:r>
            <a:r>
              <a:rPr kumimoji="1" lang="en-US" altLang="zh-CN" sz="2200" b="0" i="0">
                <a:latin typeface="+mn-lt"/>
                <a:ea typeface="+mn-ea"/>
              </a:rPr>
              <a:t>A</a:t>
            </a:r>
            <a:r>
              <a:rPr kumimoji="1" lang="en-US" altLang="zh-CN" sz="2200" b="0" i="0" baseline="-30000">
                <a:latin typeface="+mn-lt"/>
                <a:ea typeface="+mn-ea"/>
              </a:rPr>
              <a:t>0</a:t>
            </a:r>
            <a:r>
              <a:rPr kumimoji="1" lang="zh-CN" altLang="en-US" sz="2200" b="0" i="0">
                <a:latin typeface="+mn-lt"/>
                <a:ea typeface="+mn-ea"/>
              </a:rPr>
              <a:t>有一组确定取值时，</a:t>
            </a:r>
            <a:r>
              <a:rPr kumimoji="1" lang="en-US" altLang="zh-CN" sz="2200" b="0" i="0">
                <a:latin typeface="+mn-lt"/>
                <a:ea typeface="+mn-ea"/>
              </a:rPr>
              <a:t>F</a:t>
            </a:r>
            <a:r>
              <a:rPr kumimoji="1" lang="zh-CN" altLang="en-US" sz="2200" b="0" i="0">
                <a:latin typeface="+mn-lt"/>
                <a:ea typeface="+mn-ea"/>
              </a:rPr>
              <a:t>有相应的数据输出。</a:t>
            </a:r>
          </a:p>
        </p:txBody>
      </p:sp>
    </p:spTree>
    <p:extLst>
      <p:ext uri="{BB962C8B-B14F-4D97-AF65-F5344CB8AC3E}">
        <p14:creationId xmlns:p14="http://schemas.microsoft.com/office/powerpoint/2010/main" val="17895911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pic>
        <p:nvPicPr>
          <p:cNvPr id="3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47" y="985586"/>
            <a:ext cx="3903742" cy="526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62" name="Group 99"/>
          <p:cNvGrpSpPr>
            <a:grpSpLocks/>
          </p:cNvGrpSpPr>
          <p:nvPr/>
        </p:nvGrpSpPr>
        <p:grpSpPr bwMode="auto">
          <a:xfrm>
            <a:off x="4214490" y="2872736"/>
            <a:ext cx="4929510" cy="2907397"/>
            <a:chOff x="340" y="1378"/>
            <a:chExt cx="4717" cy="2415"/>
          </a:xfrm>
        </p:grpSpPr>
        <p:sp>
          <p:nvSpPr>
            <p:cNvPr id="92167" name="Rectangle 6"/>
            <p:cNvSpPr>
              <a:spLocks noChangeArrowheads="1"/>
            </p:cNvSpPr>
            <p:nvPr/>
          </p:nvSpPr>
          <p:spPr bwMode="auto">
            <a:xfrm>
              <a:off x="1894" y="1378"/>
              <a:ext cx="147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a:solidFill>
                    <a:schemeClr val="tx1"/>
                  </a:solidFill>
                  <a:cs typeface="Times New Roman" panose="02020603050405020304" pitchFamily="18" charset="0"/>
                </a:rPr>
                <a:t>74153</a:t>
              </a:r>
              <a:r>
                <a:rPr lang="zh-CN" altLang="en-US" sz="1800">
                  <a:solidFill>
                    <a:schemeClr val="tx1"/>
                  </a:solidFill>
                  <a:cs typeface="Times New Roman" panose="02020603050405020304" pitchFamily="18" charset="0"/>
                </a:rPr>
                <a:t>功能表</a:t>
              </a:r>
            </a:p>
          </p:txBody>
        </p:sp>
        <mc:AlternateContent xmlns:mc="http://schemas.openxmlformats.org/markup-compatibility/2006" xmlns:a14="http://schemas.microsoft.com/office/drawing/2010/main">
          <mc:Choice Requires="a14">
            <p:sp>
              <p:nvSpPr>
                <p:cNvPr id="92169" name="Rectangle 37"/>
                <p:cNvSpPr>
                  <a:spLocks noChangeArrowheads="1"/>
                </p:cNvSpPr>
                <p:nvPr/>
              </p:nvSpPr>
              <p:spPr bwMode="auto">
                <a:xfrm>
                  <a:off x="4098" y="2586"/>
                  <a:ext cx="955" cy="1207"/>
                </a:xfrm>
                <a:prstGeom prst="rect">
                  <a:avLst/>
                </a:prstGeom>
                <a:noFill/>
                <a:ln w="28575">
                  <a:solidFill>
                    <a:srgbClr val="66FF33"/>
                  </a:solidFill>
                  <a:miter lim="800000"/>
                  <a:headEnd/>
                  <a:tailEnd/>
                </a:ln>
                <a:extLst>
                  <a:ext uri="{909E8E84-426E-40DD-AFC4-6F175D3DCCD1}">
                    <a14:hiddenFill>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0">
                      <a:solidFill>
                        <a:schemeClr val="tx1"/>
                      </a:solidFill>
                      <a:cs typeface="Times New Roman" panose="02020603050405020304" pitchFamily="18" charset="0"/>
                    </a:rPr>
                    <a:t>  0     0</a:t>
                  </a:r>
                </a:p>
                <a:p>
                  <a:pPr>
                    <a:spcBef>
                      <a:spcPct val="0"/>
                    </a:spcBef>
                    <a:buClrTx/>
                    <a:buFontTx/>
                    <a:buNone/>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0 </m:t>
                        </m:r>
                        <m:r>
                          <a:rPr lang="en-US" altLang="zh-CN" sz="1800" b="0" i="1" baseline="-30000" smtClean="0">
                            <a:solidFill>
                              <a:schemeClr val="tx1"/>
                            </a:solidFill>
                            <a:latin typeface="Cambria Math" panose="02040503050406030204" pitchFamily="18" charset="0"/>
                            <a:cs typeface="Times New Roman" panose="02020603050405020304" pitchFamily="18" charset="0"/>
                          </a:rPr>
                          <m:t>  </m:t>
                        </m:r>
                        <m:r>
                          <a:rPr lang="en-US" altLang="zh-CN" sz="1800" b="0" i="1" baseline="-3000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’0)</m:t>
                        </m:r>
                      </m:oMath>
                    </m:oMathPara>
                  </a14:m>
                  <a:endParaRPr lang="en-US" altLang="zh-CN" sz="1800" b="0">
                    <a:solidFill>
                      <a:schemeClr val="tx1"/>
                    </a:solidFill>
                    <a:cs typeface="Times New Roman" panose="02020603050405020304" pitchFamily="18" charset="0"/>
                  </a:endParaRPr>
                </a:p>
                <a:p>
                  <a:pPr>
                    <a:spcBef>
                      <a:spcPct val="0"/>
                    </a:spcBef>
                    <a:buClrTx/>
                    <a:buFontTx/>
                    <a:buNone/>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1  </m:t>
                        </m:r>
                        <m:r>
                          <a:rPr lang="en-US" altLang="zh-CN" sz="1800" b="0" i="1" baseline="-30000" smtClean="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’1)</m:t>
                        </m:r>
                      </m:oMath>
                    </m:oMathPara>
                  </a14:m>
                  <a:endParaRPr lang="en-US" altLang="zh-CN" sz="1800" b="0">
                    <a:solidFill>
                      <a:schemeClr val="tx1"/>
                    </a:solidFill>
                    <a:cs typeface="Times New Roman" panose="02020603050405020304" pitchFamily="18" charset="0"/>
                  </a:endParaRPr>
                </a:p>
                <a:p>
                  <a:pPr>
                    <a:spcBef>
                      <a:spcPct val="0"/>
                    </a:spcBef>
                    <a:buClrTx/>
                    <a:buFontTx/>
                    <a:buNone/>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2 </m:t>
                        </m:r>
                        <m:r>
                          <a:rPr lang="en-US" altLang="zh-CN" sz="1800" b="0" i="1" baseline="-30000" smtClean="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m:t>
                        </m:r>
                        <m:r>
                          <a:rPr lang="en-US" altLang="zh-CN" sz="1800" b="0" i="1" baseline="-3000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’2)</m:t>
                        </m:r>
                      </m:oMath>
                    </m:oMathPara>
                  </a14:m>
                  <a:endParaRPr lang="en-US" altLang="zh-CN" sz="1800" b="0">
                    <a:solidFill>
                      <a:schemeClr val="tx1"/>
                    </a:solidFill>
                    <a:cs typeface="Times New Roman" panose="02020603050405020304" pitchFamily="18" charset="0"/>
                  </a:endParaRPr>
                </a:p>
                <a:p>
                  <a:pPr>
                    <a:spcBef>
                      <a:spcPct val="0"/>
                    </a:spcBef>
                    <a:buClrTx/>
                    <a:buFontTx/>
                    <a:buNone/>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3 </m:t>
                        </m:r>
                        <m:r>
                          <a:rPr lang="en-US" altLang="zh-CN" sz="1800" b="0" i="1" baseline="-30000" smtClean="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m:t>
                        </m:r>
                        <m:r>
                          <a:rPr lang="en-US" altLang="zh-CN" sz="1800" b="0" i="1" baseline="-3000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’3)</m:t>
                        </m:r>
                      </m:oMath>
                    </m:oMathPara>
                  </a14:m>
                  <a:endParaRPr lang="en-US" altLang="zh-CN" sz="1800" b="0">
                    <a:solidFill>
                      <a:schemeClr val="tx1"/>
                    </a:solidFill>
                    <a:cs typeface="Times New Roman" panose="02020603050405020304" pitchFamily="18" charset="0"/>
                  </a:endParaRPr>
                </a:p>
              </p:txBody>
            </p:sp>
          </mc:Choice>
          <mc:Fallback xmlns="">
            <p:sp>
              <p:nvSpPr>
                <p:cNvPr id="92169" name="Rectangle 37"/>
                <p:cNvSpPr>
                  <a:spLocks noRot="1" noChangeAspect="1" noMove="1" noResize="1" noEditPoints="1" noAdjustHandles="1" noChangeArrowheads="1" noChangeShapeType="1" noTextEdit="1"/>
                </p:cNvSpPr>
                <p:nvPr/>
              </p:nvSpPr>
              <p:spPr bwMode="auto">
                <a:xfrm>
                  <a:off x="4098" y="2586"/>
                  <a:ext cx="955" cy="1207"/>
                </a:xfrm>
                <a:prstGeom prst="rect">
                  <a:avLst/>
                </a:prstGeom>
                <a:blipFill rotWithShape="0">
                  <a:blip r:embed="rId4"/>
                  <a:stretch>
                    <a:fillRect t="-1646" r="-5357" b="-3292"/>
                  </a:stretch>
                </a:blip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170" name="Rectangle 36"/>
                <p:cNvSpPr>
                  <a:spLocks noChangeArrowheads="1"/>
                </p:cNvSpPr>
                <p:nvPr/>
              </p:nvSpPr>
              <p:spPr bwMode="auto">
                <a:xfrm>
                  <a:off x="2256" y="2586"/>
                  <a:ext cx="1842" cy="1207"/>
                </a:xfrm>
                <a:prstGeom prst="rect">
                  <a:avLst/>
                </a:prstGeom>
                <a:noFill/>
                <a:ln w="28575">
                  <a:solidFill>
                    <a:srgbClr val="66FF33"/>
                  </a:solidFill>
                  <a:miter lim="800000"/>
                  <a:headEnd/>
                  <a:tailEnd/>
                </a:ln>
                <a:extLst>
                  <a:ext uri="{909E8E84-426E-40DD-AFC4-6F175D3DCCD1}">
                    <a14:hiddenFill>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0">
                      <a:solidFill>
                        <a:schemeClr val="tx1"/>
                      </a:solidFill>
                      <a:cs typeface="Times New Roman" panose="02020603050405020304" pitchFamily="18" charset="0"/>
                    </a:rPr>
                    <a:t>×       ×</a:t>
                  </a:r>
                </a:p>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0</m:t>
                        </m:r>
                        <m:r>
                          <a:rPr lang="en-US" altLang="zh-CN" sz="1800" b="0" i="1">
                            <a:solidFill>
                              <a:schemeClr val="tx1"/>
                            </a:solidFill>
                            <a:latin typeface="Cambria Math" panose="02040503050406030204" pitchFamily="18" charset="0"/>
                            <a:cs typeface="Times New Roman" panose="02020603050405020304" pitchFamily="18" charset="0"/>
                          </a:rPr>
                          <m:t>~</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3</m:t>
                        </m:r>
                        <m:r>
                          <a:rPr lang="en-US" altLang="zh-CN" sz="1800" b="0" i="1">
                            <a:solidFill>
                              <a:schemeClr val="tx1"/>
                            </a:solidFill>
                            <a:latin typeface="Cambria Math" panose="02040503050406030204" pitchFamily="18" charset="0"/>
                            <a:cs typeface="Times New Roman" panose="02020603050405020304" pitchFamily="18" charset="0"/>
                          </a:rPr>
                          <m:t> </m:t>
                        </m:r>
                        <m:r>
                          <a:rPr lang="en-US" altLang="zh-CN" sz="1800" b="0" i="1" smtClean="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 </m:t>
                        </m:r>
                        <m:r>
                          <a:rPr lang="en-US" altLang="zh-CN" sz="1800" b="0" i="1" smtClean="0">
                            <a:solidFill>
                              <a:schemeClr val="tx1"/>
                            </a:solidFill>
                            <a:latin typeface="Cambria Math" panose="02040503050406030204" pitchFamily="18" charset="0"/>
                            <a:cs typeface="Times New Roman" panose="02020603050405020304" pitchFamily="18" charset="0"/>
                          </a:rPr>
                          <m:t>(</m:t>
                        </m:r>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smtClean="0">
                            <a:solidFill>
                              <a:schemeClr val="tx1"/>
                            </a:solidFill>
                            <a:latin typeface="Cambria Math" panose="02040503050406030204" pitchFamily="18" charset="0"/>
                            <a:cs typeface="Times New Roman" panose="02020603050405020304" pitchFamily="18" charset="0"/>
                          </a:rPr>
                          <m:t>’0~</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’3)</m:t>
                        </m:r>
                      </m:oMath>
                    </m:oMathPara>
                  </a14:m>
                  <a:endParaRPr lang="en-US" altLang="zh-CN" sz="1800" b="0">
                    <a:solidFill>
                      <a:schemeClr val="tx1"/>
                    </a:solidFill>
                    <a:cs typeface="Times New Roman" panose="02020603050405020304" pitchFamily="18" charset="0"/>
                  </a:endParaRPr>
                </a:p>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0</m:t>
                        </m:r>
                        <m:r>
                          <a:rPr lang="en-US" altLang="zh-CN" sz="1800" b="0" i="1">
                            <a:solidFill>
                              <a:schemeClr val="tx1"/>
                            </a:solidFill>
                            <a:latin typeface="Cambria Math" panose="02040503050406030204" pitchFamily="18" charset="0"/>
                            <a:cs typeface="Times New Roman" panose="02020603050405020304" pitchFamily="18" charset="0"/>
                          </a:rPr>
                          <m:t>~</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3</m:t>
                        </m:r>
                        <m:r>
                          <a:rPr lang="en-US" altLang="zh-CN" sz="1800" b="0" i="1">
                            <a:solidFill>
                              <a:schemeClr val="tx1"/>
                            </a:solidFill>
                            <a:latin typeface="Cambria Math" panose="02040503050406030204" pitchFamily="18" charset="0"/>
                            <a:cs typeface="Times New Roman" panose="02020603050405020304" pitchFamily="18" charset="0"/>
                          </a:rPr>
                          <m:t> </m:t>
                        </m:r>
                        <m:r>
                          <a:rPr lang="en-US" altLang="zh-CN" sz="1800" b="0" i="1" smtClean="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 (</m:t>
                        </m:r>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smtClean="0">
                            <a:solidFill>
                              <a:schemeClr val="tx1"/>
                            </a:solidFill>
                            <a:latin typeface="Cambria Math" panose="02040503050406030204" pitchFamily="18" charset="0"/>
                            <a:cs typeface="Times New Roman" panose="02020603050405020304" pitchFamily="18" charset="0"/>
                          </a:rPr>
                          <m:t>’0~</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’3)</m:t>
                        </m:r>
                      </m:oMath>
                    </m:oMathPara>
                  </a14:m>
                  <a:endParaRPr lang="en-US" altLang="zh-CN" sz="1800" b="0">
                    <a:solidFill>
                      <a:schemeClr val="tx1"/>
                    </a:solidFill>
                    <a:cs typeface="Times New Roman" panose="02020603050405020304" pitchFamily="18" charset="0"/>
                  </a:endParaRPr>
                </a:p>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0</m:t>
                        </m:r>
                        <m:r>
                          <a:rPr lang="en-US" altLang="zh-CN" sz="1800" b="0" i="1">
                            <a:solidFill>
                              <a:schemeClr val="tx1"/>
                            </a:solidFill>
                            <a:latin typeface="Cambria Math" panose="02040503050406030204" pitchFamily="18" charset="0"/>
                            <a:cs typeface="Times New Roman" panose="02020603050405020304" pitchFamily="18" charset="0"/>
                          </a:rPr>
                          <m:t>~</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3</m:t>
                        </m:r>
                        <m:r>
                          <a:rPr lang="en-US" altLang="zh-CN" sz="1800" b="0" i="1">
                            <a:solidFill>
                              <a:schemeClr val="tx1"/>
                            </a:solidFill>
                            <a:latin typeface="Cambria Math" panose="02040503050406030204" pitchFamily="18" charset="0"/>
                            <a:cs typeface="Times New Roman" panose="02020603050405020304" pitchFamily="18" charset="0"/>
                          </a:rPr>
                          <m:t> </m:t>
                        </m:r>
                        <m:r>
                          <a:rPr lang="en-US" altLang="zh-CN" sz="1800" b="0" i="1" smtClean="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’0~</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’3)</m:t>
                        </m:r>
                      </m:oMath>
                    </m:oMathPara>
                  </a14:m>
                  <a:endParaRPr lang="en-US" altLang="zh-CN" sz="1800" b="0">
                    <a:solidFill>
                      <a:schemeClr val="tx1"/>
                    </a:solidFill>
                    <a:cs typeface="Times New Roman" panose="02020603050405020304" pitchFamily="18" charset="0"/>
                  </a:endParaRPr>
                </a:p>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0</m:t>
                        </m:r>
                        <m:r>
                          <a:rPr lang="en-US" altLang="zh-CN" sz="1800" b="0" i="1">
                            <a:solidFill>
                              <a:schemeClr val="tx1"/>
                            </a:solidFill>
                            <a:latin typeface="Cambria Math" panose="02040503050406030204" pitchFamily="18" charset="0"/>
                            <a:cs typeface="Times New Roman" panose="02020603050405020304" pitchFamily="18" charset="0"/>
                          </a:rPr>
                          <m:t>~</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baseline="-30000">
                            <a:solidFill>
                              <a:schemeClr val="tx1"/>
                            </a:solidFill>
                            <a:latin typeface="Cambria Math" panose="02040503050406030204" pitchFamily="18" charset="0"/>
                            <a:cs typeface="Times New Roman" panose="02020603050405020304" pitchFamily="18" charset="0"/>
                          </a:rPr>
                          <m:t>3  </m:t>
                        </m:r>
                        <m:r>
                          <a:rPr lang="en-US" altLang="zh-CN" sz="1800" b="0" i="1" baseline="-30000" smtClean="0">
                            <a:solidFill>
                              <a:schemeClr val="tx1"/>
                            </a:solidFill>
                            <a:latin typeface="Cambria Math" panose="02040503050406030204" pitchFamily="18" charset="0"/>
                            <a:cs typeface="Times New Roman" panose="02020603050405020304" pitchFamily="18" charset="0"/>
                          </a:rPr>
                          <m:t> </m:t>
                        </m:r>
                        <m:r>
                          <a:rPr lang="en-US" altLang="zh-CN" sz="1800" b="0" i="1" baseline="-30000">
                            <a:solidFill>
                              <a:schemeClr val="tx1"/>
                            </a:solidFill>
                            <a:latin typeface="Cambria Math" panose="02040503050406030204" pitchFamily="18" charset="0"/>
                            <a:cs typeface="Times New Roman" panose="02020603050405020304" pitchFamily="18" charset="0"/>
                          </a:rPr>
                          <m:t> </m:t>
                        </m:r>
                        <m:r>
                          <a:rPr lang="en-US" altLang="zh-CN" sz="1800" b="0" i="1">
                            <a:solidFill>
                              <a:schemeClr val="tx1"/>
                            </a:solidFill>
                            <a:latin typeface="Cambria Math" panose="02040503050406030204" pitchFamily="18" charset="0"/>
                            <a:cs typeface="Times New Roman" panose="02020603050405020304" pitchFamily="18" charset="0"/>
                          </a:rPr>
                          <m:t>(</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’0~</m:t>
                        </m:r>
                        <m:r>
                          <a:rPr lang="en-US" altLang="zh-CN" sz="1800" b="0" i="1">
                            <a:solidFill>
                              <a:schemeClr val="tx1"/>
                            </a:solidFill>
                            <a:latin typeface="Cambria Math" panose="02040503050406030204" pitchFamily="18" charset="0"/>
                            <a:cs typeface="Times New Roman" panose="02020603050405020304" pitchFamily="18" charset="0"/>
                          </a:rPr>
                          <m:t>𝐷</m:t>
                        </m:r>
                        <m:r>
                          <a:rPr lang="en-US" altLang="zh-CN" sz="1800" b="0" i="1">
                            <a:solidFill>
                              <a:schemeClr val="tx1"/>
                            </a:solidFill>
                            <a:latin typeface="Cambria Math" panose="02040503050406030204" pitchFamily="18" charset="0"/>
                            <a:cs typeface="Times New Roman" panose="02020603050405020304" pitchFamily="18" charset="0"/>
                          </a:rPr>
                          <m:t>’3)</m:t>
                        </m:r>
                      </m:oMath>
                    </m:oMathPara>
                  </a14:m>
                  <a:endParaRPr lang="en-US" altLang="zh-CN" sz="1800" b="0">
                    <a:solidFill>
                      <a:schemeClr val="tx1"/>
                    </a:solidFill>
                    <a:cs typeface="Times New Roman" panose="02020603050405020304" pitchFamily="18" charset="0"/>
                  </a:endParaRPr>
                </a:p>
              </p:txBody>
            </p:sp>
          </mc:Choice>
          <mc:Fallback xmlns="">
            <p:sp>
              <p:nvSpPr>
                <p:cNvPr id="92170" name="Rectangle 36"/>
                <p:cNvSpPr>
                  <a:spLocks noRot="1" noChangeAspect="1" noMove="1" noResize="1" noEditPoints="1" noAdjustHandles="1" noChangeArrowheads="1" noChangeShapeType="1" noTextEdit="1"/>
                </p:cNvSpPr>
                <p:nvPr/>
              </p:nvSpPr>
              <p:spPr bwMode="auto">
                <a:xfrm>
                  <a:off x="2256" y="2586"/>
                  <a:ext cx="1842" cy="1207"/>
                </a:xfrm>
                <a:prstGeom prst="rect">
                  <a:avLst/>
                </a:prstGeom>
                <a:blipFill rotWithShape="0">
                  <a:blip r:embed="rId5"/>
                  <a:stretch>
                    <a:fillRect l="-312" t="-2469" b="-3292"/>
                  </a:stretch>
                </a:blip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92171" name="Rectangle 35"/>
            <p:cNvSpPr>
              <a:spLocks noChangeArrowheads="1"/>
            </p:cNvSpPr>
            <p:nvPr/>
          </p:nvSpPr>
          <p:spPr bwMode="auto">
            <a:xfrm>
              <a:off x="1416" y="2586"/>
              <a:ext cx="840" cy="1207"/>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0">
                  <a:solidFill>
                    <a:schemeClr val="tx1"/>
                  </a:solidFill>
                  <a:cs typeface="Times New Roman" panose="02020603050405020304" pitchFamily="18" charset="0"/>
                </a:rPr>
                <a:t>1</a:t>
              </a:r>
            </a:p>
            <a:p>
              <a:pPr algn="ctr">
                <a:spcBef>
                  <a:spcPct val="0"/>
                </a:spcBef>
                <a:buClrTx/>
                <a:buFontTx/>
                <a:buNone/>
              </a:pPr>
              <a:r>
                <a:rPr lang="en-US" altLang="zh-CN" sz="1800" b="0">
                  <a:solidFill>
                    <a:schemeClr val="tx1"/>
                  </a:solidFill>
                  <a:cs typeface="Times New Roman" panose="02020603050405020304" pitchFamily="18" charset="0"/>
                </a:rPr>
                <a:t>0</a:t>
              </a:r>
            </a:p>
            <a:p>
              <a:pPr algn="ctr">
                <a:spcBef>
                  <a:spcPct val="0"/>
                </a:spcBef>
                <a:buClrTx/>
                <a:buFontTx/>
                <a:buNone/>
              </a:pPr>
              <a:r>
                <a:rPr lang="en-US" altLang="zh-CN" sz="1800" b="0">
                  <a:solidFill>
                    <a:schemeClr val="tx1"/>
                  </a:solidFill>
                  <a:cs typeface="Times New Roman" panose="02020603050405020304" pitchFamily="18" charset="0"/>
                </a:rPr>
                <a:t>0</a:t>
              </a:r>
            </a:p>
            <a:p>
              <a:pPr algn="ctr">
                <a:spcBef>
                  <a:spcPct val="0"/>
                </a:spcBef>
                <a:buClrTx/>
                <a:buFontTx/>
                <a:buNone/>
              </a:pPr>
              <a:r>
                <a:rPr lang="en-US" altLang="zh-CN" sz="1800" b="0">
                  <a:solidFill>
                    <a:schemeClr val="tx1"/>
                  </a:solidFill>
                  <a:cs typeface="Times New Roman" panose="02020603050405020304" pitchFamily="18" charset="0"/>
                </a:rPr>
                <a:t>0</a:t>
              </a:r>
            </a:p>
            <a:p>
              <a:pPr algn="ctr">
                <a:spcBef>
                  <a:spcPct val="0"/>
                </a:spcBef>
                <a:buClrTx/>
                <a:buFontTx/>
                <a:buNone/>
              </a:pPr>
              <a:r>
                <a:rPr lang="en-US" altLang="zh-CN" sz="1800" b="0">
                  <a:solidFill>
                    <a:schemeClr val="tx1"/>
                  </a:solidFill>
                  <a:cs typeface="Times New Roman" panose="02020603050405020304" pitchFamily="18" charset="0"/>
                </a:rPr>
                <a:t>0</a:t>
              </a:r>
            </a:p>
          </p:txBody>
        </p:sp>
        <p:sp>
          <p:nvSpPr>
            <p:cNvPr id="92172" name="Rectangle 34"/>
            <p:cNvSpPr>
              <a:spLocks noChangeArrowheads="1"/>
            </p:cNvSpPr>
            <p:nvPr/>
          </p:nvSpPr>
          <p:spPr bwMode="auto">
            <a:xfrm>
              <a:off x="340" y="2586"/>
              <a:ext cx="1076" cy="1207"/>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0">
                  <a:solidFill>
                    <a:schemeClr val="tx1"/>
                  </a:solidFill>
                  <a:cs typeface="Times New Roman" panose="02020603050405020304" pitchFamily="18" charset="0"/>
                </a:rPr>
                <a:t>×   ×</a:t>
              </a:r>
            </a:p>
            <a:p>
              <a:pPr algn="ctr">
                <a:spcBef>
                  <a:spcPct val="0"/>
                </a:spcBef>
                <a:buClrTx/>
                <a:buFontTx/>
                <a:buNone/>
              </a:pPr>
              <a:r>
                <a:rPr lang="en-US" altLang="zh-CN" sz="1800" b="0">
                  <a:solidFill>
                    <a:schemeClr val="tx1"/>
                  </a:solidFill>
                  <a:cs typeface="Times New Roman" panose="02020603050405020304" pitchFamily="18" charset="0"/>
                </a:rPr>
                <a:t>0      0</a:t>
              </a:r>
            </a:p>
            <a:p>
              <a:pPr algn="ctr">
                <a:spcBef>
                  <a:spcPct val="0"/>
                </a:spcBef>
                <a:buClrTx/>
                <a:buFontTx/>
                <a:buNone/>
              </a:pPr>
              <a:r>
                <a:rPr lang="en-US" altLang="zh-CN" sz="1800" b="0">
                  <a:solidFill>
                    <a:schemeClr val="tx1"/>
                  </a:solidFill>
                  <a:cs typeface="Times New Roman" panose="02020603050405020304" pitchFamily="18" charset="0"/>
                </a:rPr>
                <a:t>0      1</a:t>
              </a:r>
            </a:p>
            <a:p>
              <a:pPr algn="ctr">
                <a:spcBef>
                  <a:spcPct val="0"/>
                </a:spcBef>
                <a:buClrTx/>
                <a:buFontTx/>
                <a:buNone/>
              </a:pPr>
              <a:r>
                <a:rPr lang="en-US" altLang="zh-CN" sz="1800" b="0">
                  <a:solidFill>
                    <a:schemeClr val="tx1"/>
                  </a:solidFill>
                  <a:cs typeface="Times New Roman" panose="02020603050405020304" pitchFamily="18" charset="0"/>
                </a:rPr>
                <a:t>1      0</a:t>
              </a:r>
            </a:p>
            <a:p>
              <a:pPr algn="ctr">
                <a:spcBef>
                  <a:spcPct val="0"/>
                </a:spcBef>
                <a:buClrTx/>
                <a:buFontTx/>
                <a:buNone/>
              </a:pPr>
              <a:r>
                <a:rPr lang="en-US" altLang="zh-CN" sz="1800" b="0">
                  <a:solidFill>
                    <a:schemeClr val="tx1"/>
                  </a:solidFill>
                  <a:cs typeface="Times New Roman" panose="02020603050405020304" pitchFamily="18" charset="0"/>
                </a:rPr>
                <a:t>1      1</a:t>
              </a:r>
            </a:p>
          </p:txBody>
        </p:sp>
        <p:sp>
          <p:nvSpPr>
            <p:cNvPr id="92173" name="Rectangle 33"/>
            <p:cNvSpPr>
              <a:spLocks noChangeArrowheads="1"/>
            </p:cNvSpPr>
            <p:nvPr/>
          </p:nvSpPr>
          <p:spPr bwMode="auto">
            <a:xfrm>
              <a:off x="4098" y="2292"/>
              <a:ext cx="955" cy="294"/>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0" i="1">
                  <a:solidFill>
                    <a:schemeClr val="tx1"/>
                  </a:solidFill>
                  <a:cs typeface="Times New Roman" panose="02020603050405020304" pitchFamily="18" charset="0"/>
                </a:rPr>
                <a:t>F</a:t>
              </a:r>
              <a:r>
                <a:rPr lang="en-US" altLang="zh-CN" sz="1800" b="0" baseline="-30000">
                  <a:solidFill>
                    <a:schemeClr val="tx1"/>
                  </a:solidFill>
                  <a:cs typeface="Times New Roman" panose="02020603050405020304" pitchFamily="18" charset="0"/>
                </a:rPr>
                <a:t>1</a:t>
              </a:r>
              <a:r>
                <a:rPr lang="en-US" altLang="zh-CN" sz="1800" b="0">
                  <a:solidFill>
                    <a:schemeClr val="tx1"/>
                  </a:solidFill>
                  <a:cs typeface="Times New Roman" panose="02020603050405020304" pitchFamily="18" charset="0"/>
                </a:rPr>
                <a:t> (</a:t>
              </a:r>
              <a:r>
                <a:rPr lang="en-US" altLang="zh-CN" sz="1800" b="0" i="1">
                  <a:solidFill>
                    <a:schemeClr val="tx1"/>
                  </a:solidFill>
                  <a:cs typeface="Times New Roman" panose="02020603050405020304" pitchFamily="18" charset="0"/>
                </a:rPr>
                <a:t>F</a:t>
              </a:r>
              <a:r>
                <a:rPr lang="en-US" altLang="zh-CN" sz="1800" b="0" baseline="-30000">
                  <a:solidFill>
                    <a:schemeClr val="tx1"/>
                  </a:solidFill>
                  <a:cs typeface="Times New Roman" panose="02020603050405020304" pitchFamily="18" charset="0"/>
                </a:rPr>
                <a:t>2</a:t>
              </a:r>
              <a:r>
                <a:rPr lang="en-US" altLang="zh-CN" sz="1800" b="0">
                  <a:solidFill>
                    <a:schemeClr val="tx1"/>
                  </a:solidFill>
                  <a:cs typeface="Times New Roman" panose="02020603050405020304" pitchFamily="18" charset="0"/>
                </a:rPr>
                <a:t>)</a:t>
              </a:r>
            </a:p>
          </p:txBody>
        </p:sp>
        <p:sp>
          <p:nvSpPr>
            <p:cNvPr id="92174" name="Rectangle 32"/>
            <p:cNvSpPr>
              <a:spLocks noChangeArrowheads="1"/>
            </p:cNvSpPr>
            <p:nvPr/>
          </p:nvSpPr>
          <p:spPr bwMode="auto">
            <a:xfrm>
              <a:off x="2256" y="2292"/>
              <a:ext cx="1842" cy="294"/>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0" i="1">
                  <a:solidFill>
                    <a:schemeClr val="tx1"/>
                  </a:solidFill>
                  <a:cs typeface="Times New Roman" panose="02020603050405020304" pitchFamily="18" charset="0"/>
                </a:rPr>
                <a:t>D</a:t>
              </a:r>
              <a:r>
                <a:rPr lang="en-US" altLang="zh-CN" sz="1800" b="0" baseline="-30000">
                  <a:solidFill>
                    <a:schemeClr val="tx1"/>
                  </a:solidFill>
                  <a:cs typeface="Times New Roman" panose="02020603050405020304" pitchFamily="18" charset="0"/>
                </a:rPr>
                <a:t>i         </a:t>
              </a:r>
              <a:r>
                <a:rPr lang="en-US" altLang="zh-CN" sz="1800" b="0">
                  <a:solidFill>
                    <a:schemeClr val="tx1"/>
                  </a:solidFill>
                  <a:cs typeface="Times New Roman" panose="02020603050405020304" pitchFamily="18" charset="0"/>
                </a:rPr>
                <a:t>(</a:t>
              </a:r>
              <a:r>
                <a:rPr lang="en-US" altLang="zh-CN" sz="1800" b="0" baseline="-30000">
                  <a:solidFill>
                    <a:schemeClr val="tx1"/>
                  </a:solidFill>
                  <a:cs typeface="Times New Roman" panose="02020603050405020304" pitchFamily="18" charset="0"/>
                </a:rPr>
                <a:t> </a:t>
              </a:r>
              <a:r>
                <a:rPr lang="en-US" altLang="zh-CN" sz="1800" b="0" i="1">
                  <a:solidFill>
                    <a:schemeClr val="tx1"/>
                  </a:solidFill>
                  <a:cs typeface="Times New Roman" panose="02020603050405020304" pitchFamily="18" charset="0"/>
                </a:rPr>
                <a:t>D</a:t>
              </a:r>
              <a:r>
                <a:rPr lang="en-US" altLang="zh-CN" sz="1800" b="0">
                  <a:solidFill>
                    <a:schemeClr val="tx1"/>
                  </a:solidFill>
                  <a:cs typeface="Times New Roman" panose="02020603050405020304" pitchFamily="18" charset="0"/>
                </a:rPr>
                <a:t>’</a:t>
              </a:r>
              <a:r>
                <a:rPr lang="en-US" altLang="zh-CN" sz="1800" b="0" baseline="-30000">
                  <a:solidFill>
                    <a:schemeClr val="tx1"/>
                  </a:solidFill>
                  <a:cs typeface="Times New Roman" panose="02020603050405020304" pitchFamily="18" charset="0"/>
                </a:rPr>
                <a:t>i</a:t>
              </a:r>
              <a:r>
                <a:rPr lang="en-US" altLang="zh-CN" sz="1800" b="0">
                  <a:solidFill>
                    <a:schemeClr val="tx1"/>
                  </a:solidFill>
                  <a:cs typeface="Times New Roman" panose="02020603050405020304" pitchFamily="18" charset="0"/>
                </a:rPr>
                <a:t>)</a:t>
              </a:r>
            </a:p>
          </p:txBody>
        </p:sp>
        <p:sp>
          <p:nvSpPr>
            <p:cNvPr id="92175" name="Rectangle 31"/>
            <p:cNvSpPr>
              <a:spLocks noChangeArrowheads="1"/>
            </p:cNvSpPr>
            <p:nvPr/>
          </p:nvSpPr>
          <p:spPr bwMode="auto">
            <a:xfrm>
              <a:off x="1416" y="2292"/>
              <a:ext cx="840" cy="294"/>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0" i="1">
                  <a:solidFill>
                    <a:schemeClr val="tx1"/>
                  </a:solidFill>
                  <a:cs typeface="Times New Roman" panose="02020603050405020304" pitchFamily="18" charset="0"/>
                </a:rPr>
                <a:t>E</a:t>
              </a:r>
              <a:r>
                <a:rPr lang="en-US" altLang="zh-CN" sz="1800" b="0">
                  <a:solidFill>
                    <a:schemeClr val="tx1"/>
                  </a:solidFill>
                  <a:cs typeface="Times New Roman" panose="02020603050405020304" pitchFamily="18" charset="0"/>
                </a:rPr>
                <a:t> (</a:t>
              </a:r>
              <a:r>
                <a:rPr lang="en-US" altLang="zh-CN" sz="1800" b="0" i="1">
                  <a:solidFill>
                    <a:schemeClr val="tx1"/>
                  </a:solidFill>
                  <a:cs typeface="Times New Roman" panose="02020603050405020304" pitchFamily="18" charset="0"/>
                </a:rPr>
                <a:t>E</a:t>
              </a:r>
              <a:r>
                <a:rPr lang="en-US" altLang="zh-CN" sz="1800" b="0">
                  <a:solidFill>
                    <a:schemeClr val="tx1"/>
                  </a:solidFill>
                  <a:cs typeface="Times New Roman" panose="02020603050405020304" pitchFamily="18" charset="0"/>
                </a:rPr>
                <a:t>’)</a:t>
              </a:r>
            </a:p>
          </p:txBody>
        </p:sp>
        <p:sp>
          <p:nvSpPr>
            <p:cNvPr id="92176" name="Rectangle 30"/>
            <p:cNvSpPr>
              <a:spLocks noChangeArrowheads="1"/>
            </p:cNvSpPr>
            <p:nvPr/>
          </p:nvSpPr>
          <p:spPr bwMode="auto">
            <a:xfrm>
              <a:off x="340" y="2292"/>
              <a:ext cx="1076" cy="294"/>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0" i="1">
                  <a:solidFill>
                    <a:schemeClr val="tx1"/>
                  </a:solidFill>
                  <a:cs typeface="Times New Roman" panose="02020603050405020304" pitchFamily="18" charset="0"/>
                </a:rPr>
                <a:t>A</a:t>
              </a:r>
              <a:r>
                <a:rPr lang="en-US" altLang="zh-CN" sz="1800" b="0" baseline="-30000">
                  <a:solidFill>
                    <a:schemeClr val="tx1"/>
                  </a:solidFill>
                  <a:cs typeface="Times New Roman" panose="02020603050405020304" pitchFamily="18" charset="0"/>
                </a:rPr>
                <a:t>1      </a:t>
              </a:r>
              <a:r>
                <a:rPr lang="en-US" altLang="zh-CN" sz="1800" b="0" i="1">
                  <a:solidFill>
                    <a:schemeClr val="tx1"/>
                  </a:solidFill>
                  <a:cs typeface="Times New Roman" panose="02020603050405020304" pitchFamily="18" charset="0"/>
                </a:rPr>
                <a:t>A</a:t>
              </a:r>
              <a:r>
                <a:rPr lang="en-US" altLang="zh-CN" sz="1800" b="0" baseline="-30000">
                  <a:solidFill>
                    <a:schemeClr val="tx1"/>
                  </a:solidFill>
                  <a:cs typeface="Times New Roman" panose="02020603050405020304" pitchFamily="18" charset="0"/>
                </a:rPr>
                <a:t>0</a:t>
              </a:r>
              <a:endParaRPr lang="en-US" altLang="zh-CN" sz="1800" b="0">
                <a:solidFill>
                  <a:schemeClr val="tx1"/>
                </a:solidFill>
                <a:cs typeface="Times New Roman" panose="02020603050405020304" pitchFamily="18" charset="0"/>
              </a:endParaRPr>
            </a:p>
          </p:txBody>
        </p:sp>
        <p:sp>
          <p:nvSpPr>
            <p:cNvPr id="92177" name="Rectangle 28"/>
            <p:cNvSpPr>
              <a:spLocks noChangeArrowheads="1"/>
            </p:cNvSpPr>
            <p:nvPr/>
          </p:nvSpPr>
          <p:spPr bwMode="auto">
            <a:xfrm>
              <a:off x="2256" y="1997"/>
              <a:ext cx="1842" cy="295"/>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solidFill>
                    <a:schemeClr val="tx1"/>
                  </a:solidFill>
                  <a:cs typeface="Times New Roman" panose="02020603050405020304" pitchFamily="18" charset="0"/>
                </a:rPr>
                <a:t>数    据</a:t>
              </a:r>
            </a:p>
          </p:txBody>
        </p:sp>
        <p:sp>
          <p:nvSpPr>
            <p:cNvPr id="92178" name="Rectangle 27"/>
            <p:cNvSpPr>
              <a:spLocks noChangeArrowheads="1"/>
            </p:cNvSpPr>
            <p:nvPr/>
          </p:nvSpPr>
          <p:spPr bwMode="auto">
            <a:xfrm>
              <a:off x="1416" y="1997"/>
              <a:ext cx="840" cy="295"/>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solidFill>
                    <a:schemeClr val="tx1"/>
                  </a:solidFill>
                  <a:cs typeface="Times New Roman" panose="02020603050405020304" pitchFamily="18" charset="0"/>
                </a:rPr>
                <a:t>使 能</a:t>
              </a:r>
            </a:p>
          </p:txBody>
        </p:sp>
        <p:sp>
          <p:nvSpPr>
            <p:cNvPr id="92179" name="Rectangle 26"/>
            <p:cNvSpPr>
              <a:spLocks noChangeArrowheads="1"/>
            </p:cNvSpPr>
            <p:nvPr/>
          </p:nvSpPr>
          <p:spPr bwMode="auto">
            <a:xfrm>
              <a:off x="340" y="1997"/>
              <a:ext cx="1076" cy="295"/>
            </a:xfrm>
            <a:prstGeom prst="rect">
              <a:avLst/>
            </a:prstGeom>
            <a:noFill/>
            <a:ln w="28575">
              <a:solidFill>
                <a:srgbClr val="66FF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solidFill>
                    <a:schemeClr val="tx1"/>
                  </a:solidFill>
                  <a:cs typeface="Times New Roman" panose="02020603050405020304" pitchFamily="18" charset="0"/>
                </a:rPr>
                <a:t>地址选择</a:t>
              </a:r>
            </a:p>
          </p:txBody>
        </p:sp>
        <p:sp>
          <p:nvSpPr>
            <p:cNvPr id="92180" name="Rectangle 25"/>
            <p:cNvSpPr>
              <a:spLocks noChangeArrowheads="1"/>
            </p:cNvSpPr>
            <p:nvPr/>
          </p:nvSpPr>
          <p:spPr bwMode="auto">
            <a:xfrm>
              <a:off x="4102" y="1842"/>
              <a:ext cx="95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solidFill>
                    <a:schemeClr val="tx1"/>
                  </a:solidFill>
                  <a:cs typeface="Times New Roman" panose="02020603050405020304" pitchFamily="18" charset="0"/>
                </a:rPr>
                <a:t>输  出</a:t>
              </a:r>
            </a:p>
          </p:txBody>
        </p:sp>
        <p:sp>
          <p:nvSpPr>
            <p:cNvPr id="92181" name="Rectangle 22"/>
            <p:cNvSpPr>
              <a:spLocks noChangeArrowheads="1"/>
            </p:cNvSpPr>
            <p:nvPr/>
          </p:nvSpPr>
          <p:spPr bwMode="auto">
            <a:xfrm>
              <a:off x="340" y="1688"/>
              <a:ext cx="375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solidFill>
                    <a:schemeClr val="tx1"/>
                  </a:solidFill>
                  <a:cs typeface="Times New Roman" panose="02020603050405020304" pitchFamily="18" charset="0"/>
                </a:rPr>
                <a:t>数           据</a:t>
              </a:r>
            </a:p>
          </p:txBody>
        </p:sp>
        <p:sp>
          <p:nvSpPr>
            <p:cNvPr id="92182" name="Line 38"/>
            <p:cNvSpPr>
              <a:spLocks noChangeShapeType="1"/>
            </p:cNvSpPr>
            <p:nvPr/>
          </p:nvSpPr>
          <p:spPr bwMode="auto">
            <a:xfrm>
              <a:off x="340" y="1661"/>
              <a:ext cx="4713" cy="0"/>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sp>
          <p:nvSpPr>
            <p:cNvPr id="92183" name="Line 39"/>
            <p:cNvSpPr>
              <a:spLocks noChangeShapeType="1"/>
            </p:cNvSpPr>
            <p:nvPr/>
          </p:nvSpPr>
          <p:spPr bwMode="auto">
            <a:xfrm>
              <a:off x="340" y="3793"/>
              <a:ext cx="4713" cy="0"/>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sp>
          <p:nvSpPr>
            <p:cNvPr id="92184" name="Line 40"/>
            <p:cNvSpPr>
              <a:spLocks noChangeShapeType="1"/>
            </p:cNvSpPr>
            <p:nvPr/>
          </p:nvSpPr>
          <p:spPr bwMode="auto">
            <a:xfrm>
              <a:off x="340" y="1661"/>
              <a:ext cx="0" cy="2132"/>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sp>
          <p:nvSpPr>
            <p:cNvPr id="92185" name="Line 41"/>
            <p:cNvSpPr>
              <a:spLocks noChangeShapeType="1"/>
            </p:cNvSpPr>
            <p:nvPr/>
          </p:nvSpPr>
          <p:spPr bwMode="auto">
            <a:xfrm>
              <a:off x="5053" y="1661"/>
              <a:ext cx="0" cy="2132"/>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sp>
          <p:nvSpPr>
            <p:cNvPr id="92186" name="Line 44"/>
            <p:cNvSpPr>
              <a:spLocks noChangeShapeType="1"/>
            </p:cNvSpPr>
            <p:nvPr/>
          </p:nvSpPr>
          <p:spPr bwMode="auto">
            <a:xfrm>
              <a:off x="340" y="1997"/>
              <a:ext cx="3758" cy="0"/>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sp>
          <p:nvSpPr>
            <p:cNvPr id="92187" name="Line 48"/>
            <p:cNvSpPr>
              <a:spLocks noChangeShapeType="1"/>
            </p:cNvSpPr>
            <p:nvPr/>
          </p:nvSpPr>
          <p:spPr bwMode="auto">
            <a:xfrm>
              <a:off x="4098" y="1661"/>
              <a:ext cx="0" cy="2132"/>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sp>
          <p:nvSpPr>
            <p:cNvPr id="92188" name="Line 52"/>
            <p:cNvSpPr>
              <a:spLocks noChangeShapeType="1"/>
            </p:cNvSpPr>
            <p:nvPr/>
          </p:nvSpPr>
          <p:spPr bwMode="auto">
            <a:xfrm>
              <a:off x="340" y="2292"/>
              <a:ext cx="4713" cy="0"/>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sp>
          <p:nvSpPr>
            <p:cNvPr id="92189" name="Line 54"/>
            <p:cNvSpPr>
              <a:spLocks noChangeShapeType="1"/>
            </p:cNvSpPr>
            <p:nvPr/>
          </p:nvSpPr>
          <p:spPr bwMode="auto">
            <a:xfrm>
              <a:off x="1416" y="1997"/>
              <a:ext cx="0" cy="1796"/>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sp>
          <p:nvSpPr>
            <p:cNvPr id="92190" name="Line 58"/>
            <p:cNvSpPr>
              <a:spLocks noChangeShapeType="1"/>
            </p:cNvSpPr>
            <p:nvPr/>
          </p:nvSpPr>
          <p:spPr bwMode="auto">
            <a:xfrm>
              <a:off x="2256" y="1997"/>
              <a:ext cx="0" cy="1796"/>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sp>
          <p:nvSpPr>
            <p:cNvPr id="92191" name="Line 63"/>
            <p:cNvSpPr>
              <a:spLocks noChangeShapeType="1"/>
            </p:cNvSpPr>
            <p:nvPr/>
          </p:nvSpPr>
          <p:spPr bwMode="auto">
            <a:xfrm>
              <a:off x="340" y="2586"/>
              <a:ext cx="4713" cy="0"/>
            </a:xfrm>
            <a:prstGeom prst="line">
              <a:avLst/>
            </a:prstGeom>
            <a:noFill/>
            <a:ln w="28575" cap="rnd">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b="0">
                <a:cs typeface="Times New Roman" panose="02020603050405020304" pitchFamily="18" charset="0"/>
              </a:endParaRPr>
            </a:p>
          </p:txBody>
        </p:sp>
      </p:grpSp>
      <p:sp>
        <p:nvSpPr>
          <p:cNvPr id="32" name="Rectangle 2"/>
          <p:cNvSpPr txBox="1">
            <a:spLocks noChangeArrowheads="1"/>
          </p:cNvSpPr>
          <p:nvPr/>
        </p:nvSpPr>
        <p:spPr>
          <a:xfrm>
            <a:off x="0" y="92359"/>
            <a:ext cx="7200900" cy="654063"/>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a:solidFill>
                  <a:srgbClr val="0000FF"/>
                </a:solidFill>
                <a:latin typeface="+mn-ea"/>
                <a:ea typeface="+mn-ea"/>
              </a:rPr>
              <a:t>双</a:t>
            </a:r>
            <a:r>
              <a:rPr lang="en-US" altLang="zh-CN" sz="3200" kern="0">
                <a:solidFill>
                  <a:srgbClr val="0000FF"/>
                </a:solidFill>
                <a:latin typeface="+mn-ea"/>
                <a:ea typeface="+mn-ea"/>
              </a:rPr>
              <a:t>4</a:t>
            </a:r>
            <a:r>
              <a:rPr lang="zh-CN" altLang="en-US" sz="3200" kern="0">
                <a:solidFill>
                  <a:srgbClr val="0000FF"/>
                </a:solidFill>
                <a:latin typeface="+mn-ea"/>
                <a:ea typeface="+mn-ea"/>
              </a:rPr>
              <a:t>选</a:t>
            </a:r>
            <a:r>
              <a:rPr lang="en-US" altLang="zh-CN" sz="3200" kern="0">
                <a:solidFill>
                  <a:srgbClr val="0000FF"/>
                </a:solidFill>
                <a:latin typeface="+mn-ea"/>
                <a:ea typeface="+mn-ea"/>
              </a:rPr>
              <a:t>1</a:t>
            </a:r>
            <a:r>
              <a:rPr lang="zh-CN" altLang="en-US" sz="3200" kern="0">
                <a:solidFill>
                  <a:srgbClr val="0000FF"/>
                </a:solidFill>
                <a:latin typeface="+mn-ea"/>
                <a:ea typeface="+mn-ea"/>
              </a:rPr>
              <a:t>数据选择器</a:t>
            </a:r>
            <a:r>
              <a:rPr lang="en-US" altLang="zh-CN" sz="3200" kern="0">
                <a:solidFill>
                  <a:srgbClr val="0000FF"/>
                </a:solidFill>
                <a:latin typeface="+mn-ea"/>
                <a:ea typeface="+mn-ea"/>
              </a:rPr>
              <a:t>74153</a:t>
            </a:r>
            <a:endParaRPr lang="zh-CN" altLang="en-US" sz="3200" kern="0" dirty="0">
              <a:solidFill>
                <a:srgbClr val="0000FF"/>
              </a:solidFill>
              <a:latin typeface="+mn-ea"/>
              <a:ea typeface="+mn-ea"/>
            </a:endParaRPr>
          </a:p>
        </p:txBody>
      </p:sp>
      <p:pic>
        <p:nvPicPr>
          <p:cNvPr id="2" name="图片 1"/>
          <p:cNvPicPr>
            <a:picLocks noChangeAspect="1"/>
          </p:cNvPicPr>
          <p:nvPr/>
        </p:nvPicPr>
        <p:blipFill>
          <a:blip r:embed="rId6"/>
          <a:stretch>
            <a:fillRect/>
          </a:stretch>
        </p:blipFill>
        <p:spPr>
          <a:xfrm>
            <a:off x="5494358" y="864053"/>
            <a:ext cx="3568487" cy="1717546"/>
          </a:xfrm>
          <a:prstGeom prst="rect">
            <a:avLst/>
          </a:prstGeom>
        </p:spPr>
      </p:pic>
      <p:sp>
        <p:nvSpPr>
          <p:cNvPr id="35" name="Rectangle 6"/>
          <p:cNvSpPr>
            <a:spLocks noChangeArrowheads="1"/>
          </p:cNvSpPr>
          <p:nvPr/>
        </p:nvSpPr>
        <p:spPr bwMode="auto">
          <a:xfrm>
            <a:off x="6677155" y="357838"/>
            <a:ext cx="18497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a:solidFill>
                  <a:schemeClr val="tx1"/>
                </a:solidFill>
                <a:cs typeface="Times New Roman" panose="02020603050405020304" pitchFamily="18" charset="0"/>
              </a:rPr>
              <a:t>74153</a:t>
            </a:r>
            <a:r>
              <a:rPr lang="zh-CN" altLang="en-US" sz="2000">
                <a:solidFill>
                  <a:schemeClr val="tx1"/>
                </a:solidFill>
                <a:cs typeface="Times New Roman" panose="02020603050405020304" pitchFamily="18" charset="0"/>
              </a:rPr>
              <a:t>逻辑符号</a:t>
            </a:r>
          </a:p>
        </p:txBody>
      </p:sp>
      <p:sp>
        <p:nvSpPr>
          <p:cNvPr id="37" name="Rectangle 6"/>
          <p:cNvSpPr>
            <a:spLocks noChangeArrowheads="1"/>
          </p:cNvSpPr>
          <p:nvPr/>
        </p:nvSpPr>
        <p:spPr bwMode="auto">
          <a:xfrm>
            <a:off x="855017" y="6289412"/>
            <a:ext cx="18497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3"/>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3"/>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3"/>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2000">
                <a:solidFill>
                  <a:schemeClr val="tx1"/>
                </a:solidFill>
                <a:cs typeface="Times New Roman" panose="02020603050405020304" pitchFamily="18" charset="0"/>
              </a:rPr>
              <a:t>74153</a:t>
            </a:r>
            <a:r>
              <a:rPr lang="zh-CN" altLang="en-US" sz="2000">
                <a:solidFill>
                  <a:schemeClr val="tx1"/>
                </a:solidFill>
                <a:cs typeface="Times New Roman" panose="02020603050405020304" pitchFamily="18" charset="0"/>
              </a:rPr>
              <a:t>逻辑框图</a:t>
            </a:r>
          </a:p>
        </p:txBody>
      </p:sp>
    </p:spTree>
    <p:extLst>
      <p:ext uri="{BB962C8B-B14F-4D97-AF65-F5344CB8AC3E}">
        <p14:creationId xmlns:p14="http://schemas.microsoft.com/office/powerpoint/2010/main" val="366741669"/>
      </p:ext>
    </p:extLst>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5" name="Rectangle 2"/>
          <p:cNvSpPr txBox="1">
            <a:spLocks noChangeArrowheads="1"/>
          </p:cNvSpPr>
          <p:nvPr/>
        </p:nvSpPr>
        <p:spPr>
          <a:xfrm>
            <a:off x="0" y="92359"/>
            <a:ext cx="7200900" cy="654063"/>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en-US" altLang="zh-CN" sz="3200" kern="0">
                <a:solidFill>
                  <a:srgbClr val="0000FF"/>
                </a:solidFill>
                <a:latin typeface="+mn-ea"/>
                <a:ea typeface="+mn-ea"/>
              </a:rPr>
              <a:t>8</a:t>
            </a:r>
            <a:r>
              <a:rPr lang="zh-CN" altLang="en-US" sz="3200" kern="0">
                <a:solidFill>
                  <a:srgbClr val="0000FF"/>
                </a:solidFill>
                <a:latin typeface="+mn-ea"/>
                <a:ea typeface="+mn-ea"/>
              </a:rPr>
              <a:t>选</a:t>
            </a:r>
            <a:r>
              <a:rPr lang="en-US" altLang="zh-CN" sz="3200" kern="0">
                <a:solidFill>
                  <a:srgbClr val="0000FF"/>
                </a:solidFill>
                <a:latin typeface="+mn-ea"/>
                <a:ea typeface="+mn-ea"/>
              </a:rPr>
              <a:t>1</a:t>
            </a:r>
            <a:r>
              <a:rPr lang="zh-CN" altLang="en-US" sz="3200" kern="0">
                <a:solidFill>
                  <a:srgbClr val="0000FF"/>
                </a:solidFill>
                <a:latin typeface="+mn-ea"/>
                <a:ea typeface="+mn-ea"/>
              </a:rPr>
              <a:t>数据选择器</a:t>
            </a:r>
            <a:r>
              <a:rPr lang="en-US" altLang="zh-CN" sz="3200" kern="0">
                <a:solidFill>
                  <a:srgbClr val="0000FF"/>
                </a:solidFill>
                <a:latin typeface="+mn-ea"/>
                <a:ea typeface="+mn-ea"/>
              </a:rPr>
              <a:t>74151</a:t>
            </a:r>
            <a:endParaRPr lang="zh-CN" altLang="en-US" sz="3200" kern="0" dirty="0">
              <a:solidFill>
                <a:srgbClr val="0000FF"/>
              </a:solidFill>
              <a:latin typeface="+mn-ea"/>
              <a:ea typeface="+mn-ea"/>
            </a:endParaRPr>
          </a:p>
        </p:txBody>
      </p:sp>
      <p:sp>
        <p:nvSpPr>
          <p:cNvPr id="74754" name="Rectangle 4"/>
          <p:cNvSpPr>
            <a:spLocks noChangeArrowheads="1"/>
          </p:cNvSpPr>
          <p:nvPr/>
        </p:nvSpPr>
        <p:spPr bwMode="auto">
          <a:xfrm>
            <a:off x="4613407" y="2162438"/>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solidFill>
                <a:srgbClr val="000000"/>
              </a:solidFill>
            </a:endParaRPr>
          </a:p>
        </p:txBody>
      </p:sp>
      <p:graphicFrame>
        <p:nvGraphicFramePr>
          <p:cNvPr id="74756" name="Object 2"/>
          <p:cNvGraphicFramePr>
            <a:graphicFrameLocks noChangeAspect="1"/>
          </p:cNvGraphicFramePr>
          <p:nvPr>
            <p:extLst>
              <p:ext uri="{D42A27DB-BD31-4B8C-83A1-F6EECF244321}">
                <p14:modId xmlns:p14="http://schemas.microsoft.com/office/powerpoint/2010/main" val="1367312506"/>
              </p:ext>
            </p:extLst>
          </p:nvPr>
        </p:nvGraphicFramePr>
        <p:xfrm>
          <a:off x="2787650" y="1085850"/>
          <a:ext cx="5157788" cy="4695825"/>
        </p:xfrm>
        <a:graphic>
          <a:graphicData uri="http://schemas.openxmlformats.org/presentationml/2006/ole">
            <mc:AlternateContent xmlns:mc="http://schemas.openxmlformats.org/markup-compatibility/2006">
              <mc:Choice xmlns:v="urn:schemas-microsoft-com:vml" Requires="v">
                <p:oleObj spid="_x0000_s24579" name="Picture" r:id="rId4" imgW="3476160" imgH="3742920" progId="Word.Picture.8">
                  <p:embed/>
                </p:oleObj>
              </mc:Choice>
              <mc:Fallback>
                <p:oleObj name="Picture" r:id="rId4" imgW="3476160" imgH="3742920" progId="Word.Picture.8">
                  <p:embed/>
                  <p:pic>
                    <p:nvPicPr>
                      <p:cNvPr id="0" name=""/>
                      <p:cNvPicPr>
                        <a:picLocks noChangeAspect="1" noChangeArrowheads="1"/>
                      </p:cNvPicPr>
                      <p:nvPr/>
                    </p:nvPicPr>
                    <p:blipFill>
                      <a:blip r:embed="rId5"/>
                      <a:srcRect t="577"/>
                      <a:stretch>
                        <a:fillRect/>
                      </a:stretch>
                    </p:blipFill>
                    <p:spPr bwMode="auto">
                      <a:xfrm>
                        <a:off x="2787650" y="1085850"/>
                        <a:ext cx="5157788" cy="469582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4727" name="AutoShape 7"/>
          <p:cNvSpPr>
            <a:spLocks noChangeArrowheads="1"/>
          </p:cNvSpPr>
          <p:nvPr/>
        </p:nvSpPr>
        <p:spPr bwMode="auto">
          <a:xfrm>
            <a:off x="2905257" y="1373451"/>
            <a:ext cx="431800" cy="3024187"/>
          </a:xfrm>
          <a:prstGeom prst="roundRect">
            <a:avLst>
              <a:gd name="adj" fmla="val 16667"/>
            </a:avLst>
          </a:prstGeom>
          <a:solidFill>
            <a:srgbClr val="00E4A8">
              <a:alpha val="4196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solidFill>
                <a:srgbClr val="000000"/>
              </a:solidFill>
            </a:endParaRPr>
          </a:p>
        </p:txBody>
      </p:sp>
      <p:sp>
        <p:nvSpPr>
          <p:cNvPr id="414728" name="AutoShape 8"/>
          <p:cNvSpPr>
            <a:spLocks noChangeArrowheads="1"/>
          </p:cNvSpPr>
          <p:nvPr/>
        </p:nvSpPr>
        <p:spPr bwMode="auto">
          <a:xfrm>
            <a:off x="2935419" y="4434151"/>
            <a:ext cx="431800" cy="1331912"/>
          </a:xfrm>
          <a:prstGeom prst="roundRect">
            <a:avLst>
              <a:gd name="adj" fmla="val 16667"/>
            </a:avLst>
          </a:prstGeom>
          <a:solidFill>
            <a:srgbClr val="00E4A8">
              <a:alpha val="4196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solidFill>
                <a:srgbClr val="000000"/>
              </a:solidFill>
            </a:endParaRPr>
          </a:p>
        </p:txBody>
      </p:sp>
      <p:sp>
        <p:nvSpPr>
          <p:cNvPr id="414729" name="AutoShape 9"/>
          <p:cNvSpPr>
            <a:spLocks noChangeArrowheads="1"/>
          </p:cNvSpPr>
          <p:nvPr/>
        </p:nvSpPr>
        <p:spPr bwMode="auto">
          <a:xfrm>
            <a:off x="7752688" y="3351475"/>
            <a:ext cx="395288" cy="1046163"/>
          </a:xfrm>
          <a:prstGeom prst="roundRect">
            <a:avLst>
              <a:gd name="adj" fmla="val 16667"/>
            </a:avLst>
          </a:prstGeom>
          <a:solidFill>
            <a:srgbClr val="00E4A8">
              <a:alpha val="4196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solidFill>
                <a:srgbClr val="000000"/>
              </a:solidFill>
            </a:endParaRPr>
          </a:p>
        </p:txBody>
      </p:sp>
      <p:sp>
        <p:nvSpPr>
          <p:cNvPr id="414730" name="AutoShape 10"/>
          <p:cNvSpPr>
            <a:spLocks noChangeArrowheads="1"/>
          </p:cNvSpPr>
          <p:nvPr/>
        </p:nvSpPr>
        <p:spPr bwMode="auto">
          <a:xfrm>
            <a:off x="2935419" y="906726"/>
            <a:ext cx="330200" cy="395287"/>
          </a:xfrm>
          <a:prstGeom prst="roundRect">
            <a:avLst>
              <a:gd name="adj" fmla="val 16667"/>
            </a:avLst>
          </a:prstGeom>
          <a:solidFill>
            <a:srgbClr val="00E4A8">
              <a:alpha val="4196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solidFill>
                <a:srgbClr val="000000"/>
              </a:solidFill>
            </a:endParaRPr>
          </a:p>
        </p:txBody>
      </p:sp>
      <p:sp>
        <p:nvSpPr>
          <p:cNvPr id="414731" name="AutoShape 11"/>
          <p:cNvSpPr>
            <a:spLocks noChangeArrowheads="1"/>
          </p:cNvSpPr>
          <p:nvPr/>
        </p:nvSpPr>
        <p:spPr bwMode="auto">
          <a:xfrm>
            <a:off x="6866069" y="1013088"/>
            <a:ext cx="1447800" cy="1066800"/>
          </a:xfrm>
          <a:prstGeom prst="wedgeRoundRectCallout">
            <a:avLst>
              <a:gd name="adj1" fmla="val 8333"/>
              <a:gd name="adj2" fmla="val 90625"/>
              <a:gd name="adj3" fmla="val 16667"/>
            </a:avLst>
          </a:prstGeom>
          <a:solidFill>
            <a:srgbClr val="FFFF99">
              <a:alpha val="43137"/>
            </a:srgbClr>
          </a:solidFill>
          <a:ln w="3175">
            <a:solidFill>
              <a:srgbClr val="FF9900"/>
            </a:solidFill>
            <a:miter lim="800000"/>
            <a:headEnd/>
            <a:tailEnd type="none" w="lg" len="lg"/>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a:solidFill>
                  <a:srgbClr val="000066"/>
                </a:solidFill>
                <a:latin typeface="楷体_GB2312" pitchFamily="49" charset="-122"/>
                <a:ea typeface="楷体_GB2312" pitchFamily="49" charset="-122"/>
              </a:rPr>
              <a:t>2</a:t>
            </a:r>
            <a:r>
              <a:rPr lang="zh-CN" altLang="en-US" sz="2400" b="1">
                <a:solidFill>
                  <a:srgbClr val="000066"/>
                </a:solidFill>
                <a:latin typeface="楷体_GB2312" pitchFamily="49" charset="-122"/>
                <a:ea typeface="楷体_GB2312" pitchFamily="49" charset="-122"/>
              </a:rPr>
              <a:t>个互补输出端</a:t>
            </a:r>
          </a:p>
        </p:txBody>
      </p:sp>
      <p:sp>
        <p:nvSpPr>
          <p:cNvPr id="414732" name="AutoShape 12"/>
          <p:cNvSpPr>
            <a:spLocks noChangeArrowheads="1"/>
          </p:cNvSpPr>
          <p:nvPr/>
        </p:nvSpPr>
        <p:spPr bwMode="auto">
          <a:xfrm>
            <a:off x="816107" y="2021151"/>
            <a:ext cx="1524000" cy="1066800"/>
          </a:xfrm>
          <a:prstGeom prst="wedgeRoundRectCallout">
            <a:avLst>
              <a:gd name="adj1" fmla="val 91042"/>
              <a:gd name="adj2" fmla="val -32440"/>
              <a:gd name="adj3" fmla="val 16667"/>
            </a:avLst>
          </a:prstGeom>
          <a:solidFill>
            <a:srgbClr val="FFFF99">
              <a:alpha val="47842"/>
            </a:srgbClr>
          </a:solidFill>
          <a:ln w="3175">
            <a:solidFill>
              <a:srgbClr val="FF9900"/>
            </a:solidFill>
            <a:miter lim="800000"/>
            <a:headEnd/>
            <a:tailEnd type="none" w="lg" len="lg"/>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a:solidFill>
                  <a:srgbClr val="000066"/>
                </a:solidFill>
                <a:latin typeface="楷体_GB2312" pitchFamily="49" charset="-122"/>
                <a:ea typeface="楷体_GB2312" pitchFamily="49" charset="-122"/>
              </a:rPr>
              <a:t>8 </a:t>
            </a:r>
            <a:r>
              <a:rPr lang="zh-CN" altLang="en-US" sz="2400" b="1">
                <a:solidFill>
                  <a:srgbClr val="000066"/>
                </a:solidFill>
                <a:latin typeface="楷体_GB2312" pitchFamily="49" charset="-122"/>
                <a:ea typeface="楷体_GB2312" pitchFamily="49" charset="-122"/>
              </a:rPr>
              <a:t>路数据输入端</a:t>
            </a:r>
          </a:p>
        </p:txBody>
      </p:sp>
      <p:sp>
        <p:nvSpPr>
          <p:cNvPr id="414733" name="AutoShape 13"/>
          <p:cNvSpPr>
            <a:spLocks noChangeArrowheads="1"/>
          </p:cNvSpPr>
          <p:nvPr/>
        </p:nvSpPr>
        <p:spPr bwMode="auto">
          <a:xfrm>
            <a:off x="889132" y="1013088"/>
            <a:ext cx="1524000" cy="838200"/>
          </a:xfrm>
          <a:prstGeom prst="wedgeRoundRectCallout">
            <a:avLst>
              <a:gd name="adj1" fmla="val 88023"/>
              <a:gd name="adj2" fmla="val -46782"/>
              <a:gd name="adj3" fmla="val 16667"/>
            </a:avLst>
          </a:prstGeom>
          <a:solidFill>
            <a:srgbClr val="FFFF99">
              <a:alpha val="43921"/>
            </a:srgbClr>
          </a:solidFill>
          <a:ln w="3175">
            <a:solidFill>
              <a:srgbClr val="FF9900"/>
            </a:solidFill>
            <a:miter lim="800000"/>
            <a:headEnd/>
            <a:tailEnd type="none" w="lg" len="lg"/>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a:solidFill>
                  <a:srgbClr val="000066"/>
                </a:solidFill>
                <a:latin typeface="楷体_GB2312" pitchFamily="49" charset="-122"/>
                <a:ea typeface="楷体_GB2312" pitchFamily="49" charset="-122"/>
              </a:rPr>
              <a:t>1</a:t>
            </a:r>
            <a:r>
              <a:rPr lang="zh-CN" altLang="en-US" sz="2400" b="1">
                <a:solidFill>
                  <a:srgbClr val="000066"/>
                </a:solidFill>
                <a:latin typeface="楷体_GB2312" pitchFamily="49" charset="-122"/>
                <a:ea typeface="楷体_GB2312" pitchFamily="49" charset="-122"/>
              </a:rPr>
              <a:t>个使能输入端</a:t>
            </a:r>
          </a:p>
        </p:txBody>
      </p:sp>
      <p:sp>
        <p:nvSpPr>
          <p:cNvPr id="414734" name="AutoShape 14"/>
          <p:cNvSpPr>
            <a:spLocks noChangeArrowheads="1"/>
          </p:cNvSpPr>
          <p:nvPr/>
        </p:nvSpPr>
        <p:spPr bwMode="auto">
          <a:xfrm>
            <a:off x="889132" y="4073788"/>
            <a:ext cx="1524000" cy="1066800"/>
          </a:xfrm>
          <a:prstGeom prst="wedgeRoundRectCallout">
            <a:avLst>
              <a:gd name="adj1" fmla="val 86773"/>
              <a:gd name="adj2" fmla="val 31847"/>
              <a:gd name="adj3" fmla="val 16667"/>
            </a:avLst>
          </a:prstGeom>
          <a:solidFill>
            <a:srgbClr val="FFFF99">
              <a:alpha val="47842"/>
            </a:srgbClr>
          </a:solidFill>
          <a:ln w="3175">
            <a:solidFill>
              <a:srgbClr val="FF9900"/>
            </a:solidFill>
            <a:miter lim="800000"/>
            <a:headEnd/>
            <a:tailEnd type="none" w="lg" len="lg"/>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a:solidFill>
                  <a:srgbClr val="000066"/>
                </a:solidFill>
                <a:latin typeface="楷体_GB2312" pitchFamily="49" charset="-122"/>
                <a:ea typeface="楷体_GB2312" pitchFamily="49" charset="-122"/>
              </a:rPr>
              <a:t>3 </a:t>
            </a:r>
            <a:r>
              <a:rPr lang="zh-CN" altLang="en-US" sz="2400" b="1">
                <a:solidFill>
                  <a:srgbClr val="000066"/>
                </a:solidFill>
                <a:latin typeface="楷体_GB2312" pitchFamily="49" charset="-122"/>
                <a:ea typeface="楷体_GB2312" pitchFamily="49" charset="-122"/>
              </a:rPr>
              <a:t>个地址输入端</a:t>
            </a:r>
            <a:endParaRPr lang="zh-CN" altLang="en-US" sz="2000" b="1">
              <a:solidFill>
                <a:srgbClr val="000066"/>
              </a:solidFill>
              <a:latin typeface="楷体_GB2312" pitchFamily="49" charset="-122"/>
              <a:ea typeface="楷体_GB2312" pitchFamily="49" charset="-122"/>
            </a:endParaRPr>
          </a:p>
        </p:txBody>
      </p:sp>
      <p:sp>
        <p:nvSpPr>
          <p:cNvPr id="74765" name="Text Box 15"/>
          <p:cNvSpPr txBox="1">
            <a:spLocks noChangeArrowheads="1"/>
          </p:cNvSpPr>
          <p:nvPr/>
        </p:nvSpPr>
        <p:spPr bwMode="auto">
          <a:xfrm>
            <a:off x="3265619" y="5810513"/>
            <a:ext cx="327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2800" b="1">
                <a:solidFill>
                  <a:srgbClr val="000066"/>
                </a:solidFill>
                <a:latin typeface="Times New Roman" panose="02020603050405020304" pitchFamily="18" charset="0"/>
                <a:ea typeface="楷体_GB2312" pitchFamily="49" charset="-122"/>
                <a:cs typeface="Times New Roman" panose="02020603050405020304" pitchFamily="18" charset="0"/>
              </a:rPr>
              <a:t>74151</a:t>
            </a:r>
            <a:r>
              <a:rPr lang="zh-CN" altLang="en-US" sz="2800" b="1">
                <a:solidFill>
                  <a:srgbClr val="000066"/>
                </a:solidFill>
                <a:latin typeface="Times New Roman" panose="02020603050405020304" pitchFamily="18" charset="0"/>
                <a:ea typeface="楷体_GB2312" pitchFamily="49" charset="-122"/>
                <a:cs typeface="Times New Roman" panose="02020603050405020304" pitchFamily="18" charset="0"/>
              </a:rPr>
              <a:t>逻辑图</a:t>
            </a:r>
          </a:p>
        </p:txBody>
      </p:sp>
    </p:spTree>
    <p:extLst>
      <p:ext uri="{BB962C8B-B14F-4D97-AF65-F5344CB8AC3E}">
        <p14:creationId xmlns:p14="http://schemas.microsoft.com/office/powerpoint/2010/main" val="31967430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4730"/>
                                        </p:tgtEl>
                                        <p:attrNameLst>
                                          <p:attrName>style.visibility</p:attrName>
                                        </p:attrNameLst>
                                      </p:cBhvr>
                                      <p:to>
                                        <p:strVal val="visible"/>
                                      </p:to>
                                    </p:set>
                                    <p:animEffect transition="in" filter="wipe(up)">
                                      <p:cBhvr>
                                        <p:cTn id="7" dur="500"/>
                                        <p:tgtEl>
                                          <p:spTgt spid="414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4733"/>
                                        </p:tgtEl>
                                        <p:attrNameLst>
                                          <p:attrName>style.visibility</p:attrName>
                                        </p:attrNameLst>
                                      </p:cBhvr>
                                      <p:to>
                                        <p:strVal val="visible"/>
                                      </p:to>
                                    </p:set>
                                    <p:animEffect transition="in" filter="dissolve">
                                      <p:cBhvr>
                                        <p:cTn id="12" dur="500"/>
                                        <p:tgtEl>
                                          <p:spTgt spid="414733"/>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4727"/>
                                        </p:tgtEl>
                                        <p:attrNameLst>
                                          <p:attrName>style.visibility</p:attrName>
                                        </p:attrNameLst>
                                      </p:cBhvr>
                                      <p:to>
                                        <p:strVal val="visible"/>
                                      </p:to>
                                    </p:set>
                                    <p:animEffect transition="in" filter="wipe(up)">
                                      <p:cBhvr>
                                        <p:cTn id="17" dur="500"/>
                                        <p:tgtEl>
                                          <p:spTgt spid="4147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4732"/>
                                        </p:tgtEl>
                                        <p:attrNameLst>
                                          <p:attrName>style.visibility</p:attrName>
                                        </p:attrNameLst>
                                      </p:cBhvr>
                                      <p:to>
                                        <p:strVal val="visible"/>
                                      </p:to>
                                    </p:set>
                                    <p:animEffect transition="in" filter="dissolve">
                                      <p:cBhvr>
                                        <p:cTn id="22" dur="500"/>
                                        <p:tgtEl>
                                          <p:spTgt spid="414732"/>
                                        </p:tgtEl>
                                      </p:cBhvr>
                                    </p:animEffect>
                                  </p:childTnLst>
                                  <p:subTnLst>
                                    <p:audio>
                                      <p:cMediaNode>
                                        <p:cTn display="0" masterRel="sameClick">
                                          <p:stCondLst>
                                            <p:cond evt="begin" delay="0">
                                              <p:tn val="20"/>
                                            </p:cond>
                                          </p:stCondLst>
                                          <p:endCondLst>
                                            <p:cond evt="onStopAudio" delay="0">
                                              <p:tgtEl>
                                                <p:sldTgt/>
                                              </p:tgtEl>
                                            </p:cond>
                                          </p:endCondLst>
                                        </p:cTn>
                                        <p:tgtEl>
                                          <p:sndTgt r:embed="rId3" name="CHIMES.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14728"/>
                                        </p:tgtEl>
                                        <p:attrNameLst>
                                          <p:attrName>style.visibility</p:attrName>
                                        </p:attrNameLst>
                                      </p:cBhvr>
                                      <p:to>
                                        <p:strVal val="visible"/>
                                      </p:to>
                                    </p:set>
                                    <p:animEffect transition="in" filter="wipe(up)">
                                      <p:cBhvr>
                                        <p:cTn id="27" dur="500"/>
                                        <p:tgtEl>
                                          <p:spTgt spid="4147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14734"/>
                                        </p:tgtEl>
                                        <p:attrNameLst>
                                          <p:attrName>style.visibility</p:attrName>
                                        </p:attrNameLst>
                                      </p:cBhvr>
                                      <p:to>
                                        <p:strVal val="visible"/>
                                      </p:to>
                                    </p:set>
                                    <p:animEffect transition="in" filter="dissolve">
                                      <p:cBhvr>
                                        <p:cTn id="32" dur="500"/>
                                        <p:tgtEl>
                                          <p:spTgt spid="414734"/>
                                        </p:tgtEl>
                                      </p:cBhvr>
                                    </p:animEffect>
                                  </p:childTnLst>
                                  <p:subTnLst>
                                    <p:audio>
                                      <p:cMediaNode>
                                        <p:cTn display="0" masterRel="sameClick">
                                          <p:stCondLst>
                                            <p:cond evt="begin" delay="0">
                                              <p:tn val="30"/>
                                            </p:cond>
                                          </p:stCondLst>
                                          <p:endCondLst>
                                            <p:cond evt="onStopAudio" delay="0">
                                              <p:tgtEl>
                                                <p:sldTgt/>
                                              </p:tgtEl>
                                            </p:cond>
                                          </p:endCondLst>
                                        </p:cTn>
                                        <p:tgtEl>
                                          <p:sndTgt r:embed="rId3" name="CHIMES.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14729"/>
                                        </p:tgtEl>
                                        <p:attrNameLst>
                                          <p:attrName>style.visibility</p:attrName>
                                        </p:attrNameLst>
                                      </p:cBhvr>
                                      <p:to>
                                        <p:strVal val="visible"/>
                                      </p:to>
                                    </p:set>
                                    <p:animEffect transition="in" filter="wipe(up)">
                                      <p:cBhvr>
                                        <p:cTn id="37" dur="500"/>
                                        <p:tgtEl>
                                          <p:spTgt spid="4147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4731"/>
                                        </p:tgtEl>
                                        <p:attrNameLst>
                                          <p:attrName>style.visibility</p:attrName>
                                        </p:attrNameLst>
                                      </p:cBhvr>
                                      <p:to>
                                        <p:strVal val="visible"/>
                                      </p:to>
                                    </p:set>
                                    <p:animEffect transition="in" filter="dissolve">
                                      <p:cBhvr>
                                        <p:cTn id="42" dur="500"/>
                                        <p:tgtEl>
                                          <p:spTgt spid="414731"/>
                                        </p:tgtEl>
                                      </p:cBhvr>
                                    </p:animEffect>
                                  </p:childTnLst>
                                  <p:subTnLst>
                                    <p:audio>
                                      <p:cMediaNode>
                                        <p:cTn display="0" masterRel="sameClick">
                                          <p:stCondLst>
                                            <p:cond evt="begin" delay="0">
                                              <p:tn val="4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7" grpId="0" animBg="1"/>
      <p:bldP spid="414728" grpId="0" animBg="1"/>
      <p:bldP spid="414729" grpId="0" animBg="1"/>
      <p:bldP spid="414730" grpId="0" animBg="1"/>
      <p:bldP spid="414731" grpId="0" animBg="1" autoUpdateAnimBg="0"/>
      <p:bldP spid="414732" grpId="0" animBg="1" autoUpdateAnimBg="0"/>
      <p:bldP spid="414733" grpId="0" animBg="1" autoUpdateAnimBg="0"/>
      <p:bldP spid="414734"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2" name="Rectangle 2"/>
          <p:cNvSpPr txBox="1">
            <a:spLocks noChangeArrowheads="1"/>
          </p:cNvSpPr>
          <p:nvPr/>
        </p:nvSpPr>
        <p:spPr>
          <a:xfrm>
            <a:off x="0" y="92359"/>
            <a:ext cx="7200900" cy="654063"/>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en-US" altLang="zh-CN" sz="3200" kern="0">
                <a:solidFill>
                  <a:srgbClr val="0000FF"/>
                </a:solidFill>
                <a:latin typeface="+mn-ea"/>
                <a:ea typeface="+mn-ea"/>
              </a:rPr>
              <a:t>8</a:t>
            </a:r>
            <a:r>
              <a:rPr lang="zh-CN" altLang="en-US" sz="3200" kern="0">
                <a:solidFill>
                  <a:srgbClr val="0000FF"/>
                </a:solidFill>
                <a:latin typeface="+mn-ea"/>
                <a:ea typeface="+mn-ea"/>
              </a:rPr>
              <a:t>选</a:t>
            </a:r>
            <a:r>
              <a:rPr lang="en-US" altLang="zh-CN" sz="3200" kern="0">
                <a:solidFill>
                  <a:srgbClr val="0000FF"/>
                </a:solidFill>
                <a:latin typeface="+mn-ea"/>
                <a:ea typeface="+mn-ea"/>
              </a:rPr>
              <a:t>1</a:t>
            </a:r>
            <a:r>
              <a:rPr lang="zh-CN" altLang="en-US" sz="3200" kern="0">
                <a:solidFill>
                  <a:srgbClr val="0000FF"/>
                </a:solidFill>
                <a:latin typeface="+mn-ea"/>
                <a:ea typeface="+mn-ea"/>
              </a:rPr>
              <a:t>数据选择器</a:t>
            </a:r>
            <a:r>
              <a:rPr lang="en-US" altLang="zh-CN" sz="3200" kern="0">
                <a:solidFill>
                  <a:srgbClr val="0000FF"/>
                </a:solidFill>
                <a:latin typeface="+mn-ea"/>
                <a:ea typeface="+mn-ea"/>
              </a:rPr>
              <a:t>74151</a:t>
            </a:r>
            <a:endParaRPr lang="zh-CN" altLang="en-US" sz="3200" kern="0" dirty="0">
              <a:solidFill>
                <a:srgbClr val="0000FF"/>
              </a:solidFill>
              <a:latin typeface="+mn-ea"/>
              <a:ea typeface="+mn-ea"/>
            </a:endParaRPr>
          </a:p>
        </p:txBody>
      </p:sp>
      <p:sp>
        <p:nvSpPr>
          <p:cNvPr id="415748" name="Rectangle 4"/>
          <p:cNvSpPr>
            <a:spLocks noChangeArrowheads="1"/>
          </p:cNvSpPr>
          <p:nvPr/>
        </p:nvSpPr>
        <p:spPr bwMode="auto">
          <a:xfrm>
            <a:off x="7435850" y="3188937"/>
            <a:ext cx="719138" cy="3182938"/>
          </a:xfrm>
          <a:prstGeom prst="rect">
            <a:avLst/>
          </a:prstGeom>
          <a:solidFill>
            <a:srgbClr val="FFFF00">
              <a:alpha val="18039"/>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Times New Roman" panose="02020603050405020304" pitchFamily="18" charset="0"/>
              <a:cs typeface="Times New Roman" panose="02020603050405020304" pitchFamily="18" charset="0"/>
            </a:endParaRPr>
          </a:p>
        </p:txBody>
      </p:sp>
      <p:sp>
        <p:nvSpPr>
          <p:cNvPr id="415749" name="Rectangle 5"/>
          <p:cNvSpPr>
            <a:spLocks noChangeArrowheads="1"/>
          </p:cNvSpPr>
          <p:nvPr/>
        </p:nvSpPr>
        <p:spPr bwMode="auto">
          <a:xfrm>
            <a:off x="5049838" y="3117500"/>
            <a:ext cx="2386012" cy="3240087"/>
          </a:xfrm>
          <a:prstGeom prst="rect">
            <a:avLst/>
          </a:prstGeom>
          <a:solidFill>
            <a:srgbClr val="ED77DF">
              <a:alpha val="18039"/>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Times New Roman" panose="02020603050405020304" pitchFamily="18" charset="0"/>
              <a:cs typeface="Times New Roman" panose="02020603050405020304" pitchFamily="18" charset="0"/>
            </a:endParaRPr>
          </a:p>
        </p:txBody>
      </p:sp>
      <p:sp>
        <p:nvSpPr>
          <p:cNvPr id="415750" name="Rectangle 6"/>
          <p:cNvSpPr>
            <a:spLocks noChangeArrowheads="1"/>
          </p:cNvSpPr>
          <p:nvPr/>
        </p:nvSpPr>
        <p:spPr bwMode="auto">
          <a:xfrm>
            <a:off x="5022850" y="2798412"/>
            <a:ext cx="3822700" cy="333375"/>
          </a:xfrm>
          <a:prstGeom prst="rect">
            <a:avLst/>
          </a:prstGeom>
          <a:solidFill>
            <a:srgbClr val="99CCFF">
              <a:alpha val="18039"/>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latin typeface="Times New Roman" panose="02020603050405020304" pitchFamily="18" charset="0"/>
              <a:cs typeface="Times New Roman" panose="02020603050405020304" pitchFamily="18" charset="0"/>
            </a:endParaRPr>
          </a:p>
        </p:txBody>
      </p:sp>
      <p:graphicFrame>
        <p:nvGraphicFramePr>
          <p:cNvPr id="415751" name="Group 7"/>
          <p:cNvGraphicFramePr>
            <a:graphicFrameLocks noGrp="1"/>
          </p:cNvGraphicFramePr>
          <p:nvPr>
            <p:extLst>
              <p:ext uri="{D42A27DB-BD31-4B8C-83A1-F6EECF244321}">
                <p14:modId xmlns:p14="http://schemas.microsoft.com/office/powerpoint/2010/main" val="295325184"/>
              </p:ext>
            </p:extLst>
          </p:nvPr>
        </p:nvGraphicFramePr>
        <p:xfrm>
          <a:off x="5013325" y="1295050"/>
          <a:ext cx="3862388" cy="5133976"/>
        </p:xfrm>
        <a:graphic>
          <a:graphicData uri="http://schemas.openxmlformats.org/drawingml/2006/table">
            <a:tbl>
              <a:tblPr/>
              <a:tblGrid>
                <a:gridCol w="800100">
                  <a:extLst>
                    <a:ext uri="{9D8B030D-6E8A-4147-A177-3AD203B41FA5}">
                      <a16:colId xmlns:a16="http://schemas.microsoft.com/office/drawing/2014/main" xmlns="" val="20000"/>
                    </a:ext>
                  </a:extLst>
                </a:gridCol>
                <a:gridCol w="484188">
                  <a:extLst>
                    <a:ext uri="{9D8B030D-6E8A-4147-A177-3AD203B41FA5}">
                      <a16:colId xmlns:a16="http://schemas.microsoft.com/office/drawing/2014/main" xmlns="" val="20001"/>
                    </a:ext>
                  </a:extLst>
                </a:gridCol>
                <a:gridCol w="487362">
                  <a:extLst>
                    <a:ext uri="{9D8B030D-6E8A-4147-A177-3AD203B41FA5}">
                      <a16:colId xmlns:a16="http://schemas.microsoft.com/office/drawing/2014/main" xmlns="" val="20002"/>
                    </a:ext>
                  </a:extLst>
                </a:gridCol>
                <a:gridCol w="487363">
                  <a:extLst>
                    <a:ext uri="{9D8B030D-6E8A-4147-A177-3AD203B41FA5}">
                      <a16:colId xmlns:a16="http://schemas.microsoft.com/office/drawing/2014/main" xmlns="" val="20003"/>
                    </a:ext>
                  </a:extLst>
                </a:gridCol>
                <a:gridCol w="801687">
                  <a:extLst>
                    <a:ext uri="{9D8B030D-6E8A-4147-A177-3AD203B41FA5}">
                      <a16:colId xmlns:a16="http://schemas.microsoft.com/office/drawing/2014/main" xmlns="" val="20004"/>
                    </a:ext>
                  </a:extLst>
                </a:gridCol>
                <a:gridCol w="801688">
                  <a:extLst>
                    <a:ext uri="{9D8B030D-6E8A-4147-A177-3AD203B41FA5}">
                      <a16:colId xmlns:a16="http://schemas.microsoft.com/office/drawing/2014/main" xmlns="" val="20005"/>
                    </a:ext>
                  </a:extLst>
                </a:gridCol>
              </a:tblGrid>
              <a:tr h="396240">
                <a:tc gridSpan="4">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2000" b="1" i="0" u="none" strike="noStrike" cap="none" normalizeH="0" baseline="0">
                          <a:ln>
                            <a:noFill/>
                          </a:ln>
                          <a:solidFill>
                            <a:srgbClr val="000066"/>
                          </a:solidFill>
                          <a:effectLst/>
                          <a:latin typeface="楷体_GB2312"/>
                          <a:ea typeface="楷体_GB2312"/>
                          <a:cs typeface="Times New Roman" pitchFamily="18" charset="0"/>
                        </a:rPr>
                        <a:t>输      入</a:t>
                      </a:r>
                    </a:p>
                  </a:txBody>
                  <a:tcPr anchor="ctr" horzOverflow="overflow">
                    <a:lnL w="28575" cap="flat" cmpd="sng" algn="ctr">
                      <a:solidFill>
                        <a:srgbClr val="000000"/>
                      </a:solidFill>
                      <a:prstDash val="solid"/>
                      <a:round/>
                      <a:headEnd type="none" w="med" len="med"/>
                      <a:tailEnd type="none" w="lg" len="lg"/>
                    </a:lnL>
                    <a:lnR>
                      <a:noFill/>
                    </a:lnR>
                    <a:lnT w="28575" cap="flat" cmpd="sng" algn="ctr">
                      <a:solidFill>
                        <a:srgbClr val="000000"/>
                      </a:solidFill>
                      <a:prstDash val="solid"/>
                      <a:round/>
                      <a:headEnd type="none" w="med" len="med"/>
                      <a:tailEnd type="none" w="lg" len="lg"/>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2000" b="1" i="0" u="none" strike="noStrike" cap="none" normalizeH="0" baseline="0">
                          <a:ln>
                            <a:noFill/>
                          </a:ln>
                          <a:solidFill>
                            <a:srgbClr val="000066"/>
                          </a:solidFill>
                          <a:effectLst/>
                          <a:latin typeface="楷体_GB2312"/>
                          <a:ea typeface="楷体_GB2312"/>
                          <a:cs typeface="Times New Roman" pitchFamily="18" charset="0"/>
                        </a:rPr>
                        <a:t>输      出</a:t>
                      </a:r>
                    </a:p>
                  </a:txBody>
                  <a:tcPr anchor="ctr" horzOverflow="overflow">
                    <a:lnL>
                      <a:noFill/>
                    </a:lnL>
                    <a:lnR w="28575" cap="flat" cmpd="sng" algn="ctr">
                      <a:solidFill>
                        <a:srgbClr val="000000"/>
                      </a:solidFill>
                      <a:prstDash val="solid"/>
                      <a:round/>
                      <a:headEnd type="none" w="med" len="med"/>
                      <a:tailEnd type="none" w="lg" len="lg"/>
                    </a:lnR>
                    <a:lnT w="28575" cap="flat" cmpd="sng" algn="ctr">
                      <a:solidFill>
                        <a:srgbClr val="000000"/>
                      </a:solidFill>
                      <a:prstDash val="solid"/>
                      <a:round/>
                      <a:headEnd type="none" w="med" len="med"/>
                      <a:tailEnd type="none" w="lg" len="lg"/>
                    </a:lnT>
                    <a:lnB>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xmlns="" val="10000"/>
                  </a:ext>
                </a:extLst>
              </a:tr>
              <a:tr h="70104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2000" b="1" i="0" u="none" strike="noStrike" cap="none" normalizeH="0" baseline="0">
                          <a:ln>
                            <a:noFill/>
                          </a:ln>
                          <a:solidFill>
                            <a:srgbClr val="000066"/>
                          </a:solidFill>
                          <a:effectLst/>
                          <a:latin typeface="楷体_GB2312"/>
                          <a:ea typeface="楷体_GB2312"/>
                          <a:cs typeface="Times New Roman" pitchFamily="18" charset="0"/>
                        </a:rPr>
                        <a:t>使  能</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gridSpan="3">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2000" b="1" i="0" u="none" strike="noStrike" cap="none" normalizeH="0" baseline="0">
                          <a:ln>
                            <a:noFill/>
                          </a:ln>
                          <a:solidFill>
                            <a:srgbClr val="000066"/>
                          </a:solidFill>
                          <a:effectLst/>
                          <a:latin typeface="楷体_GB2312"/>
                          <a:ea typeface="楷体_GB2312"/>
                          <a:cs typeface="Times New Roman" pitchFamily="18" charset="0"/>
                        </a:rPr>
                        <a:t>选      择</a:t>
                      </a:r>
                    </a:p>
                  </a:txBody>
                  <a:tcPr anchor="ctr" horzOverflow="overflow">
                    <a:lnL>
                      <a:noFill/>
                    </a:lnL>
                    <a:lnR>
                      <a:noFill/>
                    </a:lnR>
                    <a:lnT>
                      <a:noFill/>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rgbClr val="000066"/>
                          </a:solidFill>
                          <a:effectLst/>
                          <a:latin typeface="Times New Roman" pitchFamily="18" charset="0"/>
                          <a:ea typeface="楷体_GB2312"/>
                          <a:cs typeface="Times New Roman" pitchFamily="18" charset="0"/>
                        </a:rPr>
                        <a:t>F</a:t>
                      </a:r>
                    </a:p>
                  </a:txBody>
                  <a:tcPr anchor="ctr" horzOverflow="overflow">
                    <a:lnL>
                      <a:noFill/>
                    </a:lnL>
                    <a:lnR>
                      <a:noFill/>
                    </a:lnR>
                    <a:lnT>
                      <a:noFill/>
                    </a:lnT>
                    <a:lnB>
                      <a:noFill/>
                    </a:lnB>
                    <a:lnTlToBr>
                      <a:noFill/>
                    </a:lnTlToBr>
                    <a:lnBlToTr>
                      <a:noFill/>
                    </a:lnBlToTr>
                    <a:noFill/>
                  </a:tcPr>
                </a:tc>
                <a:tc rowSpan="2">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rgbClr val="000066"/>
                          </a:solidFill>
                          <a:effectLst/>
                          <a:latin typeface="Times New Roman" pitchFamily="18" charset="0"/>
                          <a:ea typeface="楷体_GB2312"/>
                          <a:cs typeface="Times New Roman" pitchFamily="18" charset="0"/>
                        </a:rPr>
                        <a:t>F</a:t>
                      </a: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xmlns="" val="10001"/>
                  </a:ext>
                </a:extLst>
              </a:tr>
              <a:tr h="39624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rgbClr val="000066"/>
                          </a:solidFill>
                          <a:effectLst/>
                          <a:latin typeface="Times New Roman" pitchFamily="18" charset="0"/>
                          <a:ea typeface="楷体_GB2312"/>
                          <a:cs typeface="Times New Roman" pitchFamily="18" charset="0"/>
                        </a:rPr>
                        <a:t>E</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rgbClr val="000066"/>
                          </a:solidFill>
                          <a:effectLst/>
                          <a:latin typeface="Times New Roman" pitchFamily="18" charset="0"/>
                          <a:ea typeface="楷体_GB2312"/>
                          <a:cs typeface="Times New Roman" pitchFamily="18" charset="0"/>
                        </a:rPr>
                        <a:t>A</a:t>
                      </a:r>
                      <a:r>
                        <a:rPr kumimoji="0" lang="en-US" altLang="zh-CN" sz="2000" b="1" i="0" u="none" strike="noStrike" cap="none" normalizeH="0" baseline="-25000">
                          <a:ln>
                            <a:noFill/>
                          </a:ln>
                          <a:solidFill>
                            <a:srgbClr val="000066"/>
                          </a:solidFill>
                          <a:effectLst/>
                          <a:latin typeface="Times New Roman" pitchFamily="18" charset="0"/>
                          <a:ea typeface="楷体_GB2312"/>
                          <a:cs typeface="Times New Roman" pitchFamily="18" charset="0"/>
                        </a:rPr>
                        <a:t>2</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rgbClr val="000066"/>
                          </a:solidFill>
                          <a:effectLst/>
                          <a:latin typeface="Times New Roman" pitchFamily="18" charset="0"/>
                          <a:ea typeface="楷体_GB2312"/>
                          <a:cs typeface="Times New Roman" pitchFamily="18" charset="0"/>
                        </a:rPr>
                        <a:t>A</a:t>
                      </a:r>
                      <a:r>
                        <a:rPr kumimoji="0" lang="en-US" altLang="zh-CN" sz="2000" b="1" i="0" u="none" strike="noStrike" cap="none" normalizeH="0" baseline="-25000">
                          <a:ln>
                            <a:noFill/>
                          </a:ln>
                          <a:solidFill>
                            <a:srgbClr val="000066"/>
                          </a:solidFill>
                          <a:effectLst/>
                          <a:latin typeface="Times New Roman" pitchFamily="18" charset="0"/>
                          <a:ea typeface="楷体_GB2312"/>
                          <a:cs typeface="Times New Roman" pitchFamily="18" charset="0"/>
                        </a:rPr>
                        <a:t>1</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rgbClr val="000066"/>
                          </a:solidFill>
                          <a:effectLst/>
                          <a:latin typeface="Times New Roman" pitchFamily="18" charset="0"/>
                          <a:ea typeface="楷体_GB2312"/>
                          <a:cs typeface="Times New Roman" pitchFamily="18" charset="0"/>
                        </a:rPr>
                        <a:t>A</a:t>
                      </a:r>
                      <a:r>
                        <a:rPr kumimoji="0" lang="en-US" altLang="zh-CN" sz="2000" b="1" i="0" u="none" strike="noStrike" cap="none" normalizeH="0" baseline="-25000">
                          <a:ln>
                            <a:noFill/>
                          </a:ln>
                          <a:solidFill>
                            <a:srgbClr val="000066"/>
                          </a:solidFill>
                          <a:effectLst/>
                          <a:latin typeface="Times New Roman" pitchFamily="18" charset="0"/>
                          <a:ea typeface="楷体_GB2312"/>
                          <a:cs typeface="Times New Roman" pitchFamily="18" charset="0"/>
                        </a:rPr>
                        <a:t>0</a:t>
                      </a:r>
                    </a:p>
                  </a:txBody>
                  <a:tcPr anchor="ctr" horzOverflow="overflow">
                    <a:lnL>
                      <a:noFill/>
                    </a:lnL>
                    <a:lnR>
                      <a:noFill/>
                    </a:lnR>
                    <a:lnT>
                      <a:noFill/>
                    </a:lnT>
                    <a:lnB>
                      <a:noFill/>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2"/>
                  </a:ext>
                </a:extLst>
              </a:tr>
              <a:tr h="39624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X</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X</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X</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xmlns="" val="10003"/>
                  </a:ext>
                </a:extLst>
              </a:tr>
              <a:tr h="39624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D</a:t>
                      </a:r>
                      <a:r>
                        <a:rPr kumimoji="0" lang="en-US" altLang="zh-CN" sz="2000" b="0" i="0" u="none" strike="noStrike" cap="none" normalizeH="0" baseline="-30000">
                          <a:ln>
                            <a:noFill/>
                          </a:ln>
                          <a:solidFill>
                            <a:srgbClr val="000066"/>
                          </a:solidFill>
                          <a:effectLst/>
                          <a:latin typeface="Times New Roman" pitchFamily="18" charset="0"/>
                          <a:ea typeface="楷体_GB2312"/>
                          <a:cs typeface="Times New Roman" pitchFamily="18" charset="0"/>
                        </a:rPr>
                        <a:t>0</a:t>
                      </a:r>
                      <a:endPar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0" i="0" u="none" strike="noStrike" cap="none" normalizeH="0" baseline="0">
                        <a:ln>
                          <a:noFill/>
                        </a:ln>
                        <a:solidFill>
                          <a:srgbClr val="000066"/>
                        </a:solidFill>
                        <a:effectLst/>
                        <a:latin typeface="Times New Roman" pitchFamily="18" charset="0"/>
                        <a:ea typeface="楷体_GB2312"/>
                        <a:cs typeface="楷体_GB231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xmlns="" val="10004"/>
                  </a:ext>
                </a:extLst>
              </a:tr>
              <a:tr h="39624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D</a:t>
                      </a:r>
                      <a:r>
                        <a:rPr kumimoji="0" lang="en-US" altLang="zh-CN" sz="2000" b="0" i="0" u="none" strike="noStrike" cap="none" normalizeH="0" baseline="-30000">
                          <a:ln>
                            <a:noFill/>
                          </a:ln>
                          <a:solidFill>
                            <a:srgbClr val="000066"/>
                          </a:solidFill>
                          <a:effectLst/>
                          <a:latin typeface="Times New Roman" pitchFamily="18" charset="0"/>
                          <a:ea typeface="楷体_GB2312"/>
                          <a:cs typeface="Times New Roman" pitchFamily="18" charset="0"/>
                        </a:rPr>
                        <a:t>1</a:t>
                      </a:r>
                      <a:endPar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0" i="0" u="none" strike="noStrike" cap="none" normalizeH="0" baseline="0">
                        <a:ln>
                          <a:noFill/>
                        </a:ln>
                        <a:solidFill>
                          <a:srgbClr val="000066"/>
                        </a:solidFill>
                        <a:effectLst/>
                        <a:latin typeface="Times New Roman" pitchFamily="18" charset="0"/>
                        <a:ea typeface="楷体_GB2312"/>
                        <a:cs typeface="楷体_GB231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xmlns="" val="10005"/>
                  </a:ext>
                </a:extLst>
              </a:tr>
              <a:tr h="39624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D</a:t>
                      </a:r>
                      <a:r>
                        <a:rPr kumimoji="0" lang="en-US" altLang="zh-CN" sz="2000" b="0" i="0" u="none" strike="noStrike" cap="none" normalizeH="0" baseline="-30000">
                          <a:ln>
                            <a:noFill/>
                          </a:ln>
                          <a:solidFill>
                            <a:srgbClr val="000066"/>
                          </a:solidFill>
                          <a:effectLst/>
                          <a:latin typeface="Times New Roman" pitchFamily="18" charset="0"/>
                          <a:ea typeface="楷体_GB2312"/>
                          <a:cs typeface="Times New Roman" pitchFamily="18" charset="0"/>
                        </a:rPr>
                        <a:t>2</a:t>
                      </a:r>
                      <a:endPar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0" i="0" u="none" strike="noStrike" cap="none" normalizeH="0" baseline="0">
                        <a:ln>
                          <a:noFill/>
                        </a:ln>
                        <a:solidFill>
                          <a:srgbClr val="000066"/>
                        </a:solidFill>
                        <a:effectLst/>
                        <a:latin typeface="Times New Roman" pitchFamily="18" charset="0"/>
                        <a:ea typeface="楷体_GB2312"/>
                        <a:cs typeface="楷体_GB231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xmlns="" val="10006"/>
                  </a:ext>
                </a:extLst>
              </a:tr>
              <a:tr h="420688">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D</a:t>
                      </a:r>
                      <a:r>
                        <a:rPr kumimoji="0" lang="en-US" altLang="zh-CN" sz="2000" b="0" i="0" u="none" strike="noStrike" cap="none" normalizeH="0" baseline="-30000">
                          <a:ln>
                            <a:noFill/>
                          </a:ln>
                          <a:solidFill>
                            <a:srgbClr val="000066"/>
                          </a:solidFill>
                          <a:effectLst/>
                          <a:latin typeface="Times New Roman" pitchFamily="18" charset="0"/>
                          <a:ea typeface="楷体_GB2312"/>
                          <a:cs typeface="Times New Roman" pitchFamily="18" charset="0"/>
                        </a:rPr>
                        <a:t>3</a:t>
                      </a:r>
                      <a:endPar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0" i="0" u="none" strike="noStrike" cap="none" normalizeH="0" baseline="0">
                        <a:ln>
                          <a:noFill/>
                        </a:ln>
                        <a:solidFill>
                          <a:srgbClr val="000066"/>
                        </a:solidFill>
                        <a:effectLst/>
                        <a:latin typeface="Times New Roman" pitchFamily="18" charset="0"/>
                        <a:ea typeface="楷体_GB2312"/>
                        <a:cs typeface="楷体_GB231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xmlns="" val="10007"/>
                  </a:ext>
                </a:extLst>
              </a:tr>
              <a:tr h="39624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D</a:t>
                      </a:r>
                      <a:r>
                        <a:rPr kumimoji="0" lang="en-US" altLang="zh-CN" sz="2000" b="0" i="0" u="none" strike="noStrike" cap="none" normalizeH="0" baseline="-30000">
                          <a:ln>
                            <a:noFill/>
                          </a:ln>
                          <a:solidFill>
                            <a:srgbClr val="000066"/>
                          </a:solidFill>
                          <a:effectLst/>
                          <a:latin typeface="Times New Roman" pitchFamily="18" charset="0"/>
                          <a:ea typeface="楷体_GB2312"/>
                          <a:cs typeface="Times New Roman" pitchFamily="18" charset="0"/>
                        </a:rPr>
                        <a:t>4</a:t>
                      </a:r>
                      <a:endPar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0" i="0" u="none" strike="noStrike" cap="none" normalizeH="0" baseline="0">
                        <a:ln>
                          <a:noFill/>
                        </a:ln>
                        <a:solidFill>
                          <a:srgbClr val="000066"/>
                        </a:solidFill>
                        <a:effectLst/>
                        <a:latin typeface="Times New Roman" pitchFamily="18" charset="0"/>
                        <a:ea typeface="楷体_GB2312"/>
                        <a:cs typeface="楷体_GB231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xmlns="" val="10008"/>
                  </a:ext>
                </a:extLst>
              </a:tr>
              <a:tr h="39624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D</a:t>
                      </a:r>
                      <a:r>
                        <a:rPr kumimoji="0" lang="en-US" altLang="zh-CN" sz="2000" b="0" i="0" u="none" strike="noStrike" cap="none" normalizeH="0" baseline="-30000">
                          <a:ln>
                            <a:noFill/>
                          </a:ln>
                          <a:solidFill>
                            <a:srgbClr val="000066"/>
                          </a:solidFill>
                          <a:effectLst/>
                          <a:latin typeface="Times New Roman" pitchFamily="18" charset="0"/>
                          <a:ea typeface="楷体_GB2312"/>
                          <a:cs typeface="Times New Roman" pitchFamily="18" charset="0"/>
                        </a:rPr>
                        <a:t>5</a:t>
                      </a:r>
                      <a:endPar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0" i="0" u="none" strike="noStrike" cap="none" normalizeH="0" baseline="0">
                        <a:ln>
                          <a:noFill/>
                        </a:ln>
                        <a:solidFill>
                          <a:srgbClr val="000066"/>
                        </a:solidFill>
                        <a:effectLst/>
                        <a:latin typeface="Times New Roman" pitchFamily="18" charset="0"/>
                        <a:ea typeface="楷体_GB2312"/>
                        <a:cs typeface="楷体_GB231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xmlns="" val="10009"/>
                  </a:ext>
                </a:extLst>
              </a:tr>
              <a:tr h="446088">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D</a:t>
                      </a:r>
                      <a:r>
                        <a:rPr kumimoji="0" lang="en-US" altLang="zh-CN" sz="2000" b="0" i="0" u="none" strike="noStrike" cap="none" normalizeH="0" baseline="-30000">
                          <a:ln>
                            <a:noFill/>
                          </a:ln>
                          <a:solidFill>
                            <a:srgbClr val="000066"/>
                          </a:solidFill>
                          <a:effectLst/>
                          <a:latin typeface="Times New Roman" pitchFamily="18" charset="0"/>
                          <a:ea typeface="楷体_GB2312"/>
                          <a:cs typeface="Times New Roman" pitchFamily="18" charset="0"/>
                        </a:rPr>
                        <a:t>6</a:t>
                      </a:r>
                      <a:endPar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anchor="ctr" horzOverflow="overflow">
                    <a:lnL>
                      <a:noFill/>
                    </a:lnL>
                    <a:lnR>
                      <a:noFill/>
                    </a:lnR>
                    <a:lnT>
                      <a:noFill/>
                    </a:lnT>
                    <a:lnB>
                      <a:noFill/>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0" i="0" u="none" strike="noStrike" cap="none" normalizeH="0" baseline="0">
                        <a:ln>
                          <a:noFill/>
                        </a:ln>
                        <a:solidFill>
                          <a:srgbClr val="000066"/>
                        </a:solidFill>
                        <a:effectLst/>
                        <a:latin typeface="Times New Roman" pitchFamily="18" charset="0"/>
                        <a:ea typeface="楷体_GB2312"/>
                        <a:cs typeface="楷体_GB2312"/>
                      </a:endParaRPr>
                    </a:p>
                  </a:txBody>
                  <a:tcPr anchor="ct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noFill/>
                  </a:tcPr>
                </a:tc>
                <a:extLst>
                  <a:ext uri="{0D108BD9-81ED-4DB2-BD59-A6C34878D82A}">
                    <a16:rowId xmlns:a16="http://schemas.microsoft.com/office/drawing/2014/main" xmlns="" val="10010"/>
                  </a:ext>
                </a:extLst>
              </a:tr>
              <a:tr h="396240">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L</a:t>
                      </a:r>
                    </a:p>
                  </a:txBody>
                  <a:tcPr anchor="ctr" horzOverflow="overflow">
                    <a:lnL w="28575" cap="flat" cmpd="sng" algn="ctr">
                      <a:solidFill>
                        <a:srgbClr val="000000"/>
                      </a:solidFill>
                      <a:prstDash val="solid"/>
                      <a:round/>
                      <a:headEnd type="none" w="med" len="med"/>
                      <a:tailEnd type="none" w="lg" len="lg"/>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H</a:t>
                      </a:r>
                    </a:p>
                  </a:txBody>
                  <a:tcPr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rPr>
                        <a:t>D</a:t>
                      </a:r>
                      <a:r>
                        <a:rPr kumimoji="0" lang="en-US" altLang="zh-CN" sz="2000" b="0" i="0" u="none" strike="noStrike" cap="none" normalizeH="0" baseline="-30000">
                          <a:ln>
                            <a:noFill/>
                          </a:ln>
                          <a:solidFill>
                            <a:srgbClr val="000066"/>
                          </a:solidFill>
                          <a:effectLst/>
                          <a:latin typeface="Times New Roman" pitchFamily="18" charset="0"/>
                          <a:ea typeface="楷体_GB2312"/>
                          <a:cs typeface="Times New Roman" pitchFamily="18" charset="0"/>
                        </a:rPr>
                        <a:t>7</a:t>
                      </a:r>
                      <a:endParaRPr kumimoji="0" lang="en-US" altLang="zh-CN" sz="2000" b="0" i="0" u="none" strike="noStrike" cap="none" normalizeH="0" baseline="0">
                        <a:ln>
                          <a:noFill/>
                        </a:ln>
                        <a:solidFill>
                          <a:srgbClr val="000066"/>
                        </a:solidFill>
                        <a:effectLst/>
                        <a:latin typeface="Times New Roman" pitchFamily="18" charset="0"/>
                        <a:ea typeface="楷体_GB2312"/>
                        <a:cs typeface="Times New Roman" pitchFamily="18" charset="0"/>
                      </a:endParaRPr>
                    </a:p>
                  </a:txBody>
                  <a:tcPr anchor="ct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noFill/>
                  </a:tcPr>
                </a:tc>
                <a:tc>
                  <a:txBody>
                    <a:bodyPr/>
                    <a:lstStyle>
                      <a:lvl1pPr eaLnBrk="0" hangingPunct="0">
                        <a:spcBef>
                          <a:spcPct val="20000"/>
                        </a:spcBef>
                        <a:buFont typeface="Arial" pitchFamily="34"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defRPr>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0" i="0" u="none" strike="noStrike" cap="none" normalizeH="0" baseline="0">
                        <a:ln>
                          <a:noFill/>
                        </a:ln>
                        <a:solidFill>
                          <a:srgbClr val="000066"/>
                        </a:solidFill>
                        <a:effectLst/>
                        <a:latin typeface="Times New Roman" pitchFamily="18" charset="0"/>
                        <a:ea typeface="楷体_GB2312"/>
                        <a:cs typeface="楷体_GB2312"/>
                      </a:endParaRPr>
                    </a:p>
                  </a:txBody>
                  <a:tcPr anchor="ctr" horzOverflow="overflow">
                    <a:lnL>
                      <a:noFill/>
                    </a:lnL>
                    <a:lnR w="28575" cap="flat" cmpd="sng" algn="ctr">
                      <a:solidFill>
                        <a:srgbClr val="000000"/>
                      </a:solidFill>
                      <a:prstDash val="solid"/>
                      <a:round/>
                      <a:headEnd type="none" w="med" len="med"/>
                      <a:tailEnd type="none" w="lg" len="lg"/>
                    </a:lnR>
                    <a:lnT>
                      <a:noFill/>
                    </a:lnT>
                    <a:lnB w="28575" cap="flat" cmpd="sng" algn="ctr">
                      <a:solidFill>
                        <a:srgbClr val="000000"/>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xmlns="" val="10011"/>
                  </a:ext>
                </a:extLst>
              </a:tr>
            </a:tbl>
          </a:graphicData>
        </a:graphic>
      </p:graphicFrame>
      <p:sp>
        <p:nvSpPr>
          <p:cNvPr id="75850" name="Line 76"/>
          <p:cNvSpPr>
            <a:spLocks noChangeShapeType="1"/>
          </p:cNvSpPr>
          <p:nvPr/>
        </p:nvSpPr>
        <p:spPr bwMode="auto">
          <a:xfrm>
            <a:off x="5022850" y="2806350"/>
            <a:ext cx="3808413" cy="1587"/>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5851" name="Line 77"/>
          <p:cNvSpPr>
            <a:spLocks noChangeShapeType="1"/>
          </p:cNvSpPr>
          <p:nvPr/>
        </p:nvSpPr>
        <p:spPr bwMode="auto">
          <a:xfrm>
            <a:off x="7421563" y="1260125"/>
            <a:ext cx="0" cy="5076825"/>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5852" name="Line 78"/>
          <p:cNvSpPr>
            <a:spLocks noChangeShapeType="1"/>
          </p:cNvSpPr>
          <p:nvPr/>
        </p:nvSpPr>
        <p:spPr bwMode="auto">
          <a:xfrm>
            <a:off x="5013325" y="1731612"/>
            <a:ext cx="3836988" cy="1588"/>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5853" name="Line 79"/>
          <p:cNvSpPr>
            <a:spLocks noChangeShapeType="1"/>
          </p:cNvSpPr>
          <p:nvPr/>
        </p:nvSpPr>
        <p:spPr bwMode="auto">
          <a:xfrm>
            <a:off x="5842000" y="1731612"/>
            <a:ext cx="0" cy="4605338"/>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5854" name="Line 80"/>
          <p:cNvSpPr>
            <a:spLocks noChangeShapeType="1"/>
          </p:cNvSpPr>
          <p:nvPr/>
        </p:nvSpPr>
        <p:spPr bwMode="auto">
          <a:xfrm>
            <a:off x="8181975" y="1731612"/>
            <a:ext cx="0" cy="4640263"/>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75855" name="Rectangle 81"/>
          <p:cNvSpPr>
            <a:spLocks noChangeArrowheads="1"/>
          </p:cNvSpPr>
          <p:nvPr/>
        </p:nvSpPr>
        <p:spPr bwMode="auto">
          <a:xfrm>
            <a:off x="5635626" y="885474"/>
            <a:ext cx="27305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square"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rPr>
              <a:t>74LS151</a:t>
            </a:r>
            <a:r>
              <a:rPr lang="zh-CN" altLang="en-US" sz="2400" b="1">
                <a:solidFill>
                  <a:srgbClr val="000066"/>
                </a:solidFill>
                <a:latin typeface="Times New Roman" panose="02020603050405020304" pitchFamily="18" charset="0"/>
                <a:ea typeface="楷体_GB2312" pitchFamily="49" charset="-122"/>
                <a:cs typeface="Times New Roman" panose="02020603050405020304" pitchFamily="18" charset="0"/>
              </a:rPr>
              <a:t>的功能表</a:t>
            </a:r>
          </a:p>
        </p:txBody>
      </p:sp>
      <p:graphicFrame>
        <p:nvGraphicFramePr>
          <p:cNvPr id="75856" name="Object 4"/>
          <p:cNvGraphicFramePr>
            <a:graphicFrameLocks noChangeAspect="1"/>
          </p:cNvGraphicFramePr>
          <p:nvPr>
            <p:extLst>
              <p:ext uri="{D42A27DB-BD31-4B8C-83A1-F6EECF244321}">
                <p14:modId xmlns:p14="http://schemas.microsoft.com/office/powerpoint/2010/main" val="2563945233"/>
              </p:ext>
            </p:extLst>
          </p:nvPr>
        </p:nvGraphicFramePr>
        <p:xfrm>
          <a:off x="8366125" y="3203225"/>
          <a:ext cx="293688" cy="361950"/>
        </p:xfrm>
        <a:graphic>
          <a:graphicData uri="http://schemas.openxmlformats.org/presentationml/2006/ole">
            <mc:AlternateContent xmlns:mc="http://schemas.openxmlformats.org/markup-compatibility/2006">
              <mc:Choice xmlns:v="urn:schemas-microsoft-com:vml" Requires="v">
                <p:oleObj spid="_x0000_s25610" name="Equation" r:id="rId3" imgW="161840" imgH="200021" progId="Equation.DSMT4">
                  <p:embed/>
                </p:oleObj>
              </mc:Choice>
              <mc:Fallback>
                <p:oleObj name="Equation" r:id="rId3" imgW="161840" imgH="20002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25" y="3203225"/>
                        <a:ext cx="293688" cy="36195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857" name="Object 5"/>
          <p:cNvGraphicFramePr>
            <a:graphicFrameLocks noChangeAspect="1"/>
          </p:cNvGraphicFramePr>
          <p:nvPr>
            <p:extLst>
              <p:ext uri="{D42A27DB-BD31-4B8C-83A1-F6EECF244321}">
                <p14:modId xmlns:p14="http://schemas.microsoft.com/office/powerpoint/2010/main" val="4173800366"/>
              </p:ext>
            </p:extLst>
          </p:nvPr>
        </p:nvGraphicFramePr>
        <p:xfrm>
          <a:off x="8355013" y="3609625"/>
          <a:ext cx="276225" cy="361950"/>
        </p:xfrm>
        <a:graphic>
          <a:graphicData uri="http://schemas.openxmlformats.org/presentationml/2006/ole">
            <mc:AlternateContent xmlns:mc="http://schemas.openxmlformats.org/markup-compatibility/2006">
              <mc:Choice xmlns:v="urn:schemas-microsoft-com:vml" Requires="v">
                <p:oleObj spid="_x0000_s25611" name="Equation" r:id="rId5" imgW="152383" imgH="200021" progId="Equation.DSMT4">
                  <p:embed/>
                </p:oleObj>
              </mc:Choice>
              <mc:Fallback>
                <p:oleObj name="Equation" r:id="rId5" imgW="152383" imgH="20002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5013" y="3609625"/>
                        <a:ext cx="276225" cy="36195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858" name="Object 6"/>
          <p:cNvGraphicFramePr>
            <a:graphicFrameLocks noChangeAspect="1"/>
          </p:cNvGraphicFramePr>
          <p:nvPr>
            <p:extLst>
              <p:ext uri="{D42A27DB-BD31-4B8C-83A1-F6EECF244321}">
                <p14:modId xmlns:p14="http://schemas.microsoft.com/office/powerpoint/2010/main" val="57261954"/>
              </p:ext>
            </p:extLst>
          </p:nvPr>
        </p:nvGraphicFramePr>
        <p:xfrm>
          <a:off x="8347075" y="4004912"/>
          <a:ext cx="311150" cy="361950"/>
        </p:xfrm>
        <a:graphic>
          <a:graphicData uri="http://schemas.openxmlformats.org/presentationml/2006/ole">
            <mc:AlternateContent xmlns:mc="http://schemas.openxmlformats.org/markup-compatibility/2006">
              <mc:Choice xmlns:v="urn:schemas-microsoft-com:vml" Requires="v">
                <p:oleObj spid="_x0000_s25612" name="Equation" r:id="rId7" imgW="171566" imgH="200021" progId="Equation.DSMT4">
                  <p:embed/>
                </p:oleObj>
              </mc:Choice>
              <mc:Fallback>
                <p:oleObj name="Equation" r:id="rId7" imgW="171566" imgH="20002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7075" y="4004912"/>
                        <a:ext cx="311150" cy="36195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859" name="Object 7"/>
          <p:cNvGraphicFramePr>
            <a:graphicFrameLocks noChangeAspect="1"/>
          </p:cNvGraphicFramePr>
          <p:nvPr>
            <p:extLst>
              <p:ext uri="{D42A27DB-BD31-4B8C-83A1-F6EECF244321}">
                <p14:modId xmlns:p14="http://schemas.microsoft.com/office/powerpoint/2010/main" val="3656147880"/>
              </p:ext>
            </p:extLst>
          </p:nvPr>
        </p:nvGraphicFramePr>
        <p:xfrm>
          <a:off x="8355013" y="4390675"/>
          <a:ext cx="293687" cy="361950"/>
        </p:xfrm>
        <a:graphic>
          <a:graphicData uri="http://schemas.openxmlformats.org/presentationml/2006/ole">
            <mc:AlternateContent xmlns:mc="http://schemas.openxmlformats.org/markup-compatibility/2006">
              <mc:Choice xmlns:v="urn:schemas-microsoft-com:vml" Requires="v">
                <p:oleObj spid="_x0000_s25613" name="Equation" r:id="rId9" imgW="161840" imgH="200021" progId="Equation.DSMT4">
                  <p:embed/>
                </p:oleObj>
              </mc:Choice>
              <mc:Fallback>
                <p:oleObj name="Equation" r:id="rId9" imgW="161840" imgH="20002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5013" y="4390675"/>
                        <a:ext cx="293687" cy="36195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860" name="Object 8"/>
          <p:cNvGraphicFramePr>
            <a:graphicFrameLocks noChangeAspect="1"/>
          </p:cNvGraphicFramePr>
          <p:nvPr>
            <p:extLst>
              <p:ext uri="{D42A27DB-BD31-4B8C-83A1-F6EECF244321}">
                <p14:modId xmlns:p14="http://schemas.microsoft.com/office/powerpoint/2010/main" val="2216560859"/>
              </p:ext>
            </p:extLst>
          </p:nvPr>
        </p:nvGraphicFramePr>
        <p:xfrm>
          <a:off x="8339138" y="4797075"/>
          <a:ext cx="311150" cy="361950"/>
        </p:xfrm>
        <a:graphic>
          <a:graphicData uri="http://schemas.openxmlformats.org/presentationml/2006/ole">
            <mc:AlternateContent xmlns:mc="http://schemas.openxmlformats.org/markup-compatibility/2006">
              <mc:Choice xmlns:v="urn:schemas-microsoft-com:vml" Requires="v">
                <p:oleObj spid="_x0000_s25614" name="Equation" r:id="rId11" imgW="171566" imgH="200021" progId="Equation.DSMT4">
                  <p:embed/>
                </p:oleObj>
              </mc:Choice>
              <mc:Fallback>
                <p:oleObj name="Equation" r:id="rId11" imgW="171566" imgH="20002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9138" y="4797075"/>
                        <a:ext cx="311150" cy="36195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861" name="Object 9"/>
          <p:cNvGraphicFramePr>
            <a:graphicFrameLocks noChangeAspect="1"/>
          </p:cNvGraphicFramePr>
          <p:nvPr>
            <p:extLst>
              <p:ext uri="{D42A27DB-BD31-4B8C-83A1-F6EECF244321}">
                <p14:modId xmlns:p14="http://schemas.microsoft.com/office/powerpoint/2010/main" val="2968480871"/>
              </p:ext>
            </p:extLst>
          </p:nvPr>
        </p:nvGraphicFramePr>
        <p:xfrm>
          <a:off x="8347075" y="5182837"/>
          <a:ext cx="293688" cy="361950"/>
        </p:xfrm>
        <a:graphic>
          <a:graphicData uri="http://schemas.openxmlformats.org/presentationml/2006/ole">
            <mc:AlternateContent xmlns:mc="http://schemas.openxmlformats.org/markup-compatibility/2006">
              <mc:Choice xmlns:v="urn:schemas-microsoft-com:vml" Requires="v">
                <p:oleObj spid="_x0000_s25615" name="Equation" r:id="rId13" imgW="161840" imgH="200021" progId="Equation.DSMT4">
                  <p:embed/>
                </p:oleObj>
              </mc:Choice>
              <mc:Fallback>
                <p:oleObj name="Equation" r:id="rId13" imgW="161840" imgH="20002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47075" y="5182837"/>
                        <a:ext cx="293688" cy="36195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862" name="Object 10"/>
          <p:cNvGraphicFramePr>
            <a:graphicFrameLocks noChangeAspect="1"/>
          </p:cNvGraphicFramePr>
          <p:nvPr>
            <p:extLst>
              <p:ext uri="{D42A27DB-BD31-4B8C-83A1-F6EECF244321}">
                <p14:modId xmlns:p14="http://schemas.microsoft.com/office/powerpoint/2010/main" val="2561081904"/>
              </p:ext>
            </p:extLst>
          </p:nvPr>
        </p:nvGraphicFramePr>
        <p:xfrm>
          <a:off x="8347075" y="5616225"/>
          <a:ext cx="293688" cy="361950"/>
        </p:xfrm>
        <a:graphic>
          <a:graphicData uri="http://schemas.openxmlformats.org/presentationml/2006/ole">
            <mc:AlternateContent xmlns:mc="http://schemas.openxmlformats.org/markup-compatibility/2006">
              <mc:Choice xmlns:v="urn:schemas-microsoft-com:vml" Requires="v">
                <p:oleObj spid="_x0000_s25616" name="Equation" r:id="rId15" imgW="161840" imgH="200021" progId="Equation.DSMT4">
                  <p:embed/>
                </p:oleObj>
              </mc:Choice>
              <mc:Fallback>
                <p:oleObj name="Equation" r:id="rId15" imgW="161840" imgH="20002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47075" y="5616225"/>
                        <a:ext cx="293688" cy="36195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863" name="Object 11"/>
          <p:cNvGraphicFramePr>
            <a:graphicFrameLocks noChangeAspect="1"/>
          </p:cNvGraphicFramePr>
          <p:nvPr>
            <p:extLst>
              <p:ext uri="{D42A27DB-BD31-4B8C-83A1-F6EECF244321}">
                <p14:modId xmlns:p14="http://schemas.microsoft.com/office/powerpoint/2010/main" val="447747851"/>
              </p:ext>
            </p:extLst>
          </p:nvPr>
        </p:nvGraphicFramePr>
        <p:xfrm>
          <a:off x="8347075" y="6021037"/>
          <a:ext cx="311150" cy="361950"/>
        </p:xfrm>
        <a:graphic>
          <a:graphicData uri="http://schemas.openxmlformats.org/presentationml/2006/ole">
            <mc:AlternateContent xmlns:mc="http://schemas.openxmlformats.org/markup-compatibility/2006">
              <mc:Choice xmlns:v="urn:schemas-microsoft-com:vml" Requires="v">
                <p:oleObj spid="_x0000_s25617" name="Equation" r:id="rId17" imgW="171566" imgH="200021" progId="Equation.DSMT4">
                  <p:embed/>
                </p:oleObj>
              </mc:Choice>
              <mc:Fallback>
                <p:oleObj name="Equation" r:id="rId17" imgW="171566" imgH="20002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47075" y="6021037"/>
                        <a:ext cx="311150" cy="361950"/>
                      </a:xfrm>
                      <a:prstGeom prst="rect">
                        <a:avLst/>
                      </a:prstGeom>
                      <a:solidFill>
                        <a:srgbClr val="3333CC">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864" name="Line 92"/>
          <p:cNvSpPr>
            <a:spLocks noChangeShapeType="1"/>
          </p:cNvSpPr>
          <p:nvPr/>
        </p:nvSpPr>
        <p:spPr bwMode="auto">
          <a:xfrm>
            <a:off x="8370888" y="2087212"/>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95"/>
          <p:cNvGrpSpPr>
            <a:grpSpLocks/>
          </p:cNvGrpSpPr>
          <p:nvPr/>
        </p:nvGrpSpPr>
        <p:grpSpPr bwMode="auto">
          <a:xfrm>
            <a:off x="250825" y="1557338"/>
            <a:ext cx="4648200" cy="457200"/>
            <a:chOff x="158" y="1162"/>
            <a:chExt cx="2928" cy="288"/>
          </a:xfrm>
        </p:grpSpPr>
        <p:sp>
          <p:nvSpPr>
            <p:cNvPr id="75872" name="Rectangle 96"/>
            <p:cNvSpPr>
              <a:spLocks noChangeArrowheads="1"/>
            </p:cNvSpPr>
            <p:nvPr/>
          </p:nvSpPr>
          <p:spPr bwMode="auto">
            <a:xfrm>
              <a:off x="158" y="1162"/>
              <a:ext cx="29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Char char="•"/>
              </a:pPr>
              <a:r>
                <a:rPr lang="zh-CN" altLang="en-US" sz="2400">
                  <a:latin typeface="Times New Roman" panose="02020603050405020304" pitchFamily="18" charset="0"/>
                  <a:ea typeface="楷体_GB2312" pitchFamily="49" charset="-122"/>
                  <a:cs typeface="Times New Roman" panose="02020603050405020304" pitchFamily="18" charset="0"/>
                </a:rPr>
                <a:t>当</a:t>
              </a:r>
              <a:r>
                <a:rPr lang="en-US" altLang="zh-CN" sz="2400" i="1">
                  <a:latin typeface="Times New Roman" panose="02020603050405020304" pitchFamily="18" charset="0"/>
                  <a:ea typeface="楷体_GB2312" pitchFamily="49" charset="-122"/>
                  <a:cs typeface="Times New Roman" panose="02020603050405020304" pitchFamily="18" charset="0"/>
                </a:rPr>
                <a:t>E</a:t>
              </a:r>
              <a:r>
                <a:rPr lang="en-US" altLang="zh-CN" sz="2400">
                  <a:latin typeface="Times New Roman" panose="02020603050405020304" pitchFamily="18" charset="0"/>
                  <a:ea typeface="楷体_GB2312" pitchFamily="49" charset="-122"/>
                  <a:cs typeface="Times New Roman" panose="02020603050405020304" pitchFamily="18" charset="0"/>
                </a:rPr>
                <a:t>=1</a:t>
              </a:r>
              <a:r>
                <a:rPr lang="zh-CN" altLang="en-US" sz="2400">
                  <a:latin typeface="Times New Roman" panose="02020603050405020304" pitchFamily="18" charset="0"/>
                  <a:ea typeface="楷体_GB2312" pitchFamily="49" charset="-122"/>
                  <a:cs typeface="Times New Roman" panose="02020603050405020304" pitchFamily="18" charset="0"/>
                </a:rPr>
                <a:t>时，</a:t>
              </a:r>
              <a:r>
                <a:rPr lang="en-US" altLang="zh-CN" sz="2400" i="1">
                  <a:latin typeface="Times New Roman" panose="02020603050405020304" pitchFamily="18" charset="0"/>
                  <a:ea typeface="楷体_GB2312" pitchFamily="49" charset="-122"/>
                  <a:cs typeface="Times New Roman" panose="02020603050405020304" pitchFamily="18" charset="0"/>
                </a:rPr>
                <a:t>F</a:t>
              </a:r>
              <a:r>
                <a:rPr lang="en-US" altLang="zh-CN" sz="2400">
                  <a:latin typeface="Times New Roman" panose="02020603050405020304" pitchFamily="18" charset="0"/>
                  <a:ea typeface="楷体_GB2312" pitchFamily="49" charset="-122"/>
                  <a:cs typeface="Times New Roman" panose="02020603050405020304" pitchFamily="18" charset="0"/>
                </a:rPr>
                <a:t>= 0</a:t>
              </a:r>
              <a:r>
                <a:rPr lang="zh-CN" altLang="en-US" sz="2400">
                  <a:latin typeface="Times New Roman" panose="02020603050405020304" pitchFamily="18" charset="0"/>
                  <a:ea typeface="楷体_GB2312" pitchFamily="49" charset="-122"/>
                  <a:cs typeface="Times New Roman" panose="02020603050405020304" pitchFamily="18" charset="0"/>
                </a:rPr>
                <a:t>。                              </a:t>
              </a:r>
            </a:p>
          </p:txBody>
        </p:sp>
        <p:sp>
          <p:nvSpPr>
            <p:cNvPr id="75873" name="Line 97"/>
            <p:cNvSpPr>
              <a:spLocks noChangeShapeType="1"/>
            </p:cNvSpPr>
            <p:nvPr/>
          </p:nvSpPr>
          <p:spPr bwMode="auto">
            <a:xfrm>
              <a:off x="476" y="1207"/>
              <a:ext cx="1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98"/>
          <p:cNvGrpSpPr>
            <a:grpSpLocks/>
          </p:cNvGrpSpPr>
          <p:nvPr/>
        </p:nvGrpSpPr>
        <p:grpSpPr bwMode="auto">
          <a:xfrm>
            <a:off x="250825" y="2349500"/>
            <a:ext cx="4191000" cy="457200"/>
            <a:chOff x="158" y="1480"/>
            <a:chExt cx="2640" cy="288"/>
          </a:xfrm>
        </p:grpSpPr>
        <p:sp>
          <p:nvSpPr>
            <p:cNvPr id="75870" name="Rectangle 99"/>
            <p:cNvSpPr>
              <a:spLocks noChangeArrowheads="1"/>
            </p:cNvSpPr>
            <p:nvPr/>
          </p:nvSpPr>
          <p:spPr bwMode="auto">
            <a:xfrm>
              <a:off x="158" y="1480"/>
              <a:ext cx="2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Char char="•"/>
              </a:pPr>
              <a:r>
                <a:rPr lang="zh-CN" altLang="en-US" sz="2400">
                  <a:latin typeface="Times New Roman" panose="02020603050405020304" pitchFamily="18" charset="0"/>
                  <a:ea typeface="楷体_GB2312" pitchFamily="49" charset="-122"/>
                  <a:cs typeface="Times New Roman" panose="02020603050405020304" pitchFamily="18" charset="0"/>
                </a:rPr>
                <a:t>当</a:t>
              </a:r>
              <a:r>
                <a:rPr lang="en-US" altLang="zh-CN" sz="2400" i="1">
                  <a:latin typeface="Times New Roman" panose="02020603050405020304" pitchFamily="18" charset="0"/>
                  <a:ea typeface="楷体_GB2312" pitchFamily="49" charset="-122"/>
                  <a:cs typeface="Times New Roman" panose="02020603050405020304" pitchFamily="18" charset="0"/>
                </a:rPr>
                <a:t>E</a:t>
              </a:r>
              <a:r>
                <a:rPr lang="en-US" altLang="zh-CN" sz="2400">
                  <a:latin typeface="Times New Roman" panose="02020603050405020304" pitchFamily="18" charset="0"/>
                  <a:ea typeface="楷体_GB2312" pitchFamily="49" charset="-122"/>
                  <a:cs typeface="Times New Roman" panose="02020603050405020304" pitchFamily="18" charset="0"/>
                </a:rPr>
                <a:t>=0</a:t>
              </a:r>
              <a:r>
                <a:rPr lang="zh-CN" altLang="en-US" sz="2400">
                  <a:latin typeface="Times New Roman" panose="02020603050405020304" pitchFamily="18" charset="0"/>
                  <a:ea typeface="楷体_GB2312" pitchFamily="49" charset="-122"/>
                  <a:cs typeface="Times New Roman" panose="02020603050405020304" pitchFamily="18" charset="0"/>
                </a:rPr>
                <a:t>时</a:t>
              </a:r>
            </a:p>
          </p:txBody>
        </p:sp>
        <p:sp>
          <p:nvSpPr>
            <p:cNvPr id="75871" name="Line 101"/>
            <p:cNvSpPr>
              <a:spLocks noChangeShapeType="1"/>
            </p:cNvSpPr>
            <p:nvPr/>
          </p:nvSpPr>
          <p:spPr bwMode="auto">
            <a:xfrm>
              <a:off x="476" y="1525"/>
              <a:ext cx="1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5869" name="Line 100"/>
          <p:cNvSpPr>
            <a:spLocks noChangeShapeType="1"/>
          </p:cNvSpPr>
          <p:nvPr/>
        </p:nvSpPr>
        <p:spPr bwMode="auto">
          <a:xfrm>
            <a:off x="5275263" y="2447575"/>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0" name="图片 29"/>
          <p:cNvPicPr>
            <a:picLocks noChangeAspect="1"/>
          </p:cNvPicPr>
          <p:nvPr/>
        </p:nvPicPr>
        <p:blipFill>
          <a:blip r:embed="rId19">
            <a:duotone>
              <a:prstClr val="black"/>
              <a:schemeClr val="accent4">
                <a:tint val="45000"/>
                <a:satMod val="400000"/>
              </a:schemeClr>
            </a:duotone>
            <a:lum bright="-100000"/>
          </a:blip>
          <a:stretch>
            <a:fillRect/>
          </a:stretch>
        </p:blipFill>
        <p:spPr>
          <a:xfrm>
            <a:off x="250825" y="3141662"/>
            <a:ext cx="4669931" cy="2417924"/>
          </a:xfrm>
          <a:prstGeom prst="rect">
            <a:avLst/>
          </a:prstGeom>
        </p:spPr>
      </p:pic>
    </p:spTree>
    <p:extLst>
      <p:ext uri="{BB962C8B-B14F-4D97-AF65-F5344CB8AC3E}">
        <p14:creationId xmlns:p14="http://schemas.microsoft.com/office/powerpoint/2010/main" val="25536235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15750"/>
                                        </p:tgtEl>
                                        <p:attrNameLst>
                                          <p:attrName>style.visibility</p:attrName>
                                        </p:attrNameLst>
                                      </p:cBhvr>
                                      <p:to>
                                        <p:strVal val="visible"/>
                                      </p:to>
                                    </p:set>
                                    <p:animEffect transition="in" filter="checkerboard(across)">
                                      <p:cBhvr>
                                        <p:cTn id="12" dur="500"/>
                                        <p:tgtEl>
                                          <p:spTgt spid="415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Righ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5749"/>
                                        </p:tgtEl>
                                        <p:attrNameLst>
                                          <p:attrName>style.visibility</p:attrName>
                                        </p:attrNameLst>
                                      </p:cBhvr>
                                      <p:to>
                                        <p:strVal val="visible"/>
                                      </p:to>
                                    </p:set>
                                    <p:animEffect transition="in" filter="wipe(up)">
                                      <p:cBhvr>
                                        <p:cTn id="22" dur="500"/>
                                        <p:tgtEl>
                                          <p:spTgt spid="4157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15748"/>
                                        </p:tgtEl>
                                        <p:attrNameLst>
                                          <p:attrName>style.visibility</p:attrName>
                                        </p:attrNameLst>
                                      </p:cBhvr>
                                      <p:to>
                                        <p:strVal val="visible"/>
                                      </p:to>
                                    </p:set>
                                    <p:animEffect transition="in" filter="wipe(up)">
                                      <p:cBhvr>
                                        <p:cTn id="27" dur="500"/>
                                        <p:tgtEl>
                                          <p:spTgt spid="41574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8" grpId="0" animBg="1"/>
      <p:bldP spid="415749" grpId="0" animBg="1"/>
      <p:bldP spid="41575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ChangeArrowheads="1"/>
          </p:cNvSpPr>
          <p:nvPr/>
        </p:nvSpPr>
        <p:spPr bwMode="auto">
          <a:xfrm>
            <a:off x="277824" y="1002978"/>
            <a:ext cx="8287056"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800" i="0">
                <a:solidFill>
                  <a:srgbClr val="800000"/>
                </a:solidFill>
                <a:latin typeface="+mn-ea"/>
                <a:ea typeface="+mn-ea"/>
              </a:rPr>
              <a:t>例</a:t>
            </a:r>
            <a:r>
              <a:rPr kumimoji="1" lang="en-US" altLang="zh-CN" sz="2800" i="0">
                <a:solidFill>
                  <a:srgbClr val="800000"/>
                </a:solidFill>
                <a:latin typeface="+mn-ea"/>
                <a:ea typeface="+mn-ea"/>
              </a:rPr>
              <a:t>4</a:t>
            </a:r>
            <a:r>
              <a:rPr kumimoji="1" lang="zh-CN" altLang="en-US" sz="2800" i="0">
                <a:solidFill>
                  <a:srgbClr val="800000"/>
                </a:solidFill>
                <a:latin typeface="+mn-ea"/>
                <a:ea typeface="+mn-ea"/>
              </a:rPr>
              <a:t>：</a:t>
            </a:r>
            <a:r>
              <a:rPr kumimoji="1" lang="zh-CN" altLang="en-US" sz="2800" i="0">
                <a:latin typeface="+mn-ea"/>
                <a:ea typeface="+mn-ea"/>
              </a:rPr>
              <a:t>用</a:t>
            </a:r>
            <a:r>
              <a:rPr kumimoji="1" lang="en-US" altLang="zh-CN" sz="2800" i="0">
                <a:latin typeface="+mn-ea"/>
                <a:ea typeface="+mn-ea"/>
              </a:rPr>
              <a:t>74HC153</a:t>
            </a:r>
            <a:r>
              <a:rPr kumimoji="1" lang="zh-CN" altLang="en-US" sz="2800" i="0">
                <a:latin typeface="+mn-ea"/>
                <a:ea typeface="+mn-ea"/>
              </a:rPr>
              <a:t>双</a:t>
            </a:r>
            <a:r>
              <a:rPr kumimoji="1" lang="en-US" altLang="zh-CN" sz="2800" i="0">
                <a:latin typeface="+mn-ea"/>
                <a:ea typeface="+mn-ea"/>
              </a:rPr>
              <a:t>4</a:t>
            </a:r>
            <a:r>
              <a:rPr kumimoji="1" lang="zh-CN" altLang="en-US" sz="2800" i="0">
                <a:latin typeface="+mn-ea"/>
                <a:ea typeface="+mn-ea"/>
              </a:rPr>
              <a:t>选一构成</a:t>
            </a:r>
            <a:r>
              <a:rPr kumimoji="1" lang="en-US" altLang="zh-CN" sz="2800" i="0">
                <a:latin typeface="+mn-ea"/>
                <a:ea typeface="+mn-ea"/>
              </a:rPr>
              <a:t>8</a:t>
            </a:r>
            <a:r>
              <a:rPr kumimoji="1" lang="zh-CN" altLang="en-US" sz="2800" i="0">
                <a:latin typeface="+mn-ea"/>
                <a:ea typeface="+mn-ea"/>
              </a:rPr>
              <a:t>选一数据选择器</a:t>
            </a:r>
          </a:p>
        </p:txBody>
      </p:sp>
      <p:pic>
        <p:nvPicPr>
          <p:cNvPr id="88067"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3863" y="1887853"/>
            <a:ext cx="5043657" cy="430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82229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114185" y="1026160"/>
            <a:ext cx="8587855" cy="5389880"/>
          </a:xfrm>
        </p:spPr>
        <p:txBody>
          <a:bodyPr/>
          <a:lstStyle/>
          <a:p>
            <a:pPr marL="0" indent="0" eaLnBrk="1" hangingPunct="1">
              <a:lnSpc>
                <a:spcPct val="120000"/>
              </a:lnSpc>
              <a:spcBef>
                <a:spcPts val="600"/>
              </a:spcBef>
              <a:spcAft>
                <a:spcPts val="300"/>
              </a:spcAft>
              <a:buNone/>
            </a:pPr>
            <a:r>
              <a:rPr lang="zh-CN" altLang="en-US" sz="2600">
                <a:latin typeface="+mn-ea"/>
              </a:rPr>
              <a:t>    数据选择器的输出函数形式是</a:t>
            </a:r>
            <a:r>
              <a:rPr lang="zh-CN" altLang="en-US" sz="2600" b="1">
                <a:solidFill>
                  <a:srgbClr val="800000"/>
                </a:solidFill>
                <a:latin typeface="+mn-ea"/>
              </a:rPr>
              <a:t>与</a:t>
            </a:r>
            <a:r>
              <a:rPr lang="en-US" altLang="zh-CN" sz="2600" b="1">
                <a:solidFill>
                  <a:srgbClr val="800000"/>
                </a:solidFill>
                <a:latin typeface="+mn-ea"/>
              </a:rPr>
              <a:t>-</a:t>
            </a:r>
            <a:r>
              <a:rPr lang="zh-CN" altLang="en-US" sz="2600" b="1">
                <a:solidFill>
                  <a:srgbClr val="800000"/>
                </a:solidFill>
                <a:latin typeface="+mn-ea"/>
              </a:rPr>
              <a:t>或式</a:t>
            </a:r>
            <a:r>
              <a:rPr lang="zh-CN" altLang="en-US" sz="2600">
                <a:latin typeface="+mn-ea"/>
              </a:rPr>
              <a:t>，所以可以用数据选择器实现任意函数。 </a:t>
            </a:r>
            <a:endParaRPr lang="zh-CN" altLang="en-US" sz="2600" kern="1200" dirty="0">
              <a:latin typeface="+mn-ea"/>
            </a:endParaRPr>
          </a:p>
          <a:p>
            <a:pPr marL="760050" lvl="1" indent="-342900" eaLnBrk="1" hangingPunct="1">
              <a:lnSpc>
                <a:spcPct val="120000"/>
              </a:lnSpc>
              <a:spcBef>
                <a:spcPts val="600"/>
              </a:spcBef>
              <a:spcAft>
                <a:spcPts val="300"/>
              </a:spcAft>
              <a:buFont typeface="Arial" panose="020B0604020202020204" pitchFamily="34" charset="0"/>
              <a:buChar char="•"/>
            </a:pPr>
            <a:r>
              <a:rPr lang="zh-CN" altLang="en-US" sz="2200" b="1">
                <a:latin typeface="幼圆" panose="02010509060101010101" pitchFamily="49" charset="-122"/>
                <a:ea typeface="幼圆" panose="02010509060101010101" pitchFamily="49" charset="-122"/>
              </a:rPr>
              <a:t>输入变量的个数与数据选择器的地址变量个数相等时，直接采用对比法，找出数据输入端的值。</a:t>
            </a:r>
          </a:p>
          <a:p>
            <a:pPr marL="760050" lvl="1" indent="-342900" eaLnBrk="1" hangingPunct="1">
              <a:lnSpc>
                <a:spcPct val="120000"/>
              </a:lnSpc>
              <a:spcBef>
                <a:spcPts val="600"/>
              </a:spcBef>
              <a:spcAft>
                <a:spcPts val="300"/>
              </a:spcAft>
              <a:buFont typeface="Arial" panose="020B0604020202020204" pitchFamily="34" charset="0"/>
              <a:buChar char="•"/>
            </a:pPr>
            <a:r>
              <a:rPr lang="zh-CN" altLang="en-US" sz="2200" b="1">
                <a:latin typeface="幼圆" panose="02010509060101010101" pitchFamily="49" charset="-122"/>
                <a:ea typeface="幼圆" panose="02010509060101010101" pitchFamily="49" charset="-122"/>
              </a:rPr>
              <a:t>若实现的函数变量比所用的</a:t>
            </a:r>
            <a:r>
              <a:rPr lang="en-US" altLang="zh-CN" sz="2200" b="1">
                <a:latin typeface="幼圆" panose="02010509060101010101" pitchFamily="49" charset="-122"/>
                <a:ea typeface="幼圆" panose="02010509060101010101" pitchFamily="49" charset="-122"/>
              </a:rPr>
              <a:t>MUX</a:t>
            </a:r>
            <a:r>
              <a:rPr lang="zh-CN" altLang="en-US" sz="2200" b="1">
                <a:latin typeface="幼圆" panose="02010509060101010101" pitchFamily="49" charset="-122"/>
                <a:ea typeface="幼圆" panose="02010509060101010101" pitchFamily="49" charset="-122"/>
              </a:rPr>
              <a:t>地址变量个数多。先从函数中选取等量的变量与地址变量一一对应，再将函数展开为这些变量的最小项之和的形式，此时各最小项的系数可能是常量</a:t>
            </a:r>
            <a:r>
              <a:rPr lang="en-US" altLang="zh-CN" sz="2200" b="1">
                <a:latin typeface="幼圆" panose="02010509060101010101" pitchFamily="49" charset="-122"/>
                <a:ea typeface="幼圆" panose="02010509060101010101" pitchFamily="49" charset="-122"/>
              </a:rPr>
              <a:t>0</a:t>
            </a:r>
            <a:r>
              <a:rPr lang="zh-CN" altLang="en-US" sz="2200" b="1">
                <a:latin typeface="幼圆" panose="02010509060101010101" pitchFamily="49" charset="-122"/>
                <a:ea typeface="幼圆" panose="02010509060101010101" pitchFamily="49" charset="-122"/>
              </a:rPr>
              <a:t>或</a:t>
            </a:r>
            <a:r>
              <a:rPr lang="en-US" altLang="zh-CN" sz="2200" b="1">
                <a:latin typeface="幼圆" panose="02010509060101010101" pitchFamily="49" charset="-122"/>
                <a:ea typeface="幼圆" panose="02010509060101010101" pitchFamily="49" charset="-122"/>
              </a:rPr>
              <a:t>1</a:t>
            </a:r>
            <a:r>
              <a:rPr lang="zh-CN" altLang="en-US" sz="2200" b="1">
                <a:latin typeface="幼圆" panose="02010509060101010101" pitchFamily="49" charset="-122"/>
                <a:ea typeface="幼圆" panose="02010509060101010101" pitchFamily="49" charset="-122"/>
              </a:rPr>
              <a:t>，也可能是剩余变量的表达式。</a:t>
            </a:r>
            <a:endParaRPr lang="en-US" altLang="zh-CN" sz="2200" b="1">
              <a:latin typeface="幼圆" panose="02010509060101010101" pitchFamily="49" charset="-122"/>
              <a:ea typeface="幼圆" panose="02010509060101010101" pitchFamily="49" charset="-122"/>
            </a:endParaRPr>
          </a:p>
          <a:p>
            <a:pPr marL="417150" lvl="1" indent="0" eaLnBrk="1" hangingPunct="1">
              <a:lnSpc>
                <a:spcPct val="120000"/>
              </a:lnSpc>
              <a:spcBef>
                <a:spcPts val="600"/>
              </a:spcBef>
              <a:spcAft>
                <a:spcPts val="300"/>
              </a:spcAft>
              <a:buNone/>
            </a:pPr>
            <a:r>
              <a:rPr lang="zh-CN" altLang="en-US" sz="2600" b="1">
                <a:solidFill>
                  <a:srgbClr val="800000"/>
                </a:solidFill>
                <a:latin typeface="+mn-ea"/>
              </a:rPr>
              <a:t>设计方法：</a:t>
            </a:r>
            <a:endParaRPr lang="en-US" altLang="zh-CN" sz="2600" b="1">
              <a:solidFill>
                <a:srgbClr val="800000"/>
              </a:solidFill>
              <a:latin typeface="+mn-ea"/>
            </a:endParaRPr>
          </a:p>
          <a:p>
            <a:pPr marL="931500" lvl="3" indent="-342900" eaLnBrk="1" hangingPunct="1">
              <a:lnSpc>
                <a:spcPct val="120000"/>
              </a:lnSpc>
              <a:spcBef>
                <a:spcPts val="600"/>
              </a:spcBef>
              <a:spcAft>
                <a:spcPts val="300"/>
              </a:spcAft>
              <a:buFont typeface="Arial" panose="020B0604020202020204" pitchFamily="34" charset="0"/>
              <a:buChar char="•"/>
            </a:pPr>
            <a:r>
              <a:rPr lang="zh-CN" altLang="en-US" sz="2400" b="1">
                <a:solidFill>
                  <a:srgbClr val="003300"/>
                </a:solidFill>
                <a:latin typeface="+mn-ea"/>
              </a:rPr>
              <a:t>代数比较法</a:t>
            </a:r>
          </a:p>
          <a:p>
            <a:pPr marL="931500" lvl="3" indent="-342900" eaLnBrk="1" hangingPunct="1">
              <a:lnSpc>
                <a:spcPct val="120000"/>
              </a:lnSpc>
              <a:spcBef>
                <a:spcPts val="600"/>
              </a:spcBef>
              <a:spcAft>
                <a:spcPts val="300"/>
              </a:spcAft>
              <a:buFont typeface="Arial" panose="020B0604020202020204" pitchFamily="34" charset="0"/>
              <a:buChar char="•"/>
            </a:pPr>
            <a:r>
              <a:rPr lang="zh-CN" altLang="en-US" sz="2400" b="1">
                <a:solidFill>
                  <a:srgbClr val="003300"/>
                </a:solidFill>
                <a:latin typeface="+mn-ea"/>
              </a:rPr>
              <a:t>真值表比较法</a:t>
            </a:r>
            <a:endParaRPr lang="en-US" altLang="zh-CN" sz="2400" b="1" kern="1200">
              <a:solidFill>
                <a:srgbClr val="003300"/>
              </a:solidFill>
              <a:latin typeface="+mn-ea"/>
            </a:endParaRPr>
          </a:p>
          <a:p>
            <a:pPr marL="417150" lvl="1" indent="0" eaLnBrk="1" hangingPunct="1">
              <a:lnSpc>
                <a:spcPct val="120000"/>
              </a:lnSpc>
              <a:spcBef>
                <a:spcPts val="600"/>
              </a:spcBef>
              <a:spcAft>
                <a:spcPts val="300"/>
              </a:spcAft>
              <a:buNone/>
            </a:pPr>
            <a:endParaRPr lang="zh-CN" altLang="en-US" sz="2400">
              <a:latin typeface="+mn-ea"/>
            </a:endParaRPr>
          </a:p>
        </p:txBody>
      </p:sp>
      <p:sp>
        <p:nvSpPr>
          <p:cNvPr id="4" name="Rectangle 2"/>
          <p:cNvSpPr txBox="1">
            <a:spLocks noChangeArrowheads="1"/>
          </p:cNvSpPr>
          <p:nvPr/>
        </p:nvSpPr>
        <p:spPr>
          <a:xfrm>
            <a:off x="114185" y="398591"/>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a:solidFill>
                  <a:srgbClr val="0000FF"/>
                </a:solidFill>
                <a:latin typeface="+mn-ea"/>
                <a:ea typeface="+mn-ea"/>
              </a:rPr>
              <a:t>数据选择器实现逻辑函数</a:t>
            </a:r>
            <a:endParaRPr lang="zh-CN" altLang="en-US" sz="3200" kern="0" dirty="0">
              <a:solidFill>
                <a:srgbClr val="0000FF"/>
              </a:solidFill>
              <a:latin typeface="+mn-ea"/>
              <a:ea typeface="+mn-ea"/>
            </a:endParaRPr>
          </a:p>
        </p:txBody>
      </p:sp>
    </p:spTree>
    <p:extLst>
      <p:ext uri="{BB962C8B-B14F-4D97-AF65-F5344CB8AC3E}">
        <p14:creationId xmlns:p14="http://schemas.microsoft.com/office/powerpoint/2010/main" val="274408941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0" y="-89587"/>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88066" name="Rectangle 3"/>
              <p:cNvSpPr>
                <a:spLocks noChangeArrowheads="1"/>
              </p:cNvSpPr>
              <p:nvPr/>
            </p:nvSpPr>
            <p:spPr bwMode="auto">
              <a:xfrm>
                <a:off x="126530" y="751963"/>
                <a:ext cx="8386116" cy="9785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800" i="0">
                    <a:solidFill>
                      <a:srgbClr val="800000"/>
                    </a:solidFill>
                    <a:latin typeface="+mn-ea"/>
                    <a:ea typeface="+mn-ea"/>
                  </a:rPr>
                  <a:t>例</a:t>
                </a:r>
                <a:r>
                  <a:rPr kumimoji="1" lang="en-US" altLang="zh-CN" sz="2800" i="0">
                    <a:solidFill>
                      <a:srgbClr val="800000"/>
                    </a:solidFill>
                    <a:latin typeface="+mn-ea"/>
                    <a:ea typeface="+mn-ea"/>
                  </a:rPr>
                  <a:t>5</a:t>
                </a:r>
                <a:r>
                  <a:rPr kumimoji="1" lang="zh-CN" altLang="en-US" sz="2800" i="0">
                    <a:solidFill>
                      <a:srgbClr val="800000"/>
                    </a:solidFill>
                    <a:latin typeface="+mn-ea"/>
                    <a:ea typeface="+mn-ea"/>
                  </a:rPr>
                  <a:t>：</a:t>
                </a:r>
                <a:r>
                  <a:rPr kumimoji="1" lang="zh-CN" altLang="en-US" sz="2800" i="0">
                    <a:latin typeface="+mn-ea"/>
                    <a:ea typeface="+mn-ea"/>
                  </a:rPr>
                  <a:t>用</a:t>
                </a:r>
                <a:r>
                  <a:rPr kumimoji="1" lang="zh-CN" altLang="en-US" sz="2800">
                    <a:latin typeface="+mn-ea"/>
                    <a:ea typeface="+mn-ea"/>
                  </a:rPr>
                  <a:t>八选一数据选择器</a:t>
                </a:r>
                <a:r>
                  <a:rPr kumimoji="1" lang="en-US" altLang="zh-CN" sz="2800">
                    <a:latin typeface="+mn-ea"/>
                    <a:ea typeface="+mn-ea"/>
                  </a:rPr>
                  <a:t>74151</a:t>
                </a:r>
                <a:r>
                  <a:rPr kumimoji="1" lang="zh-CN" altLang="en-US" sz="2800">
                    <a:latin typeface="+mn-ea"/>
                    <a:ea typeface="+mn-ea"/>
                  </a:rPr>
                  <a:t>实现逻辑函数</a:t>
                </a:r>
                <a:endParaRPr kumimoji="1" lang="en-US" altLang="zh-CN" sz="2800" b="1" i="1">
                  <a:latin typeface="Cambria Math" panose="02040503050406030204" pitchFamily="18" charset="0"/>
                  <a:ea typeface="+mn-ea"/>
                </a:endParaRPr>
              </a:p>
              <a:p>
                <a:pPr eaLnBrk="1" hangingPunct="1">
                  <a:spcBef>
                    <a:spcPct val="0"/>
                  </a:spcBef>
                  <a:buFontTx/>
                  <a:buNone/>
                </a:pPr>
                <a14:m>
                  <m:oMathPara xmlns:m="http://schemas.openxmlformats.org/officeDocument/2006/math">
                    <m:oMathParaPr>
                      <m:jc m:val="centerGroup"/>
                    </m:oMathParaPr>
                    <m:oMath xmlns:m="http://schemas.openxmlformats.org/officeDocument/2006/math">
                      <m:r>
                        <a:rPr kumimoji="1" lang="en-US" altLang="zh-CN" sz="2800" b="1" i="1" smtClean="0">
                          <a:latin typeface="Cambria Math" panose="02040503050406030204" pitchFamily="18" charset="0"/>
                          <a:ea typeface="+mn-ea"/>
                        </a:rPr>
                        <m:t>𝑭</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𝑨</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𝑩</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𝑪</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𝟏</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𝟐</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𝟒</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𝟕</m:t>
                      </m:r>
                      <m:r>
                        <a:rPr kumimoji="1" lang="en-US" altLang="zh-CN" sz="2800" b="1" i="1">
                          <a:latin typeface="Cambria Math" panose="02040503050406030204" pitchFamily="18" charset="0"/>
                          <a:ea typeface="+mn-ea"/>
                        </a:rPr>
                        <m:t>)</m:t>
                      </m:r>
                    </m:oMath>
                  </m:oMathPara>
                </a14:m>
                <a:endParaRPr kumimoji="1" lang="zh-CN" altLang="en-US" sz="2800" i="0">
                  <a:latin typeface="+mn-ea"/>
                  <a:ea typeface="+mn-ea"/>
                </a:endParaRPr>
              </a:p>
            </p:txBody>
          </p:sp>
        </mc:Choice>
        <mc:Fallback xmlns="">
          <p:sp>
            <p:nvSpPr>
              <p:cNvPr id="88066" name="Rectangle 3"/>
              <p:cNvSpPr>
                <a:spLocks noRot="1" noChangeAspect="1" noMove="1" noResize="1" noEditPoints="1" noAdjustHandles="1" noChangeArrowheads="1" noChangeShapeType="1" noTextEdit="1"/>
              </p:cNvSpPr>
              <p:nvPr/>
            </p:nvSpPr>
            <p:spPr bwMode="auto">
              <a:xfrm>
                <a:off x="126530" y="751963"/>
                <a:ext cx="8386116" cy="978559"/>
              </a:xfrm>
              <a:prstGeom prst="rect">
                <a:avLst/>
              </a:prstGeom>
              <a:blipFill rotWithShape="0">
                <a:blip r:embed="rId7"/>
                <a:stretch>
                  <a:fillRect l="-1527" t="-869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Rectangle 82"/>
          <p:cNvSpPr>
            <a:spLocks noChangeArrowheads="1"/>
          </p:cNvSpPr>
          <p:nvPr/>
        </p:nvSpPr>
        <p:spPr bwMode="auto">
          <a:xfrm>
            <a:off x="247344" y="1805170"/>
            <a:ext cx="58029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400" i="0">
                <a:solidFill>
                  <a:srgbClr val="0000FF"/>
                </a:solidFill>
                <a:latin typeface="+mn-ea"/>
                <a:ea typeface="+mn-ea"/>
              </a:rPr>
              <a:t>解：</a:t>
            </a:r>
            <a:r>
              <a:rPr kumimoji="1" lang="zh-CN" altLang="en-US" sz="2400" b="0" i="0">
                <a:latin typeface="+mn-ea"/>
                <a:ea typeface="+mn-ea"/>
              </a:rPr>
              <a:t>八选一数据选择器的输出逻辑函数：</a:t>
            </a:r>
          </a:p>
        </p:txBody>
      </p:sp>
      <p:sp>
        <p:nvSpPr>
          <p:cNvPr id="5" name="Text Box 179"/>
          <p:cNvSpPr txBox="1">
            <a:spLocks noChangeArrowheads="1"/>
          </p:cNvSpPr>
          <p:nvPr/>
        </p:nvSpPr>
        <p:spPr bwMode="auto">
          <a:xfrm>
            <a:off x="791798" y="4330041"/>
            <a:ext cx="3937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b="0" i="0">
                <a:latin typeface="+mn-lt"/>
                <a:ea typeface="+mn-ea"/>
              </a:rPr>
              <a:t>令</a:t>
            </a:r>
            <a:r>
              <a:rPr kumimoji="1" lang="en-US" altLang="zh-CN" sz="2400" b="0" i="1">
                <a:latin typeface="+mj-lt"/>
                <a:ea typeface="+mn-ea"/>
              </a:rPr>
              <a:t>A</a:t>
            </a:r>
            <a:r>
              <a:rPr kumimoji="1" lang="en-US" altLang="zh-CN" sz="2400" b="0" i="1" baseline="-30000">
                <a:latin typeface="+mj-lt"/>
                <a:ea typeface="+mn-ea"/>
              </a:rPr>
              <a:t>2</a:t>
            </a:r>
            <a:r>
              <a:rPr kumimoji="1" lang="en-US" altLang="zh-CN" sz="2400" b="0" i="1">
                <a:latin typeface="+mj-lt"/>
                <a:ea typeface="+mn-ea"/>
              </a:rPr>
              <a:t>=A</a:t>
            </a:r>
            <a:r>
              <a:rPr kumimoji="1" lang="zh-CN" altLang="en-US" sz="2400" b="0" i="1">
                <a:latin typeface="+mj-lt"/>
                <a:ea typeface="+mn-ea"/>
              </a:rPr>
              <a:t>，</a:t>
            </a:r>
            <a:r>
              <a:rPr kumimoji="1" lang="en-US" altLang="zh-CN" sz="2400" b="0" i="1">
                <a:latin typeface="+mj-lt"/>
                <a:ea typeface="+mn-ea"/>
              </a:rPr>
              <a:t>A</a:t>
            </a:r>
            <a:r>
              <a:rPr kumimoji="1" lang="en-US" altLang="zh-CN" sz="2400" b="0" i="1" baseline="-30000">
                <a:latin typeface="+mj-lt"/>
                <a:ea typeface="+mn-ea"/>
              </a:rPr>
              <a:t>1</a:t>
            </a:r>
            <a:r>
              <a:rPr kumimoji="1" lang="en-US" altLang="zh-CN" sz="2400" b="0" i="1">
                <a:latin typeface="+mj-lt"/>
                <a:ea typeface="+mn-ea"/>
              </a:rPr>
              <a:t>=B</a:t>
            </a:r>
            <a:r>
              <a:rPr kumimoji="1" lang="zh-CN" altLang="en-US" sz="2400" b="0" i="1">
                <a:latin typeface="+mj-lt"/>
                <a:ea typeface="+mn-ea"/>
              </a:rPr>
              <a:t>，</a:t>
            </a:r>
            <a:r>
              <a:rPr kumimoji="1" lang="en-US" altLang="zh-CN" sz="2400" b="0" i="1">
                <a:latin typeface="+mj-lt"/>
                <a:ea typeface="+mn-ea"/>
              </a:rPr>
              <a:t>A</a:t>
            </a:r>
            <a:r>
              <a:rPr kumimoji="1" lang="en-US" altLang="zh-CN" sz="2400" b="0" i="1" baseline="-30000">
                <a:latin typeface="+mj-lt"/>
                <a:ea typeface="+mn-ea"/>
              </a:rPr>
              <a:t>0</a:t>
            </a:r>
            <a:r>
              <a:rPr kumimoji="1" lang="en-US" altLang="zh-CN" sz="2400" b="0" i="1">
                <a:latin typeface="+mj-lt"/>
                <a:ea typeface="+mn-ea"/>
              </a:rPr>
              <a:t>=C</a:t>
            </a:r>
            <a:r>
              <a:rPr kumimoji="1" lang="zh-CN" altLang="en-US" sz="2400" b="0" i="0">
                <a:latin typeface="+mn-lt"/>
                <a:ea typeface="+mn-ea"/>
              </a:rPr>
              <a:t>，得 </a:t>
            </a:r>
          </a:p>
        </p:txBody>
      </p:sp>
      <p:sp>
        <p:nvSpPr>
          <p:cNvPr id="7" name="Rectangle 182"/>
          <p:cNvSpPr>
            <a:spLocks noChangeArrowheads="1"/>
          </p:cNvSpPr>
          <p:nvPr/>
        </p:nvSpPr>
        <p:spPr bwMode="auto">
          <a:xfrm>
            <a:off x="947738" y="5812777"/>
            <a:ext cx="4743132" cy="1045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Tx/>
              <a:buNone/>
            </a:pPr>
            <a:r>
              <a:rPr kumimoji="1" lang="zh-CN" altLang="en-US" sz="2200" b="0" i="0" dirty="0">
                <a:latin typeface="+mn-lt"/>
                <a:ea typeface="+mn-ea"/>
              </a:rPr>
              <a:t>比较两式知：</a:t>
            </a:r>
            <a:r>
              <a:rPr kumimoji="1" lang="en-US" altLang="zh-CN" sz="2200" b="0" i="1" dirty="0">
                <a:latin typeface="+mn-lt"/>
                <a:ea typeface="+mn-ea"/>
              </a:rPr>
              <a:t>D</a:t>
            </a:r>
            <a:r>
              <a:rPr kumimoji="1" lang="en-US" altLang="zh-CN" sz="2200" b="0" baseline="-30000" dirty="0">
                <a:latin typeface="+mn-lt"/>
                <a:ea typeface="+mn-ea"/>
              </a:rPr>
              <a:t>1</a:t>
            </a:r>
            <a:r>
              <a:rPr kumimoji="1" lang="en-US" altLang="zh-CN" sz="2200" b="0" i="1" dirty="0">
                <a:latin typeface="+mn-lt"/>
                <a:ea typeface="+mn-ea"/>
              </a:rPr>
              <a:t>=D</a:t>
            </a:r>
            <a:r>
              <a:rPr kumimoji="1" lang="en-US" altLang="zh-CN" sz="2200" b="0" baseline="-30000" dirty="0">
                <a:latin typeface="+mn-lt"/>
                <a:ea typeface="+mn-ea"/>
              </a:rPr>
              <a:t>2</a:t>
            </a:r>
            <a:r>
              <a:rPr kumimoji="1" lang="en-US" altLang="zh-CN" sz="2200" b="0" i="1" dirty="0">
                <a:latin typeface="+mn-lt"/>
                <a:ea typeface="+mn-ea"/>
              </a:rPr>
              <a:t>=D</a:t>
            </a:r>
            <a:r>
              <a:rPr kumimoji="1" lang="en-US" altLang="zh-CN" sz="2200" b="0" baseline="-30000" dirty="0">
                <a:latin typeface="+mn-lt"/>
                <a:ea typeface="+mn-ea"/>
              </a:rPr>
              <a:t>4</a:t>
            </a:r>
            <a:r>
              <a:rPr kumimoji="1" lang="en-US" altLang="zh-CN" sz="2200" b="0" i="1" dirty="0">
                <a:latin typeface="+mn-lt"/>
                <a:ea typeface="+mn-ea"/>
              </a:rPr>
              <a:t>=D</a:t>
            </a:r>
            <a:r>
              <a:rPr kumimoji="1" lang="en-US" altLang="zh-CN" sz="2200" b="0" baseline="-30000" dirty="0">
                <a:latin typeface="+mn-lt"/>
                <a:ea typeface="+mn-ea"/>
              </a:rPr>
              <a:t>7</a:t>
            </a:r>
            <a:r>
              <a:rPr kumimoji="1" lang="en-US" altLang="zh-CN" sz="2200" b="0" i="1" dirty="0">
                <a:latin typeface="+mn-lt"/>
                <a:ea typeface="+mn-ea"/>
              </a:rPr>
              <a:t>=</a:t>
            </a:r>
            <a:r>
              <a:rPr kumimoji="1" lang="en-US" altLang="zh-CN" sz="2200" b="0" dirty="0">
                <a:latin typeface="+mn-lt"/>
                <a:ea typeface="+mn-ea"/>
              </a:rPr>
              <a:t>1</a:t>
            </a:r>
            <a:r>
              <a:rPr kumimoji="1" lang="en-US" altLang="zh-CN" sz="2200" b="0" i="1" dirty="0">
                <a:latin typeface="+mn-lt"/>
                <a:ea typeface="+mn-ea"/>
              </a:rPr>
              <a:t>，</a:t>
            </a:r>
          </a:p>
          <a:p>
            <a:pPr algn="just" eaLnBrk="1" hangingPunct="1">
              <a:lnSpc>
                <a:spcPct val="150000"/>
              </a:lnSpc>
              <a:spcBef>
                <a:spcPct val="0"/>
              </a:spcBef>
              <a:buFontTx/>
              <a:buNone/>
            </a:pPr>
            <a:r>
              <a:rPr kumimoji="1" lang="en-US" altLang="zh-CN" sz="2200" b="0" i="1" dirty="0">
                <a:latin typeface="+mn-lt"/>
                <a:ea typeface="+mn-ea"/>
              </a:rPr>
              <a:t>D</a:t>
            </a:r>
            <a:r>
              <a:rPr kumimoji="1" lang="en-US" altLang="zh-CN" sz="2200" b="0" baseline="-30000" dirty="0">
                <a:latin typeface="+mn-lt"/>
                <a:ea typeface="+mn-ea"/>
              </a:rPr>
              <a:t>0</a:t>
            </a:r>
            <a:r>
              <a:rPr kumimoji="1" lang="en-US" altLang="zh-CN" sz="2200" b="0" i="1" dirty="0">
                <a:latin typeface="+mn-lt"/>
                <a:ea typeface="+mn-ea"/>
              </a:rPr>
              <a:t>=D</a:t>
            </a:r>
            <a:r>
              <a:rPr kumimoji="1" lang="en-US" altLang="zh-CN" sz="2200" b="0" baseline="-30000" dirty="0">
                <a:latin typeface="+mn-lt"/>
                <a:ea typeface="+mn-ea"/>
              </a:rPr>
              <a:t>3</a:t>
            </a:r>
            <a:r>
              <a:rPr kumimoji="1" lang="en-US" altLang="zh-CN" sz="2200" b="0" i="1" dirty="0">
                <a:latin typeface="+mn-lt"/>
                <a:ea typeface="+mn-ea"/>
              </a:rPr>
              <a:t>=D</a:t>
            </a:r>
            <a:r>
              <a:rPr kumimoji="1" lang="en-US" altLang="zh-CN" sz="2200" b="0" baseline="-30000" dirty="0">
                <a:latin typeface="+mn-lt"/>
                <a:ea typeface="+mn-ea"/>
              </a:rPr>
              <a:t>5</a:t>
            </a:r>
            <a:r>
              <a:rPr kumimoji="1" lang="en-US" altLang="zh-CN" sz="2200" b="0" i="1" dirty="0">
                <a:latin typeface="+mn-lt"/>
                <a:ea typeface="+mn-ea"/>
              </a:rPr>
              <a:t>=D</a:t>
            </a:r>
            <a:r>
              <a:rPr kumimoji="1" lang="en-US" altLang="zh-CN" sz="2200" b="0" baseline="-30000" dirty="0">
                <a:latin typeface="+mn-lt"/>
                <a:ea typeface="+mn-ea"/>
              </a:rPr>
              <a:t>6</a:t>
            </a:r>
            <a:r>
              <a:rPr kumimoji="1" lang="en-US" altLang="zh-CN" sz="2200" b="0" i="1" dirty="0">
                <a:latin typeface="+mn-lt"/>
                <a:ea typeface="+mn-ea"/>
              </a:rPr>
              <a:t>=</a:t>
            </a:r>
            <a:r>
              <a:rPr kumimoji="1" lang="en-US" altLang="zh-CN" sz="2200" b="0" dirty="0">
                <a:latin typeface="+mn-lt"/>
                <a:ea typeface="+mn-ea"/>
              </a:rPr>
              <a:t>0</a:t>
            </a:r>
          </a:p>
        </p:txBody>
      </p:sp>
      <p:graphicFrame>
        <p:nvGraphicFramePr>
          <p:cNvPr id="9" name="对象 8"/>
          <p:cNvGraphicFramePr>
            <a:graphicFrameLocks noChangeAspect="1"/>
          </p:cNvGraphicFramePr>
          <p:nvPr>
            <p:extLst>
              <p:ext uri="{D42A27DB-BD31-4B8C-83A1-F6EECF244321}">
                <p14:modId xmlns:p14="http://schemas.microsoft.com/office/powerpoint/2010/main" val="49170272"/>
              </p:ext>
            </p:extLst>
          </p:nvPr>
        </p:nvGraphicFramePr>
        <p:xfrm>
          <a:off x="947738" y="2323141"/>
          <a:ext cx="3479482" cy="2017135"/>
        </p:xfrm>
        <a:graphic>
          <a:graphicData uri="http://schemas.openxmlformats.org/presentationml/2006/ole">
            <mc:AlternateContent xmlns:mc="http://schemas.openxmlformats.org/markup-compatibility/2006">
              <mc:Choice xmlns:v="urn:schemas-microsoft-com:vml" Requires="v">
                <p:oleObj spid="_x0000_s26628" name="Equation" r:id="rId8" imgW="1752480" imgH="1015920" progId="Equation.DSMT4">
                  <p:embed/>
                </p:oleObj>
              </mc:Choice>
              <mc:Fallback>
                <p:oleObj name="Equation" r:id="rId8" imgW="1752480" imgH="1015920" progId="Equation.DSMT4">
                  <p:embed/>
                  <p:pic>
                    <p:nvPicPr>
                      <p:cNvPr id="0" name=""/>
                      <p:cNvPicPr/>
                      <p:nvPr/>
                    </p:nvPicPr>
                    <p:blipFill>
                      <a:blip r:embed="rId9"/>
                      <a:stretch>
                        <a:fillRect/>
                      </a:stretch>
                    </p:blipFill>
                    <p:spPr>
                      <a:xfrm>
                        <a:off x="947738" y="2323141"/>
                        <a:ext cx="3479482" cy="201713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47174420"/>
              </p:ext>
            </p:extLst>
          </p:nvPr>
        </p:nvGraphicFramePr>
        <p:xfrm>
          <a:off x="1038860" y="4775172"/>
          <a:ext cx="3022600" cy="1068126"/>
        </p:xfrm>
        <a:graphic>
          <a:graphicData uri="http://schemas.openxmlformats.org/presentationml/2006/ole">
            <mc:AlternateContent xmlns:mc="http://schemas.openxmlformats.org/markup-compatibility/2006">
              <mc:Choice xmlns:v="urn:schemas-microsoft-com:vml" Requires="v">
                <p:oleObj spid="_x0000_s26629" name="Equation" r:id="rId10" imgW="1434960" imgH="507960" progId="Equation.DSMT4">
                  <p:embed/>
                </p:oleObj>
              </mc:Choice>
              <mc:Fallback>
                <p:oleObj name="Equation" r:id="rId10" imgW="1434960" imgH="507960" progId="Equation.DSMT4">
                  <p:embed/>
                  <p:pic>
                    <p:nvPicPr>
                      <p:cNvPr id="0" name=""/>
                      <p:cNvPicPr/>
                      <p:nvPr/>
                    </p:nvPicPr>
                    <p:blipFill>
                      <a:blip r:embed="rId11"/>
                      <a:stretch>
                        <a:fillRect/>
                      </a:stretch>
                    </p:blipFill>
                    <p:spPr>
                      <a:xfrm>
                        <a:off x="1038860" y="4775172"/>
                        <a:ext cx="3022600" cy="1068126"/>
                      </a:xfrm>
                      <a:prstGeom prst="rect">
                        <a:avLst/>
                      </a:prstGeom>
                    </p:spPr>
                  </p:pic>
                </p:oleObj>
              </mc:Fallback>
            </mc:AlternateContent>
          </a:graphicData>
        </a:graphic>
      </p:graphicFrame>
      <p:sp>
        <p:nvSpPr>
          <p:cNvPr id="12" name="Rectangle 2"/>
          <p:cNvSpPr txBox="1">
            <a:spLocks noChangeArrowheads="1"/>
          </p:cNvSpPr>
          <p:nvPr/>
        </p:nvSpPr>
        <p:spPr>
          <a:xfrm>
            <a:off x="0" y="118487"/>
            <a:ext cx="7200900" cy="558828"/>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a:solidFill>
                  <a:srgbClr val="0000FF"/>
                </a:solidFill>
                <a:latin typeface="+mn-ea"/>
                <a:ea typeface="+mn-ea"/>
              </a:rPr>
              <a:t>代数比较法</a:t>
            </a:r>
            <a:endParaRPr lang="zh-CN" altLang="en-US" sz="3200" kern="0" dirty="0">
              <a:solidFill>
                <a:srgbClr val="0000FF"/>
              </a:solidFill>
              <a:latin typeface="+mn-ea"/>
              <a:ea typeface="+mn-ea"/>
            </a:endParaRPr>
          </a:p>
        </p:txBody>
      </p:sp>
      <p:grpSp>
        <p:nvGrpSpPr>
          <p:cNvPr id="2" name="组合 1">
            <a:extLst>
              <a:ext uri="{FF2B5EF4-FFF2-40B4-BE49-F238E27FC236}">
                <a16:creationId xmlns:a16="http://schemas.microsoft.com/office/drawing/2014/main" xmlns="" id="{431E8E48-8FCE-61AA-6512-002F7F3BF835}"/>
              </a:ext>
            </a:extLst>
          </p:cNvPr>
          <p:cNvGrpSpPr/>
          <p:nvPr/>
        </p:nvGrpSpPr>
        <p:grpSpPr>
          <a:xfrm>
            <a:off x="5957570" y="4010076"/>
            <a:ext cx="483876" cy="2136649"/>
            <a:chOff x="5957570" y="4010076"/>
            <a:chExt cx="483876" cy="2136649"/>
          </a:xfrm>
        </p:grpSpPr>
        <p:sp>
          <p:nvSpPr>
            <p:cNvPr id="14" name="Rectangle 24"/>
            <p:cNvSpPr>
              <a:spLocks noChangeArrowheads="1"/>
            </p:cNvSpPr>
            <p:nvPr/>
          </p:nvSpPr>
          <p:spPr bwMode="auto">
            <a:xfrm>
              <a:off x="5957570" y="4010076"/>
              <a:ext cx="304800" cy="2057400"/>
            </a:xfrm>
            <a:prstGeom prst="rect">
              <a:avLst/>
            </a:prstGeom>
            <a:solidFill>
              <a:srgbClr val="FFCC99"/>
            </a:solidFill>
            <a:ln w="57150">
              <a:no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15" name="Text Box 57"/>
            <p:cNvSpPr txBox="1">
              <a:spLocks noChangeArrowheads="1"/>
            </p:cNvSpPr>
            <p:nvPr/>
          </p:nvSpPr>
          <p:spPr bwMode="auto">
            <a:xfrm>
              <a:off x="5984246" y="4089325"/>
              <a:ext cx="457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70000"/>
                </a:lnSpc>
                <a:spcBef>
                  <a:spcPct val="50000"/>
                </a:spcBef>
                <a:buFontTx/>
                <a:buNone/>
              </a:pPr>
              <a:r>
                <a:rPr kumimoji="1" lang="en-US" altLang="zh-CN" sz="1400" b="1" dirty="0">
                  <a:solidFill>
                    <a:srgbClr val="3333CC"/>
                  </a:solidFill>
                  <a:latin typeface="Times New Roman" panose="02020603050405020304" pitchFamily="18" charset="0"/>
                  <a:cs typeface="Times New Roman" panose="02020603050405020304" pitchFamily="18" charset="0"/>
                </a:rPr>
                <a:t>0</a:t>
              </a:r>
              <a:endParaRPr kumimoji="1" lang="en-US" altLang="zh-CN" sz="1400" b="1" baseline="-25000" dirty="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dirty="0">
                  <a:solidFill>
                    <a:srgbClr val="3333CC"/>
                  </a:solidFill>
                  <a:latin typeface="Times New Roman" panose="02020603050405020304" pitchFamily="18" charset="0"/>
                  <a:cs typeface="Times New Roman" panose="02020603050405020304" pitchFamily="18" charset="0"/>
                </a:rPr>
                <a:t>1</a:t>
              </a:r>
              <a:endParaRPr kumimoji="1" lang="en-US" altLang="zh-CN" sz="1400" b="1" baseline="-25000" dirty="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dirty="0">
                  <a:solidFill>
                    <a:srgbClr val="3333CC"/>
                  </a:solidFill>
                  <a:latin typeface="Times New Roman" panose="02020603050405020304" pitchFamily="18" charset="0"/>
                  <a:cs typeface="Times New Roman" panose="02020603050405020304" pitchFamily="18" charset="0"/>
                </a:rPr>
                <a:t>1</a:t>
              </a:r>
              <a:endParaRPr kumimoji="1" lang="en-US" altLang="zh-CN" sz="1400" b="1" baseline="-25000" dirty="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dirty="0">
                  <a:solidFill>
                    <a:srgbClr val="3333CC"/>
                  </a:solidFill>
                  <a:latin typeface="Times New Roman" panose="02020603050405020304" pitchFamily="18" charset="0"/>
                  <a:cs typeface="Times New Roman" panose="02020603050405020304" pitchFamily="18" charset="0"/>
                </a:rPr>
                <a:t>0</a:t>
              </a:r>
              <a:endParaRPr kumimoji="1" lang="en-US" altLang="zh-CN" sz="1400" b="1" baseline="-25000" dirty="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dirty="0">
                  <a:solidFill>
                    <a:srgbClr val="3333CC"/>
                  </a:solidFill>
                  <a:latin typeface="Times New Roman" panose="02020603050405020304" pitchFamily="18" charset="0"/>
                  <a:cs typeface="Times New Roman" panose="02020603050405020304" pitchFamily="18" charset="0"/>
                </a:rPr>
                <a:t>1</a:t>
              </a:r>
              <a:endParaRPr kumimoji="1" lang="en-US" altLang="zh-CN" sz="1400" b="1" baseline="-25000" dirty="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dirty="0">
                  <a:solidFill>
                    <a:srgbClr val="3333CC"/>
                  </a:solidFill>
                  <a:latin typeface="Times New Roman" panose="02020603050405020304" pitchFamily="18" charset="0"/>
                  <a:cs typeface="Times New Roman" panose="02020603050405020304" pitchFamily="18" charset="0"/>
                </a:rPr>
                <a:t>0</a:t>
              </a:r>
              <a:endParaRPr kumimoji="1" lang="en-US" altLang="zh-CN" sz="1400" b="1" baseline="-25000" dirty="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dirty="0">
                  <a:solidFill>
                    <a:srgbClr val="3333CC"/>
                  </a:solidFill>
                  <a:latin typeface="Times New Roman" panose="02020603050405020304" pitchFamily="18" charset="0"/>
                  <a:cs typeface="Times New Roman" panose="02020603050405020304" pitchFamily="18" charset="0"/>
                </a:rPr>
                <a:t>0</a:t>
              </a:r>
              <a:endParaRPr kumimoji="1" lang="en-US" altLang="zh-CN" sz="1400" b="1" baseline="-25000" dirty="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dirty="0">
                  <a:solidFill>
                    <a:srgbClr val="3333CC"/>
                  </a:solidFill>
                  <a:latin typeface="Times New Roman" panose="02020603050405020304" pitchFamily="18" charset="0"/>
                  <a:cs typeface="Times New Roman" panose="02020603050405020304" pitchFamily="18" charset="0"/>
                </a:rPr>
                <a:t>1</a:t>
              </a:r>
              <a:endParaRPr kumimoji="1" lang="en-US" altLang="zh-CN" sz="1400" b="1" baseline="-25000" dirty="0">
                <a:solidFill>
                  <a:srgbClr val="3333CC"/>
                </a:solidFill>
                <a:latin typeface="Times New Roman" panose="02020603050405020304" pitchFamily="18" charset="0"/>
                <a:cs typeface="Times New Roman" panose="02020603050405020304" pitchFamily="18" charset="0"/>
              </a:endParaRPr>
            </a:p>
          </p:txBody>
        </p:sp>
      </p:grpSp>
      <p:sp>
        <p:nvSpPr>
          <p:cNvPr id="18" name="Text Box 58"/>
          <p:cNvSpPr txBox="1">
            <a:spLocks noChangeArrowheads="1"/>
          </p:cNvSpPr>
          <p:nvPr/>
        </p:nvSpPr>
        <p:spPr bwMode="auto">
          <a:xfrm>
            <a:off x="5864866" y="3154096"/>
            <a:ext cx="457200" cy="825500"/>
          </a:xfrm>
          <a:prstGeom prst="rect">
            <a:avLst/>
          </a:prstGeom>
          <a:solidFill>
            <a:schemeClr val="accent1">
              <a:lumMod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sz="1400" b="1" i="1" dirty="0">
                <a:solidFill>
                  <a:srgbClr val="000000"/>
                </a:solidFill>
                <a:latin typeface="Times New Roman" panose="02020603050405020304" pitchFamily="18" charset="0"/>
                <a:cs typeface="Times New Roman" panose="02020603050405020304" pitchFamily="18" charset="0"/>
              </a:rPr>
              <a:t>C</a:t>
            </a:r>
            <a:endParaRPr kumimoji="1" lang="en-US" altLang="zh-CN" sz="1400" b="1" i="1" baseline="-25000" dirty="0">
              <a:solidFill>
                <a:srgbClr val="000000"/>
              </a:solidFill>
              <a:latin typeface="Times New Roman" panose="02020603050405020304" pitchFamily="18" charset="0"/>
              <a:cs typeface="Times New Roman" panose="02020603050405020304" pitchFamily="18" charset="0"/>
            </a:endParaRPr>
          </a:p>
          <a:p>
            <a:pPr eaLnBrk="1" hangingPunct="1">
              <a:lnSpc>
                <a:spcPct val="80000"/>
              </a:lnSpc>
              <a:spcBef>
                <a:spcPct val="50000"/>
              </a:spcBef>
              <a:buFontTx/>
              <a:buNone/>
            </a:pPr>
            <a:r>
              <a:rPr kumimoji="1" lang="en-US" altLang="zh-CN" sz="1400" b="1" i="1" dirty="0">
                <a:solidFill>
                  <a:srgbClr val="000000"/>
                </a:solidFill>
                <a:latin typeface="Times New Roman" panose="02020603050405020304" pitchFamily="18" charset="0"/>
                <a:cs typeface="Times New Roman" panose="02020603050405020304" pitchFamily="18" charset="0"/>
              </a:rPr>
              <a:t>B</a:t>
            </a:r>
            <a:endParaRPr kumimoji="1" lang="en-US" altLang="zh-CN" sz="1400" b="1" i="1" baseline="-25000" dirty="0">
              <a:solidFill>
                <a:srgbClr val="000000"/>
              </a:solidFill>
              <a:latin typeface="Times New Roman" panose="02020603050405020304" pitchFamily="18" charset="0"/>
              <a:cs typeface="Times New Roman" panose="02020603050405020304" pitchFamily="18" charset="0"/>
            </a:endParaRPr>
          </a:p>
          <a:p>
            <a:pPr eaLnBrk="1" hangingPunct="1">
              <a:lnSpc>
                <a:spcPct val="80000"/>
              </a:lnSpc>
              <a:spcBef>
                <a:spcPct val="50000"/>
              </a:spcBef>
              <a:buFontTx/>
              <a:buNone/>
            </a:pPr>
            <a:r>
              <a:rPr kumimoji="1" lang="en-US" altLang="zh-CN" sz="1400" b="1" i="1" dirty="0">
                <a:solidFill>
                  <a:srgbClr val="000000"/>
                </a:solidFill>
                <a:latin typeface="Times New Roman" panose="02020603050405020304" pitchFamily="18" charset="0"/>
                <a:cs typeface="Times New Roman" panose="02020603050405020304" pitchFamily="18" charset="0"/>
              </a:rPr>
              <a:t>A</a:t>
            </a:r>
            <a:endParaRPr kumimoji="1" lang="en-US" altLang="zh-CN" sz="1400" b="1" i="1" baseline="-25000" dirty="0">
              <a:solidFill>
                <a:srgbClr val="000000"/>
              </a:solidFill>
              <a:latin typeface="Times New Roman" panose="02020603050405020304" pitchFamily="18" charset="0"/>
              <a:cs typeface="Times New Roman" panose="02020603050405020304" pitchFamily="18" charset="0"/>
            </a:endParaRPr>
          </a:p>
        </p:txBody>
      </p:sp>
      <p:grpSp>
        <p:nvGrpSpPr>
          <p:cNvPr id="20" name="Group 64"/>
          <p:cNvGrpSpPr>
            <a:grpSpLocks/>
          </p:cNvGrpSpPr>
          <p:nvPr/>
        </p:nvGrpSpPr>
        <p:grpSpPr bwMode="auto">
          <a:xfrm>
            <a:off x="6172203" y="2543226"/>
            <a:ext cx="2489200" cy="3594100"/>
            <a:chOff x="3696" y="1584"/>
            <a:chExt cx="1568" cy="2264"/>
          </a:xfrm>
        </p:grpSpPr>
        <p:sp>
          <p:nvSpPr>
            <p:cNvPr id="22" name="Text Box 26"/>
            <p:cNvSpPr txBox="1">
              <a:spLocks noChangeArrowheads="1"/>
            </p:cNvSpPr>
            <p:nvPr/>
          </p:nvSpPr>
          <p:spPr bwMode="auto">
            <a:xfrm>
              <a:off x="4976" y="2360"/>
              <a:ext cx="28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F</a:t>
              </a:r>
              <a:endParaRPr kumimoji="1" lang="en-US" altLang="zh-CN" sz="1400" b="1" baseline="-25000">
                <a:solidFill>
                  <a:srgbClr val="000000"/>
                </a:solidFill>
                <a:latin typeface="Times New Roman" panose="02020603050405020304" pitchFamily="18" charset="0"/>
                <a:cs typeface="Times New Roman" panose="02020603050405020304" pitchFamily="18" charset="0"/>
              </a:endParaRPr>
            </a:p>
            <a:p>
              <a:pPr eaLnBrk="1" hangingPunct="1">
                <a:spcBef>
                  <a:spcPct val="50000"/>
                </a:spcBef>
                <a:buFontTx/>
                <a:buNone/>
              </a:pPr>
              <a:endParaRPr kumimoji="1" lang="en-US" altLang="zh-CN" sz="1400" b="1" i="1">
                <a:solidFill>
                  <a:srgbClr val="000000"/>
                </a:solidFill>
                <a:latin typeface="Times New Roman" panose="02020603050405020304" pitchFamily="18" charset="0"/>
                <a:cs typeface="Times New Roman" panose="02020603050405020304" pitchFamily="18" charset="0"/>
              </a:endParaRPr>
            </a:p>
          </p:txBody>
        </p:sp>
        <p:sp>
          <p:nvSpPr>
            <p:cNvPr id="23" name="Line 27"/>
            <p:cNvSpPr>
              <a:spLocks noChangeShapeType="1"/>
            </p:cNvSpPr>
            <p:nvPr/>
          </p:nvSpPr>
          <p:spPr bwMode="auto">
            <a:xfrm flipH="1">
              <a:off x="3712" y="2616"/>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Line 28"/>
            <p:cNvSpPr>
              <a:spLocks noChangeShapeType="1"/>
            </p:cNvSpPr>
            <p:nvPr/>
          </p:nvSpPr>
          <p:spPr bwMode="auto">
            <a:xfrm flipH="1">
              <a:off x="3712" y="278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5" name="Line 29"/>
            <p:cNvSpPr>
              <a:spLocks noChangeShapeType="1"/>
            </p:cNvSpPr>
            <p:nvPr/>
          </p:nvSpPr>
          <p:spPr bwMode="auto">
            <a:xfrm flipH="1">
              <a:off x="3712" y="294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6" name="Line 30"/>
            <p:cNvSpPr>
              <a:spLocks noChangeShapeType="1"/>
            </p:cNvSpPr>
            <p:nvPr/>
          </p:nvSpPr>
          <p:spPr bwMode="auto">
            <a:xfrm flipH="1">
              <a:off x="3712" y="310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7" name="Line 31"/>
            <p:cNvSpPr>
              <a:spLocks noChangeShapeType="1"/>
            </p:cNvSpPr>
            <p:nvPr/>
          </p:nvSpPr>
          <p:spPr bwMode="auto">
            <a:xfrm flipH="1">
              <a:off x="3712" y="327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 name="Line 32"/>
            <p:cNvSpPr>
              <a:spLocks noChangeShapeType="1"/>
            </p:cNvSpPr>
            <p:nvPr/>
          </p:nvSpPr>
          <p:spPr bwMode="auto">
            <a:xfrm flipH="1">
              <a:off x="3712" y="343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9" name="Line 33"/>
            <p:cNvSpPr>
              <a:spLocks noChangeShapeType="1"/>
            </p:cNvSpPr>
            <p:nvPr/>
          </p:nvSpPr>
          <p:spPr bwMode="auto">
            <a:xfrm flipH="1">
              <a:off x="3712" y="358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0" name="Line 34"/>
            <p:cNvSpPr>
              <a:spLocks noChangeShapeType="1"/>
            </p:cNvSpPr>
            <p:nvPr/>
          </p:nvSpPr>
          <p:spPr bwMode="auto">
            <a:xfrm flipH="1">
              <a:off x="3712" y="375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1" name="Oval 35"/>
            <p:cNvSpPr>
              <a:spLocks noChangeArrowheads="1"/>
            </p:cNvSpPr>
            <p:nvPr/>
          </p:nvSpPr>
          <p:spPr bwMode="auto">
            <a:xfrm>
              <a:off x="3888" y="1784"/>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32" name="Text Box 36"/>
            <p:cNvSpPr txBox="1">
              <a:spLocks noChangeArrowheads="1"/>
            </p:cNvSpPr>
            <p:nvPr/>
          </p:nvSpPr>
          <p:spPr bwMode="auto">
            <a:xfrm>
              <a:off x="3712" y="2464"/>
              <a:ext cx="2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0</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1</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2</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3</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4</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5</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6</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7</a:t>
              </a:r>
            </a:p>
          </p:txBody>
        </p:sp>
        <p:sp>
          <p:nvSpPr>
            <p:cNvPr id="33" name="Text Box 38"/>
            <p:cNvSpPr txBox="1">
              <a:spLocks noChangeArrowheads="1"/>
            </p:cNvSpPr>
            <p:nvPr/>
          </p:nvSpPr>
          <p:spPr bwMode="auto">
            <a:xfrm>
              <a:off x="3720" y="1864"/>
              <a:ext cx="28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r>
                <a:rPr kumimoji="1" lang="en-US" altLang="zh-CN" sz="1400" b="1" baseline="-25000">
                  <a:solidFill>
                    <a:srgbClr val="000000"/>
                  </a:solidFill>
                  <a:latin typeface="Times New Roman" panose="02020603050405020304" pitchFamily="18" charset="0"/>
                  <a:cs typeface="Times New Roman" panose="02020603050405020304" pitchFamily="18" charset="0"/>
                </a:rPr>
                <a:t>0</a:t>
              </a:r>
            </a:p>
            <a:p>
              <a:pPr eaLnBrk="1" hangingPunct="1">
                <a:lnSpc>
                  <a:spcPct val="8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r>
                <a:rPr kumimoji="1" lang="en-US" altLang="zh-CN" sz="1400" b="1" baseline="-25000">
                  <a:solidFill>
                    <a:srgbClr val="000000"/>
                  </a:solidFill>
                  <a:latin typeface="Times New Roman" panose="02020603050405020304" pitchFamily="18" charset="0"/>
                  <a:cs typeface="Times New Roman" panose="02020603050405020304" pitchFamily="18" charset="0"/>
                </a:rPr>
                <a:t>1</a:t>
              </a:r>
            </a:p>
            <a:p>
              <a:pPr eaLnBrk="1" hangingPunct="1">
                <a:lnSpc>
                  <a:spcPct val="8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r>
                <a:rPr kumimoji="1" lang="en-US" altLang="zh-CN" sz="1400" b="1" baseline="-25000">
                  <a:solidFill>
                    <a:srgbClr val="000000"/>
                  </a:solidFill>
                  <a:latin typeface="Times New Roman" panose="02020603050405020304" pitchFamily="18" charset="0"/>
                  <a:cs typeface="Times New Roman" panose="02020603050405020304" pitchFamily="18" charset="0"/>
                </a:rPr>
                <a:t>2</a:t>
              </a:r>
            </a:p>
          </p:txBody>
        </p:sp>
        <p:sp>
          <p:nvSpPr>
            <p:cNvPr id="34" name="Rectangle 39"/>
            <p:cNvSpPr>
              <a:spLocks noChangeArrowheads="1"/>
            </p:cNvSpPr>
            <p:nvPr/>
          </p:nvSpPr>
          <p:spPr bwMode="auto">
            <a:xfrm>
              <a:off x="3984" y="1592"/>
              <a:ext cx="912" cy="2240"/>
            </a:xfrm>
            <a:prstGeom prst="rect">
              <a:avLst/>
            </a:prstGeom>
            <a:solidFill>
              <a:schemeClr val="accent3"/>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CC"/>
              </a:extrusionClr>
              <a:contourClr>
                <a:srgbClr val="CCFFCC"/>
              </a:contourClr>
            </a:sp3d>
          </p:spPr>
          <p:txBody>
            <a:bodyPr anchor="ctr">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35" name="Line 40"/>
            <p:cNvSpPr>
              <a:spLocks noChangeShapeType="1"/>
            </p:cNvSpPr>
            <p:nvPr/>
          </p:nvSpPr>
          <p:spPr bwMode="auto">
            <a:xfrm>
              <a:off x="4912" y="2536"/>
              <a:ext cx="2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6" name="Oval 41"/>
            <p:cNvSpPr>
              <a:spLocks noChangeArrowheads="1"/>
            </p:cNvSpPr>
            <p:nvPr/>
          </p:nvSpPr>
          <p:spPr bwMode="auto">
            <a:xfrm>
              <a:off x="4896" y="2880"/>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37" name="Line 42"/>
            <p:cNvSpPr>
              <a:spLocks noChangeShapeType="1"/>
            </p:cNvSpPr>
            <p:nvPr/>
          </p:nvSpPr>
          <p:spPr bwMode="auto">
            <a:xfrm>
              <a:off x="4992" y="2928"/>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8" name="Text Box 43"/>
            <p:cNvSpPr txBox="1">
              <a:spLocks noChangeArrowheads="1"/>
            </p:cNvSpPr>
            <p:nvPr/>
          </p:nvSpPr>
          <p:spPr bwMode="auto">
            <a:xfrm>
              <a:off x="3968" y="2552"/>
              <a:ext cx="2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0</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1</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2</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3</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4</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5</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6</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7</a:t>
              </a:r>
            </a:p>
          </p:txBody>
        </p:sp>
        <p:sp>
          <p:nvSpPr>
            <p:cNvPr id="39" name="Text Box 44"/>
            <p:cNvSpPr txBox="1">
              <a:spLocks noChangeArrowheads="1"/>
            </p:cNvSpPr>
            <p:nvPr/>
          </p:nvSpPr>
          <p:spPr bwMode="auto">
            <a:xfrm>
              <a:off x="4224" y="1584"/>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b="1">
                  <a:solidFill>
                    <a:srgbClr val="3333CC"/>
                  </a:solidFill>
                  <a:latin typeface="Times New Roman" panose="02020603050405020304" pitchFamily="18" charset="0"/>
                  <a:cs typeface="Times New Roman" panose="02020603050405020304" pitchFamily="18" charset="0"/>
                </a:rPr>
                <a:t>74151</a:t>
              </a:r>
            </a:p>
          </p:txBody>
        </p:sp>
        <p:sp>
          <p:nvSpPr>
            <p:cNvPr id="40" name="Text Box 45"/>
            <p:cNvSpPr txBox="1">
              <a:spLocks noChangeArrowheads="1"/>
            </p:cNvSpPr>
            <p:nvPr/>
          </p:nvSpPr>
          <p:spPr bwMode="auto">
            <a:xfrm>
              <a:off x="3984" y="1952"/>
              <a:ext cx="28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A</a:t>
              </a:r>
              <a:r>
                <a:rPr kumimoji="1" lang="en-US" altLang="zh-CN" sz="1400" b="1" baseline="-25000">
                  <a:solidFill>
                    <a:srgbClr val="3333CC"/>
                  </a:solidFill>
                  <a:latin typeface="Times New Roman" panose="02020603050405020304" pitchFamily="18" charset="0"/>
                  <a:cs typeface="Times New Roman" panose="02020603050405020304" pitchFamily="18" charset="0"/>
                </a:rPr>
                <a:t>0</a:t>
              </a:r>
            </a:p>
            <a:p>
              <a:pPr eaLnBrk="1" hangingPunct="1">
                <a:lnSpc>
                  <a:spcPct val="8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A</a:t>
              </a:r>
              <a:r>
                <a:rPr kumimoji="1" lang="en-US" altLang="zh-CN" sz="1400" b="1" baseline="-25000">
                  <a:solidFill>
                    <a:srgbClr val="3333CC"/>
                  </a:solidFill>
                  <a:latin typeface="Times New Roman" panose="02020603050405020304" pitchFamily="18" charset="0"/>
                  <a:cs typeface="Times New Roman" panose="02020603050405020304" pitchFamily="18" charset="0"/>
                </a:rPr>
                <a:t>1</a:t>
              </a:r>
            </a:p>
            <a:p>
              <a:pPr eaLnBrk="1" hangingPunct="1">
                <a:lnSpc>
                  <a:spcPct val="8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A</a:t>
              </a:r>
              <a:r>
                <a:rPr kumimoji="1" lang="en-US" altLang="zh-CN" sz="1400" b="1" baseline="-25000">
                  <a:solidFill>
                    <a:srgbClr val="3333CC"/>
                  </a:solidFill>
                  <a:latin typeface="Times New Roman" panose="02020603050405020304" pitchFamily="18" charset="0"/>
                  <a:cs typeface="Times New Roman" panose="02020603050405020304" pitchFamily="18" charset="0"/>
                </a:rPr>
                <a:t>2</a:t>
              </a:r>
            </a:p>
          </p:txBody>
        </p:sp>
        <p:sp>
          <p:nvSpPr>
            <p:cNvPr id="41" name="Line 46"/>
            <p:cNvSpPr>
              <a:spLocks noChangeShapeType="1"/>
            </p:cNvSpPr>
            <p:nvPr/>
          </p:nvSpPr>
          <p:spPr bwMode="auto">
            <a:xfrm flipH="1">
              <a:off x="3696" y="202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2" name="Line 47"/>
            <p:cNvSpPr>
              <a:spLocks noChangeShapeType="1"/>
            </p:cNvSpPr>
            <p:nvPr/>
          </p:nvSpPr>
          <p:spPr bwMode="auto">
            <a:xfrm flipH="1">
              <a:off x="3696" y="220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3" name="Line 48"/>
            <p:cNvSpPr>
              <a:spLocks noChangeShapeType="1"/>
            </p:cNvSpPr>
            <p:nvPr/>
          </p:nvSpPr>
          <p:spPr bwMode="auto">
            <a:xfrm flipH="1">
              <a:off x="3704" y="2376"/>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4" name="Line 54"/>
            <p:cNvSpPr>
              <a:spLocks noChangeShapeType="1"/>
            </p:cNvSpPr>
            <p:nvPr/>
          </p:nvSpPr>
          <p:spPr bwMode="auto">
            <a:xfrm flipH="1">
              <a:off x="3696" y="1832"/>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 name="Text Box 55"/>
            <p:cNvSpPr txBox="1">
              <a:spLocks noChangeArrowheads="1"/>
            </p:cNvSpPr>
            <p:nvPr/>
          </p:nvSpPr>
          <p:spPr bwMode="auto">
            <a:xfrm>
              <a:off x="3968" y="172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a:solidFill>
                    <a:srgbClr val="3333CC"/>
                  </a:solidFill>
                  <a:latin typeface="Times New Roman" panose="02020603050405020304" pitchFamily="18" charset="0"/>
                  <a:cs typeface="Times New Roman" panose="02020603050405020304" pitchFamily="18" charset="0"/>
                </a:rPr>
                <a:t>S</a:t>
              </a:r>
            </a:p>
          </p:txBody>
        </p:sp>
        <p:sp>
          <p:nvSpPr>
            <p:cNvPr id="46" name="Text Box 56"/>
            <p:cNvSpPr txBox="1">
              <a:spLocks noChangeArrowheads="1"/>
            </p:cNvSpPr>
            <p:nvPr/>
          </p:nvSpPr>
          <p:spPr bwMode="auto">
            <a:xfrm>
              <a:off x="3720" y="165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i="1">
                  <a:solidFill>
                    <a:srgbClr val="000000"/>
                  </a:solidFill>
                  <a:latin typeface="Times New Roman" panose="02020603050405020304" pitchFamily="18" charset="0"/>
                  <a:cs typeface="Times New Roman" panose="02020603050405020304" pitchFamily="18" charset="0"/>
                </a:rPr>
                <a:t>E</a:t>
              </a:r>
            </a:p>
          </p:txBody>
        </p:sp>
      </p:grpSp>
      <p:sp>
        <p:nvSpPr>
          <p:cNvPr id="21" name="Text Box 59"/>
          <p:cNvSpPr txBox="1">
            <a:spLocks noChangeArrowheads="1"/>
          </p:cNvSpPr>
          <p:nvPr/>
        </p:nvSpPr>
        <p:spPr bwMode="auto">
          <a:xfrm>
            <a:off x="5905503" y="2771826"/>
            <a:ext cx="381000" cy="336550"/>
          </a:xfrm>
          <a:prstGeom prst="rect">
            <a:avLst/>
          </a:prstGeom>
          <a:solidFill>
            <a:schemeClr val="accent6">
              <a:lumMod val="40000"/>
              <a:lumOff val="60000"/>
            </a:schemeClr>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dirty="0">
                <a:solidFill>
                  <a:srgbClr val="C00000"/>
                </a:solidFill>
                <a:latin typeface="Times New Roman" panose="02020603050405020304" pitchFamily="18" charset="0"/>
                <a:cs typeface="Times New Roman" panose="02020603050405020304" pitchFamily="18" charset="0"/>
              </a:rPr>
              <a:t>0</a:t>
            </a:r>
          </a:p>
        </p:txBody>
      </p:sp>
    </p:spTree>
    <p:extLst>
      <p:ext uri="{BB962C8B-B14F-4D97-AF65-F5344CB8AC3E}">
        <p14:creationId xmlns:p14="http://schemas.microsoft.com/office/powerpoint/2010/main" val="391338782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8" grpId="0" animBg="1"/>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0" y="-89587"/>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88066" name="Rectangle 3"/>
              <p:cNvSpPr>
                <a:spLocks noChangeArrowheads="1"/>
              </p:cNvSpPr>
              <p:nvPr/>
            </p:nvSpPr>
            <p:spPr bwMode="auto">
              <a:xfrm>
                <a:off x="126530" y="751963"/>
                <a:ext cx="8386116" cy="9785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800" i="0">
                    <a:solidFill>
                      <a:srgbClr val="800000"/>
                    </a:solidFill>
                    <a:latin typeface="+mn-ea"/>
                    <a:ea typeface="+mn-ea"/>
                  </a:rPr>
                  <a:t>例</a:t>
                </a:r>
                <a:r>
                  <a:rPr kumimoji="1" lang="en-US" altLang="zh-CN" sz="2800" i="0">
                    <a:solidFill>
                      <a:srgbClr val="800000"/>
                    </a:solidFill>
                    <a:latin typeface="+mn-ea"/>
                    <a:ea typeface="+mn-ea"/>
                  </a:rPr>
                  <a:t>5</a:t>
                </a:r>
                <a:r>
                  <a:rPr kumimoji="1" lang="zh-CN" altLang="en-US" sz="2800" i="0">
                    <a:solidFill>
                      <a:srgbClr val="800000"/>
                    </a:solidFill>
                    <a:latin typeface="+mn-ea"/>
                    <a:ea typeface="+mn-ea"/>
                  </a:rPr>
                  <a:t>：</a:t>
                </a:r>
                <a:r>
                  <a:rPr kumimoji="1" lang="zh-CN" altLang="en-US" sz="2800" i="0">
                    <a:latin typeface="+mn-ea"/>
                    <a:ea typeface="+mn-ea"/>
                  </a:rPr>
                  <a:t>用</a:t>
                </a:r>
                <a:r>
                  <a:rPr kumimoji="1" lang="zh-CN" altLang="en-US" sz="2800">
                    <a:latin typeface="+mn-ea"/>
                    <a:ea typeface="+mn-ea"/>
                  </a:rPr>
                  <a:t>八选一数据选择器</a:t>
                </a:r>
                <a:r>
                  <a:rPr kumimoji="1" lang="en-US" altLang="zh-CN" sz="2800">
                    <a:latin typeface="+mn-ea"/>
                    <a:ea typeface="+mn-ea"/>
                  </a:rPr>
                  <a:t>74151</a:t>
                </a:r>
                <a:r>
                  <a:rPr kumimoji="1" lang="zh-CN" altLang="en-US" sz="2800">
                    <a:latin typeface="+mn-ea"/>
                    <a:ea typeface="+mn-ea"/>
                  </a:rPr>
                  <a:t>实现逻辑函数</a:t>
                </a:r>
                <a:endParaRPr kumimoji="1" lang="en-US" altLang="zh-CN" sz="2800" b="1" i="1">
                  <a:latin typeface="Cambria Math" panose="02040503050406030204" pitchFamily="18" charset="0"/>
                  <a:ea typeface="+mn-ea"/>
                </a:endParaRPr>
              </a:p>
              <a:p>
                <a:pPr eaLnBrk="1" hangingPunct="1">
                  <a:spcBef>
                    <a:spcPct val="0"/>
                  </a:spcBef>
                  <a:buFontTx/>
                  <a:buNone/>
                </a:pPr>
                <a14:m>
                  <m:oMathPara xmlns:m="http://schemas.openxmlformats.org/officeDocument/2006/math">
                    <m:oMathParaPr>
                      <m:jc m:val="centerGroup"/>
                    </m:oMathParaPr>
                    <m:oMath xmlns:m="http://schemas.openxmlformats.org/officeDocument/2006/math">
                      <m:r>
                        <a:rPr kumimoji="1" lang="en-US" altLang="zh-CN" sz="2800" b="1" i="1" smtClean="0">
                          <a:latin typeface="Cambria Math" panose="02040503050406030204" pitchFamily="18" charset="0"/>
                          <a:ea typeface="+mn-ea"/>
                        </a:rPr>
                        <m:t>𝑭</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𝑨</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𝑩</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𝑪</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𝟏</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𝟐</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𝟒</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𝟕</m:t>
                      </m:r>
                      <m:r>
                        <a:rPr kumimoji="1" lang="en-US" altLang="zh-CN" sz="2800" b="1" i="1">
                          <a:latin typeface="Cambria Math" panose="02040503050406030204" pitchFamily="18" charset="0"/>
                          <a:ea typeface="+mn-ea"/>
                        </a:rPr>
                        <m:t>)</m:t>
                      </m:r>
                    </m:oMath>
                  </m:oMathPara>
                </a14:m>
                <a:endParaRPr kumimoji="1" lang="zh-CN" altLang="en-US" sz="2800" i="0">
                  <a:latin typeface="+mn-ea"/>
                  <a:ea typeface="+mn-ea"/>
                </a:endParaRPr>
              </a:p>
            </p:txBody>
          </p:sp>
        </mc:Choice>
        <mc:Fallback xmlns="">
          <p:sp>
            <p:nvSpPr>
              <p:cNvPr id="88066" name="Rectangle 3"/>
              <p:cNvSpPr>
                <a:spLocks noRot="1" noChangeAspect="1" noMove="1" noResize="1" noEditPoints="1" noAdjustHandles="1" noChangeArrowheads="1" noChangeShapeType="1" noTextEdit="1"/>
              </p:cNvSpPr>
              <p:nvPr/>
            </p:nvSpPr>
            <p:spPr bwMode="auto">
              <a:xfrm>
                <a:off x="126530" y="751963"/>
                <a:ext cx="8386116" cy="978559"/>
              </a:xfrm>
              <a:prstGeom prst="rect">
                <a:avLst/>
              </a:prstGeom>
              <a:blipFill rotWithShape="0">
                <a:blip r:embed="rId6"/>
                <a:stretch>
                  <a:fillRect l="-1527" t="-869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Rectangle 82"/>
          <p:cNvSpPr>
            <a:spLocks noChangeArrowheads="1"/>
          </p:cNvSpPr>
          <p:nvPr/>
        </p:nvSpPr>
        <p:spPr bwMode="auto">
          <a:xfrm>
            <a:off x="247344" y="1805170"/>
            <a:ext cx="58029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400" i="0">
                <a:solidFill>
                  <a:srgbClr val="0000FF"/>
                </a:solidFill>
                <a:latin typeface="+mn-ea"/>
                <a:ea typeface="+mn-ea"/>
              </a:rPr>
              <a:t>解：</a:t>
            </a:r>
          </a:p>
        </p:txBody>
      </p:sp>
      <p:sp>
        <p:nvSpPr>
          <p:cNvPr id="7" name="Rectangle 182"/>
          <p:cNvSpPr>
            <a:spLocks noChangeArrowheads="1"/>
          </p:cNvSpPr>
          <p:nvPr/>
        </p:nvSpPr>
        <p:spPr bwMode="auto">
          <a:xfrm>
            <a:off x="596808" y="6065142"/>
            <a:ext cx="7373302" cy="5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Tx/>
              <a:buNone/>
            </a:pPr>
            <a:r>
              <a:rPr kumimoji="1" lang="zh-CN" altLang="en-US" sz="2200" b="0" i="0" dirty="0">
                <a:latin typeface="+mn-lt"/>
                <a:ea typeface="+mn-ea"/>
              </a:rPr>
              <a:t>比较真值表：</a:t>
            </a:r>
            <a:r>
              <a:rPr kumimoji="1" lang="en-US" altLang="zh-CN" sz="2200" b="0" i="1" dirty="0">
                <a:latin typeface="+mn-lt"/>
                <a:ea typeface="+mn-ea"/>
              </a:rPr>
              <a:t>D</a:t>
            </a:r>
            <a:r>
              <a:rPr kumimoji="1" lang="en-US" altLang="zh-CN" sz="2200" b="0" baseline="-30000" dirty="0">
                <a:latin typeface="+mn-lt"/>
                <a:ea typeface="+mn-ea"/>
              </a:rPr>
              <a:t>1</a:t>
            </a:r>
            <a:r>
              <a:rPr kumimoji="1" lang="en-US" altLang="zh-CN" sz="2200" b="0" i="1" dirty="0">
                <a:latin typeface="+mn-lt"/>
                <a:ea typeface="+mn-ea"/>
              </a:rPr>
              <a:t>=D</a:t>
            </a:r>
            <a:r>
              <a:rPr kumimoji="1" lang="en-US" altLang="zh-CN" sz="2200" b="0" baseline="-30000" dirty="0">
                <a:latin typeface="+mn-lt"/>
                <a:ea typeface="+mn-ea"/>
              </a:rPr>
              <a:t>2</a:t>
            </a:r>
            <a:r>
              <a:rPr kumimoji="1" lang="en-US" altLang="zh-CN" sz="2200" b="0" i="1" dirty="0">
                <a:latin typeface="+mn-lt"/>
                <a:ea typeface="+mn-ea"/>
              </a:rPr>
              <a:t>=D</a:t>
            </a:r>
            <a:r>
              <a:rPr kumimoji="1" lang="en-US" altLang="zh-CN" sz="2200" b="0" baseline="-30000" dirty="0">
                <a:latin typeface="+mn-lt"/>
                <a:ea typeface="+mn-ea"/>
              </a:rPr>
              <a:t>4</a:t>
            </a:r>
            <a:r>
              <a:rPr kumimoji="1" lang="en-US" altLang="zh-CN" sz="2200" b="0" i="1" dirty="0">
                <a:latin typeface="+mn-lt"/>
                <a:ea typeface="+mn-ea"/>
              </a:rPr>
              <a:t>=D</a:t>
            </a:r>
            <a:r>
              <a:rPr kumimoji="1" lang="en-US" altLang="zh-CN" sz="2200" b="0" baseline="-30000" dirty="0">
                <a:latin typeface="+mn-lt"/>
                <a:ea typeface="+mn-ea"/>
              </a:rPr>
              <a:t>7</a:t>
            </a:r>
            <a:r>
              <a:rPr kumimoji="1" lang="en-US" altLang="zh-CN" sz="2200" b="0" i="1" dirty="0">
                <a:latin typeface="+mn-lt"/>
                <a:ea typeface="+mn-ea"/>
              </a:rPr>
              <a:t>=</a:t>
            </a:r>
            <a:r>
              <a:rPr kumimoji="1" lang="en-US" altLang="zh-CN" sz="2200" b="0" dirty="0">
                <a:latin typeface="+mn-lt"/>
                <a:ea typeface="+mn-ea"/>
              </a:rPr>
              <a:t>1</a:t>
            </a:r>
            <a:r>
              <a:rPr kumimoji="1" lang="en-US" altLang="zh-CN" sz="2200" b="0" i="1" dirty="0">
                <a:latin typeface="+mn-lt"/>
                <a:ea typeface="+mn-ea"/>
              </a:rPr>
              <a:t>，D</a:t>
            </a:r>
            <a:r>
              <a:rPr kumimoji="1" lang="en-US" altLang="zh-CN" sz="2200" b="0" baseline="-30000" dirty="0">
                <a:latin typeface="+mn-lt"/>
                <a:ea typeface="+mn-ea"/>
              </a:rPr>
              <a:t>0</a:t>
            </a:r>
            <a:r>
              <a:rPr kumimoji="1" lang="en-US" altLang="zh-CN" sz="2200" b="0" i="1" dirty="0">
                <a:latin typeface="+mn-lt"/>
                <a:ea typeface="+mn-ea"/>
              </a:rPr>
              <a:t>=D</a:t>
            </a:r>
            <a:r>
              <a:rPr kumimoji="1" lang="en-US" altLang="zh-CN" sz="2200" b="0" baseline="-30000" dirty="0">
                <a:latin typeface="+mn-lt"/>
                <a:ea typeface="+mn-ea"/>
              </a:rPr>
              <a:t>3</a:t>
            </a:r>
            <a:r>
              <a:rPr kumimoji="1" lang="en-US" altLang="zh-CN" sz="2200" b="0" i="1" dirty="0">
                <a:latin typeface="+mn-lt"/>
                <a:ea typeface="+mn-ea"/>
              </a:rPr>
              <a:t>=D</a:t>
            </a:r>
            <a:r>
              <a:rPr kumimoji="1" lang="en-US" altLang="zh-CN" sz="2200" b="0" baseline="-30000" dirty="0">
                <a:latin typeface="+mn-lt"/>
                <a:ea typeface="+mn-ea"/>
              </a:rPr>
              <a:t>5</a:t>
            </a:r>
            <a:r>
              <a:rPr kumimoji="1" lang="en-US" altLang="zh-CN" sz="2200" b="0" i="1" dirty="0">
                <a:latin typeface="+mn-lt"/>
                <a:ea typeface="+mn-ea"/>
              </a:rPr>
              <a:t>=D</a:t>
            </a:r>
            <a:r>
              <a:rPr kumimoji="1" lang="en-US" altLang="zh-CN" sz="2200" b="0" baseline="-30000" dirty="0">
                <a:latin typeface="+mn-lt"/>
                <a:ea typeface="+mn-ea"/>
              </a:rPr>
              <a:t>6</a:t>
            </a:r>
            <a:r>
              <a:rPr kumimoji="1" lang="en-US" altLang="zh-CN" sz="2200" b="0" i="1" dirty="0">
                <a:latin typeface="+mn-lt"/>
                <a:ea typeface="+mn-ea"/>
              </a:rPr>
              <a:t>=</a:t>
            </a:r>
            <a:r>
              <a:rPr kumimoji="1" lang="en-US" altLang="zh-CN" sz="2200" b="0" dirty="0">
                <a:latin typeface="+mn-lt"/>
                <a:ea typeface="+mn-ea"/>
              </a:rPr>
              <a:t>0</a:t>
            </a:r>
          </a:p>
        </p:txBody>
      </p:sp>
      <p:sp>
        <p:nvSpPr>
          <p:cNvPr id="12" name="Rectangle 2"/>
          <p:cNvSpPr txBox="1">
            <a:spLocks noChangeArrowheads="1"/>
          </p:cNvSpPr>
          <p:nvPr/>
        </p:nvSpPr>
        <p:spPr>
          <a:xfrm>
            <a:off x="0" y="118487"/>
            <a:ext cx="7200900" cy="558828"/>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a:solidFill>
                  <a:srgbClr val="0000FF"/>
                </a:solidFill>
                <a:latin typeface="+mn-ea"/>
                <a:ea typeface="+mn-ea"/>
              </a:rPr>
              <a:t>真值表比较法</a:t>
            </a:r>
            <a:endParaRPr lang="zh-CN" altLang="en-US" sz="3200" kern="0" dirty="0">
              <a:solidFill>
                <a:srgbClr val="0000FF"/>
              </a:solidFill>
              <a:latin typeface="+mn-ea"/>
              <a:ea typeface="+mn-ea"/>
            </a:endParaRPr>
          </a:p>
        </p:txBody>
      </p:sp>
      <p:grpSp>
        <p:nvGrpSpPr>
          <p:cNvPr id="13" name="Group 62"/>
          <p:cNvGrpSpPr>
            <a:grpSpLocks/>
          </p:cNvGrpSpPr>
          <p:nvPr/>
        </p:nvGrpSpPr>
        <p:grpSpPr bwMode="auto">
          <a:xfrm>
            <a:off x="6256565" y="3661172"/>
            <a:ext cx="496888" cy="2076450"/>
            <a:chOff x="3543" y="2532"/>
            <a:chExt cx="313" cy="1308"/>
          </a:xfrm>
        </p:grpSpPr>
        <p:sp>
          <p:nvSpPr>
            <p:cNvPr id="14" name="Rectangle 24"/>
            <p:cNvSpPr>
              <a:spLocks noChangeArrowheads="1"/>
            </p:cNvSpPr>
            <p:nvPr/>
          </p:nvSpPr>
          <p:spPr bwMode="auto">
            <a:xfrm>
              <a:off x="3543" y="2532"/>
              <a:ext cx="192" cy="1296"/>
            </a:xfrm>
            <a:prstGeom prst="rect">
              <a:avLst/>
            </a:prstGeom>
            <a:solidFill>
              <a:srgbClr val="FFCC99"/>
            </a:solidFill>
            <a:ln w="57150">
              <a:no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15" name="Text Box 57"/>
            <p:cNvSpPr txBox="1">
              <a:spLocks noChangeArrowheads="1"/>
            </p:cNvSpPr>
            <p:nvPr/>
          </p:nvSpPr>
          <p:spPr bwMode="auto">
            <a:xfrm>
              <a:off x="3568" y="2544"/>
              <a:ext cx="2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0</a:t>
              </a:r>
              <a:endParaRPr kumimoji="1" lang="en-US" altLang="zh-CN" sz="1400" b="1" baseline="-2500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1</a:t>
              </a:r>
              <a:endParaRPr kumimoji="1" lang="en-US" altLang="zh-CN" sz="1400" b="1" baseline="-2500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1</a:t>
              </a:r>
              <a:endParaRPr kumimoji="1" lang="en-US" altLang="zh-CN" sz="1400" b="1" baseline="-2500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0</a:t>
              </a:r>
              <a:endParaRPr kumimoji="1" lang="en-US" altLang="zh-CN" sz="1400" b="1" baseline="-2500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1</a:t>
              </a:r>
              <a:endParaRPr kumimoji="1" lang="en-US" altLang="zh-CN" sz="1400" b="1" baseline="-2500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0</a:t>
              </a:r>
              <a:endParaRPr kumimoji="1" lang="en-US" altLang="zh-CN" sz="1400" b="1" baseline="-2500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0</a:t>
              </a:r>
              <a:endParaRPr kumimoji="1" lang="en-US" altLang="zh-CN" sz="1400" b="1" baseline="-25000">
                <a:solidFill>
                  <a:srgbClr val="3333CC"/>
                </a:solidFill>
                <a:latin typeface="Times New Roman" panose="02020603050405020304" pitchFamily="18" charset="0"/>
                <a:cs typeface="Times New Roman" panose="02020603050405020304" pitchFamily="18" charset="0"/>
              </a:endParaRP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1</a:t>
              </a:r>
              <a:endParaRPr kumimoji="1" lang="en-US" altLang="zh-CN" sz="1400" b="1" baseline="-25000">
                <a:solidFill>
                  <a:srgbClr val="3333CC"/>
                </a:solidFill>
                <a:latin typeface="Times New Roman" panose="02020603050405020304" pitchFamily="18" charset="0"/>
                <a:cs typeface="Times New Roman" panose="02020603050405020304" pitchFamily="18" charset="0"/>
              </a:endParaRPr>
            </a:p>
          </p:txBody>
        </p:sp>
      </p:grpSp>
      <p:grpSp>
        <p:nvGrpSpPr>
          <p:cNvPr id="16" name="Group 61"/>
          <p:cNvGrpSpPr>
            <a:grpSpLocks/>
          </p:cNvGrpSpPr>
          <p:nvPr/>
        </p:nvGrpSpPr>
        <p:grpSpPr bwMode="auto">
          <a:xfrm>
            <a:off x="6236384" y="2787480"/>
            <a:ext cx="457200" cy="838200"/>
            <a:chOff x="3152" y="1933"/>
            <a:chExt cx="288" cy="528"/>
          </a:xfrm>
          <a:solidFill>
            <a:schemeClr val="accent1">
              <a:lumMod val="90000"/>
            </a:schemeClr>
          </a:solidFill>
        </p:grpSpPr>
        <p:sp>
          <p:nvSpPr>
            <p:cNvPr id="17" name="Rectangle 19"/>
            <p:cNvSpPr>
              <a:spLocks noChangeArrowheads="1"/>
            </p:cNvSpPr>
            <p:nvPr/>
          </p:nvSpPr>
          <p:spPr bwMode="auto">
            <a:xfrm>
              <a:off x="3176" y="1933"/>
              <a:ext cx="240" cy="528"/>
            </a:xfrm>
            <a:prstGeom prst="rect">
              <a:avLst/>
            </a:prstGeom>
            <a:grpFill/>
            <a:ln>
              <a:noFill/>
            </a:ln>
            <a:extLs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18" name="Text Box 58"/>
            <p:cNvSpPr txBox="1">
              <a:spLocks noChangeArrowheads="1"/>
            </p:cNvSpPr>
            <p:nvPr/>
          </p:nvSpPr>
          <p:spPr bwMode="auto">
            <a:xfrm>
              <a:off x="3152" y="1937"/>
              <a:ext cx="288" cy="5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C</a:t>
              </a:r>
              <a:endParaRPr kumimoji="1" lang="en-US" altLang="zh-CN" sz="1400" b="1" i="1" baseline="-25000">
                <a:solidFill>
                  <a:srgbClr val="000000"/>
                </a:solidFill>
                <a:latin typeface="Times New Roman" panose="02020603050405020304" pitchFamily="18" charset="0"/>
                <a:cs typeface="Times New Roman" panose="02020603050405020304" pitchFamily="18" charset="0"/>
              </a:endParaRPr>
            </a:p>
            <a:p>
              <a:pPr eaLnBrk="1" hangingPunct="1">
                <a:lnSpc>
                  <a:spcPct val="8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B</a:t>
              </a:r>
              <a:endParaRPr kumimoji="1" lang="en-US" altLang="zh-CN" sz="1400" b="1" i="1" baseline="-25000">
                <a:solidFill>
                  <a:srgbClr val="000000"/>
                </a:solidFill>
                <a:latin typeface="Times New Roman" panose="02020603050405020304" pitchFamily="18" charset="0"/>
                <a:cs typeface="Times New Roman" panose="02020603050405020304" pitchFamily="18" charset="0"/>
              </a:endParaRPr>
            </a:p>
            <a:p>
              <a:pPr eaLnBrk="1" hangingPunct="1">
                <a:lnSpc>
                  <a:spcPct val="8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endParaRPr kumimoji="1" lang="en-US" altLang="zh-CN" sz="1400" b="1" i="1" baseline="-25000">
                <a:solidFill>
                  <a:srgbClr val="000000"/>
                </a:solidFill>
                <a:latin typeface="Times New Roman" panose="02020603050405020304" pitchFamily="18" charset="0"/>
                <a:cs typeface="Times New Roman" panose="02020603050405020304" pitchFamily="18" charset="0"/>
              </a:endParaRPr>
            </a:p>
          </p:txBody>
        </p:sp>
      </p:grpSp>
      <p:grpSp>
        <p:nvGrpSpPr>
          <p:cNvPr id="20" name="Group 64"/>
          <p:cNvGrpSpPr>
            <a:grpSpLocks/>
          </p:cNvGrpSpPr>
          <p:nvPr/>
        </p:nvGrpSpPr>
        <p:grpSpPr bwMode="auto">
          <a:xfrm>
            <a:off x="6539210" y="2134123"/>
            <a:ext cx="2489200" cy="3594100"/>
            <a:chOff x="3696" y="1584"/>
            <a:chExt cx="1568" cy="2264"/>
          </a:xfrm>
        </p:grpSpPr>
        <p:sp>
          <p:nvSpPr>
            <p:cNvPr id="22" name="Text Box 26"/>
            <p:cNvSpPr txBox="1">
              <a:spLocks noChangeArrowheads="1"/>
            </p:cNvSpPr>
            <p:nvPr/>
          </p:nvSpPr>
          <p:spPr bwMode="auto">
            <a:xfrm>
              <a:off x="4976" y="2360"/>
              <a:ext cx="28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F</a:t>
              </a:r>
              <a:endParaRPr kumimoji="1" lang="en-US" altLang="zh-CN" sz="1400" b="1" baseline="-25000">
                <a:solidFill>
                  <a:srgbClr val="000000"/>
                </a:solidFill>
                <a:latin typeface="Times New Roman" panose="02020603050405020304" pitchFamily="18" charset="0"/>
                <a:cs typeface="Times New Roman" panose="02020603050405020304" pitchFamily="18" charset="0"/>
              </a:endParaRPr>
            </a:p>
            <a:p>
              <a:pPr eaLnBrk="1" hangingPunct="1">
                <a:spcBef>
                  <a:spcPct val="50000"/>
                </a:spcBef>
                <a:buFontTx/>
                <a:buNone/>
              </a:pPr>
              <a:endParaRPr kumimoji="1" lang="en-US" altLang="zh-CN" sz="1400" b="1" i="1">
                <a:solidFill>
                  <a:srgbClr val="000000"/>
                </a:solidFill>
                <a:latin typeface="Times New Roman" panose="02020603050405020304" pitchFamily="18" charset="0"/>
                <a:cs typeface="Times New Roman" panose="02020603050405020304" pitchFamily="18" charset="0"/>
              </a:endParaRPr>
            </a:p>
          </p:txBody>
        </p:sp>
        <p:sp>
          <p:nvSpPr>
            <p:cNvPr id="23" name="Line 27"/>
            <p:cNvSpPr>
              <a:spLocks noChangeShapeType="1"/>
            </p:cNvSpPr>
            <p:nvPr/>
          </p:nvSpPr>
          <p:spPr bwMode="auto">
            <a:xfrm flipH="1">
              <a:off x="3712" y="2616"/>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Line 28"/>
            <p:cNvSpPr>
              <a:spLocks noChangeShapeType="1"/>
            </p:cNvSpPr>
            <p:nvPr/>
          </p:nvSpPr>
          <p:spPr bwMode="auto">
            <a:xfrm flipH="1">
              <a:off x="3712" y="278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5" name="Line 29"/>
            <p:cNvSpPr>
              <a:spLocks noChangeShapeType="1"/>
            </p:cNvSpPr>
            <p:nvPr/>
          </p:nvSpPr>
          <p:spPr bwMode="auto">
            <a:xfrm flipH="1">
              <a:off x="3712" y="294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6" name="Line 30"/>
            <p:cNvSpPr>
              <a:spLocks noChangeShapeType="1"/>
            </p:cNvSpPr>
            <p:nvPr/>
          </p:nvSpPr>
          <p:spPr bwMode="auto">
            <a:xfrm flipH="1">
              <a:off x="3712" y="310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7" name="Line 31"/>
            <p:cNvSpPr>
              <a:spLocks noChangeShapeType="1"/>
            </p:cNvSpPr>
            <p:nvPr/>
          </p:nvSpPr>
          <p:spPr bwMode="auto">
            <a:xfrm flipH="1">
              <a:off x="3712" y="327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 name="Line 32"/>
            <p:cNvSpPr>
              <a:spLocks noChangeShapeType="1"/>
            </p:cNvSpPr>
            <p:nvPr/>
          </p:nvSpPr>
          <p:spPr bwMode="auto">
            <a:xfrm flipH="1">
              <a:off x="3712" y="343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9" name="Line 33"/>
            <p:cNvSpPr>
              <a:spLocks noChangeShapeType="1"/>
            </p:cNvSpPr>
            <p:nvPr/>
          </p:nvSpPr>
          <p:spPr bwMode="auto">
            <a:xfrm flipH="1">
              <a:off x="3712" y="358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0" name="Line 34"/>
            <p:cNvSpPr>
              <a:spLocks noChangeShapeType="1"/>
            </p:cNvSpPr>
            <p:nvPr/>
          </p:nvSpPr>
          <p:spPr bwMode="auto">
            <a:xfrm flipH="1">
              <a:off x="3712" y="375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1" name="Oval 35"/>
            <p:cNvSpPr>
              <a:spLocks noChangeArrowheads="1"/>
            </p:cNvSpPr>
            <p:nvPr/>
          </p:nvSpPr>
          <p:spPr bwMode="auto">
            <a:xfrm>
              <a:off x="3888" y="1784"/>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32" name="Text Box 36"/>
            <p:cNvSpPr txBox="1">
              <a:spLocks noChangeArrowheads="1"/>
            </p:cNvSpPr>
            <p:nvPr/>
          </p:nvSpPr>
          <p:spPr bwMode="auto">
            <a:xfrm>
              <a:off x="3712" y="2464"/>
              <a:ext cx="2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0</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1</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2</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3</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4</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5</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6</a:t>
              </a:r>
            </a:p>
            <a:p>
              <a:pPr eaLnBrk="1" hangingPunct="1">
                <a:lnSpc>
                  <a:spcPct val="7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D</a:t>
              </a:r>
              <a:r>
                <a:rPr kumimoji="1" lang="en-US" altLang="zh-CN" sz="1400" b="1" baseline="-25000">
                  <a:solidFill>
                    <a:srgbClr val="000000"/>
                  </a:solidFill>
                  <a:latin typeface="Times New Roman" panose="02020603050405020304" pitchFamily="18" charset="0"/>
                  <a:cs typeface="Times New Roman" panose="02020603050405020304" pitchFamily="18" charset="0"/>
                </a:rPr>
                <a:t>7</a:t>
              </a:r>
            </a:p>
          </p:txBody>
        </p:sp>
        <p:sp>
          <p:nvSpPr>
            <p:cNvPr id="33" name="Text Box 38"/>
            <p:cNvSpPr txBox="1">
              <a:spLocks noChangeArrowheads="1"/>
            </p:cNvSpPr>
            <p:nvPr/>
          </p:nvSpPr>
          <p:spPr bwMode="auto">
            <a:xfrm>
              <a:off x="3720" y="1864"/>
              <a:ext cx="28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r>
                <a:rPr kumimoji="1" lang="en-US" altLang="zh-CN" sz="1400" b="1" baseline="-25000">
                  <a:solidFill>
                    <a:srgbClr val="000000"/>
                  </a:solidFill>
                  <a:latin typeface="Times New Roman" panose="02020603050405020304" pitchFamily="18" charset="0"/>
                  <a:cs typeface="Times New Roman" panose="02020603050405020304" pitchFamily="18" charset="0"/>
                </a:rPr>
                <a:t>0</a:t>
              </a:r>
            </a:p>
            <a:p>
              <a:pPr eaLnBrk="1" hangingPunct="1">
                <a:lnSpc>
                  <a:spcPct val="8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r>
                <a:rPr kumimoji="1" lang="en-US" altLang="zh-CN" sz="1400" b="1" baseline="-25000">
                  <a:solidFill>
                    <a:srgbClr val="000000"/>
                  </a:solidFill>
                  <a:latin typeface="Times New Roman" panose="02020603050405020304" pitchFamily="18" charset="0"/>
                  <a:cs typeface="Times New Roman" panose="02020603050405020304" pitchFamily="18" charset="0"/>
                </a:rPr>
                <a:t>1</a:t>
              </a:r>
            </a:p>
            <a:p>
              <a:pPr eaLnBrk="1" hangingPunct="1">
                <a:lnSpc>
                  <a:spcPct val="80000"/>
                </a:lnSpc>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r>
                <a:rPr kumimoji="1" lang="en-US" altLang="zh-CN" sz="1400" b="1" baseline="-25000">
                  <a:solidFill>
                    <a:srgbClr val="000000"/>
                  </a:solidFill>
                  <a:latin typeface="Times New Roman" panose="02020603050405020304" pitchFamily="18" charset="0"/>
                  <a:cs typeface="Times New Roman" panose="02020603050405020304" pitchFamily="18" charset="0"/>
                </a:rPr>
                <a:t>2</a:t>
              </a:r>
            </a:p>
          </p:txBody>
        </p:sp>
        <p:sp>
          <p:nvSpPr>
            <p:cNvPr id="34" name="Rectangle 39"/>
            <p:cNvSpPr>
              <a:spLocks noChangeArrowheads="1"/>
            </p:cNvSpPr>
            <p:nvPr/>
          </p:nvSpPr>
          <p:spPr bwMode="auto">
            <a:xfrm>
              <a:off x="3984" y="1592"/>
              <a:ext cx="912" cy="2240"/>
            </a:xfrm>
            <a:prstGeom prst="rect">
              <a:avLst/>
            </a:prstGeom>
            <a:solidFill>
              <a:schemeClr val="accent3"/>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CC"/>
              </a:extrusionClr>
              <a:contourClr>
                <a:srgbClr val="CCFFCC"/>
              </a:contourClr>
            </a:sp3d>
          </p:spPr>
          <p:txBody>
            <a:bodyPr anchor="ctr">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35" name="Line 40"/>
            <p:cNvSpPr>
              <a:spLocks noChangeShapeType="1"/>
            </p:cNvSpPr>
            <p:nvPr/>
          </p:nvSpPr>
          <p:spPr bwMode="auto">
            <a:xfrm>
              <a:off x="4912" y="2536"/>
              <a:ext cx="2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6" name="Oval 41"/>
            <p:cNvSpPr>
              <a:spLocks noChangeArrowheads="1"/>
            </p:cNvSpPr>
            <p:nvPr/>
          </p:nvSpPr>
          <p:spPr bwMode="auto">
            <a:xfrm>
              <a:off x="4896" y="2880"/>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37" name="Line 42"/>
            <p:cNvSpPr>
              <a:spLocks noChangeShapeType="1"/>
            </p:cNvSpPr>
            <p:nvPr/>
          </p:nvSpPr>
          <p:spPr bwMode="auto">
            <a:xfrm>
              <a:off x="4992" y="2928"/>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8" name="Text Box 43"/>
            <p:cNvSpPr txBox="1">
              <a:spLocks noChangeArrowheads="1"/>
            </p:cNvSpPr>
            <p:nvPr/>
          </p:nvSpPr>
          <p:spPr bwMode="auto">
            <a:xfrm>
              <a:off x="3968" y="2552"/>
              <a:ext cx="28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0</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1</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2</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3</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4</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5</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6</a:t>
              </a:r>
            </a:p>
            <a:p>
              <a:pPr eaLnBrk="1" hangingPunct="1">
                <a:lnSpc>
                  <a:spcPct val="7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D</a:t>
              </a:r>
              <a:r>
                <a:rPr kumimoji="1" lang="en-US" altLang="zh-CN" sz="1400" b="1" baseline="-25000">
                  <a:solidFill>
                    <a:srgbClr val="3333CC"/>
                  </a:solidFill>
                  <a:latin typeface="Times New Roman" panose="02020603050405020304" pitchFamily="18" charset="0"/>
                  <a:cs typeface="Times New Roman" panose="02020603050405020304" pitchFamily="18" charset="0"/>
                </a:rPr>
                <a:t>7</a:t>
              </a:r>
            </a:p>
          </p:txBody>
        </p:sp>
        <p:sp>
          <p:nvSpPr>
            <p:cNvPr id="39" name="Text Box 44"/>
            <p:cNvSpPr txBox="1">
              <a:spLocks noChangeArrowheads="1"/>
            </p:cNvSpPr>
            <p:nvPr/>
          </p:nvSpPr>
          <p:spPr bwMode="auto">
            <a:xfrm>
              <a:off x="4224" y="1584"/>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b="1">
                  <a:solidFill>
                    <a:srgbClr val="3333CC"/>
                  </a:solidFill>
                  <a:latin typeface="Times New Roman" panose="02020603050405020304" pitchFamily="18" charset="0"/>
                  <a:cs typeface="Times New Roman" panose="02020603050405020304" pitchFamily="18" charset="0"/>
                </a:rPr>
                <a:t>74151</a:t>
              </a:r>
            </a:p>
          </p:txBody>
        </p:sp>
        <p:sp>
          <p:nvSpPr>
            <p:cNvPr id="40" name="Text Box 45"/>
            <p:cNvSpPr txBox="1">
              <a:spLocks noChangeArrowheads="1"/>
            </p:cNvSpPr>
            <p:nvPr/>
          </p:nvSpPr>
          <p:spPr bwMode="auto">
            <a:xfrm>
              <a:off x="3984" y="1952"/>
              <a:ext cx="28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A</a:t>
              </a:r>
              <a:r>
                <a:rPr kumimoji="1" lang="en-US" altLang="zh-CN" sz="1400" b="1" baseline="-25000">
                  <a:solidFill>
                    <a:srgbClr val="3333CC"/>
                  </a:solidFill>
                  <a:latin typeface="Times New Roman" panose="02020603050405020304" pitchFamily="18" charset="0"/>
                  <a:cs typeface="Times New Roman" panose="02020603050405020304" pitchFamily="18" charset="0"/>
                </a:rPr>
                <a:t>0</a:t>
              </a:r>
            </a:p>
            <a:p>
              <a:pPr eaLnBrk="1" hangingPunct="1">
                <a:lnSpc>
                  <a:spcPct val="8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A</a:t>
              </a:r>
              <a:r>
                <a:rPr kumimoji="1" lang="en-US" altLang="zh-CN" sz="1400" b="1" baseline="-25000">
                  <a:solidFill>
                    <a:srgbClr val="3333CC"/>
                  </a:solidFill>
                  <a:latin typeface="Times New Roman" panose="02020603050405020304" pitchFamily="18" charset="0"/>
                  <a:cs typeface="Times New Roman" panose="02020603050405020304" pitchFamily="18" charset="0"/>
                </a:rPr>
                <a:t>1</a:t>
              </a:r>
            </a:p>
            <a:p>
              <a:pPr eaLnBrk="1" hangingPunct="1">
                <a:lnSpc>
                  <a:spcPct val="80000"/>
                </a:lnSpc>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A</a:t>
              </a:r>
              <a:r>
                <a:rPr kumimoji="1" lang="en-US" altLang="zh-CN" sz="1400" b="1" baseline="-25000">
                  <a:solidFill>
                    <a:srgbClr val="3333CC"/>
                  </a:solidFill>
                  <a:latin typeface="Times New Roman" panose="02020603050405020304" pitchFamily="18" charset="0"/>
                  <a:cs typeface="Times New Roman" panose="02020603050405020304" pitchFamily="18" charset="0"/>
                </a:rPr>
                <a:t>2</a:t>
              </a:r>
            </a:p>
          </p:txBody>
        </p:sp>
        <p:sp>
          <p:nvSpPr>
            <p:cNvPr id="41" name="Line 46"/>
            <p:cNvSpPr>
              <a:spLocks noChangeShapeType="1"/>
            </p:cNvSpPr>
            <p:nvPr/>
          </p:nvSpPr>
          <p:spPr bwMode="auto">
            <a:xfrm flipH="1">
              <a:off x="3696" y="2024"/>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2" name="Line 47"/>
            <p:cNvSpPr>
              <a:spLocks noChangeShapeType="1"/>
            </p:cNvSpPr>
            <p:nvPr/>
          </p:nvSpPr>
          <p:spPr bwMode="auto">
            <a:xfrm flipH="1">
              <a:off x="3696" y="220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3" name="Line 48"/>
            <p:cNvSpPr>
              <a:spLocks noChangeShapeType="1"/>
            </p:cNvSpPr>
            <p:nvPr/>
          </p:nvSpPr>
          <p:spPr bwMode="auto">
            <a:xfrm flipH="1">
              <a:off x="3704" y="2376"/>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4" name="Line 54"/>
            <p:cNvSpPr>
              <a:spLocks noChangeShapeType="1"/>
            </p:cNvSpPr>
            <p:nvPr/>
          </p:nvSpPr>
          <p:spPr bwMode="auto">
            <a:xfrm flipH="1">
              <a:off x="3696" y="1832"/>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45" name="Text Box 55"/>
            <p:cNvSpPr txBox="1">
              <a:spLocks noChangeArrowheads="1"/>
            </p:cNvSpPr>
            <p:nvPr/>
          </p:nvSpPr>
          <p:spPr bwMode="auto">
            <a:xfrm>
              <a:off x="3968" y="172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a:solidFill>
                    <a:srgbClr val="3333CC"/>
                  </a:solidFill>
                  <a:latin typeface="Times New Roman" panose="02020603050405020304" pitchFamily="18" charset="0"/>
                  <a:cs typeface="Times New Roman" panose="02020603050405020304" pitchFamily="18" charset="0"/>
                </a:rPr>
                <a:t>S</a:t>
              </a:r>
            </a:p>
          </p:txBody>
        </p:sp>
        <p:sp>
          <p:nvSpPr>
            <p:cNvPr id="46" name="Text Box 56"/>
            <p:cNvSpPr txBox="1">
              <a:spLocks noChangeArrowheads="1"/>
            </p:cNvSpPr>
            <p:nvPr/>
          </p:nvSpPr>
          <p:spPr bwMode="auto">
            <a:xfrm>
              <a:off x="3720" y="165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i="1">
                  <a:solidFill>
                    <a:srgbClr val="000000"/>
                  </a:solidFill>
                  <a:latin typeface="Times New Roman" panose="02020603050405020304" pitchFamily="18" charset="0"/>
                  <a:cs typeface="Times New Roman" panose="02020603050405020304" pitchFamily="18" charset="0"/>
                </a:rPr>
                <a:t>E</a:t>
              </a:r>
            </a:p>
          </p:txBody>
        </p:sp>
      </p:grpSp>
      <p:sp>
        <p:nvSpPr>
          <p:cNvPr id="21" name="Text Box 59"/>
          <p:cNvSpPr txBox="1">
            <a:spLocks noChangeArrowheads="1"/>
          </p:cNvSpPr>
          <p:nvPr/>
        </p:nvSpPr>
        <p:spPr bwMode="auto">
          <a:xfrm>
            <a:off x="6217510" y="2362723"/>
            <a:ext cx="381000" cy="336550"/>
          </a:xfrm>
          <a:prstGeom prst="rect">
            <a:avLst/>
          </a:prstGeom>
          <a:solidFill>
            <a:schemeClr val="accent6">
              <a:lumMod val="40000"/>
              <a:lumOff val="60000"/>
            </a:schemeClr>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dirty="0">
                <a:solidFill>
                  <a:srgbClr val="C00000"/>
                </a:solidFill>
                <a:latin typeface="Times New Roman" panose="02020603050405020304" pitchFamily="18" charset="0"/>
                <a:cs typeface="Times New Roman" panose="02020603050405020304" pitchFamily="18" charset="0"/>
              </a:rPr>
              <a:t>0</a:t>
            </a:r>
          </a:p>
        </p:txBody>
      </p:sp>
      <p:grpSp>
        <p:nvGrpSpPr>
          <p:cNvPr id="47" name="Group 126"/>
          <p:cNvGrpSpPr>
            <a:grpSpLocks/>
          </p:cNvGrpSpPr>
          <p:nvPr/>
        </p:nvGrpSpPr>
        <p:grpSpPr bwMode="auto">
          <a:xfrm>
            <a:off x="887442" y="2478488"/>
            <a:ext cx="4622413" cy="3406076"/>
            <a:chOff x="979" y="1162"/>
            <a:chExt cx="2854" cy="2136"/>
          </a:xfrm>
        </p:grpSpPr>
        <p:sp>
          <p:nvSpPr>
            <p:cNvPr id="48" name="Rectangle 79"/>
            <p:cNvSpPr>
              <a:spLocks noChangeArrowheads="1"/>
            </p:cNvSpPr>
            <p:nvPr/>
          </p:nvSpPr>
          <p:spPr bwMode="auto">
            <a:xfrm>
              <a:off x="1056" y="1178"/>
              <a:ext cx="9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000" i="0"/>
                <a:t>A   B   C</a:t>
              </a:r>
            </a:p>
          </p:txBody>
        </p:sp>
        <p:grpSp>
          <p:nvGrpSpPr>
            <p:cNvPr id="49" name="Group 82"/>
            <p:cNvGrpSpPr>
              <a:grpSpLocks/>
            </p:cNvGrpSpPr>
            <p:nvPr/>
          </p:nvGrpSpPr>
          <p:grpSpPr bwMode="auto">
            <a:xfrm>
              <a:off x="987" y="1166"/>
              <a:ext cx="2155" cy="480"/>
              <a:chOff x="0" y="0"/>
              <a:chExt cx="1306" cy="480"/>
            </a:xfrm>
          </p:grpSpPr>
          <p:grpSp>
            <p:nvGrpSpPr>
              <p:cNvPr id="76" name="Group 83"/>
              <p:cNvGrpSpPr>
                <a:grpSpLocks/>
              </p:cNvGrpSpPr>
              <p:nvPr/>
            </p:nvGrpSpPr>
            <p:grpSpPr bwMode="auto">
              <a:xfrm>
                <a:off x="0" y="0"/>
                <a:ext cx="599" cy="480"/>
                <a:chOff x="0" y="0"/>
                <a:chExt cx="599" cy="480"/>
              </a:xfrm>
            </p:grpSpPr>
            <p:sp>
              <p:nvSpPr>
                <p:cNvPr id="83" name="Rectangle 84"/>
                <p:cNvSpPr>
                  <a:spLocks noChangeArrowheads="1"/>
                </p:cNvSpPr>
                <p:nvPr/>
              </p:nvSpPr>
              <p:spPr bwMode="auto">
                <a:xfrm>
                  <a:off x="43" y="0"/>
                  <a:ext cx="51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endParaRPr kumimoji="1" lang="en-US" altLang="zh-CN" sz="2000" i="0"/>
                </a:p>
                <a:p>
                  <a:pPr algn="just" eaLnBrk="1" hangingPunct="1">
                    <a:lnSpc>
                      <a:spcPct val="100000"/>
                    </a:lnSpc>
                    <a:spcBef>
                      <a:spcPct val="0"/>
                    </a:spcBef>
                    <a:buFontTx/>
                    <a:buNone/>
                  </a:pPr>
                  <a:r>
                    <a:rPr kumimoji="1" lang="en-US" altLang="zh-CN" sz="2000" i="0"/>
                    <a:t>A</a:t>
                  </a:r>
                  <a:r>
                    <a:rPr kumimoji="1" lang="en-US" altLang="zh-CN" sz="2000" i="0" baseline="-30000"/>
                    <a:t>2</a:t>
                  </a:r>
                  <a:r>
                    <a:rPr kumimoji="1" lang="en-US" altLang="zh-CN" sz="2000" i="0"/>
                    <a:t>  A</a:t>
                  </a:r>
                  <a:r>
                    <a:rPr kumimoji="1" lang="en-US" altLang="zh-CN" sz="2000" i="0" baseline="-30000"/>
                    <a:t>1 </a:t>
                  </a:r>
                  <a:r>
                    <a:rPr kumimoji="1" lang="en-US" altLang="zh-CN" sz="2000" i="0"/>
                    <a:t>A</a:t>
                  </a:r>
                  <a:r>
                    <a:rPr kumimoji="1" lang="en-US" altLang="zh-CN" sz="2000" i="0" baseline="-25000"/>
                    <a:t>0</a:t>
                  </a:r>
                  <a:r>
                    <a:rPr kumimoji="1" lang="en-US" altLang="zh-CN" sz="2000" i="0" baseline="-30000"/>
                    <a:t> </a:t>
                  </a:r>
                </a:p>
              </p:txBody>
            </p:sp>
            <p:sp>
              <p:nvSpPr>
                <p:cNvPr id="84" name="Rectangle 85"/>
                <p:cNvSpPr>
                  <a:spLocks noChangeArrowheads="1"/>
                </p:cNvSpPr>
                <p:nvPr/>
              </p:nvSpPr>
              <p:spPr bwMode="auto">
                <a:xfrm>
                  <a:off x="0" y="0"/>
                  <a:ext cx="599" cy="480"/>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grpSp>
          <p:grpSp>
            <p:nvGrpSpPr>
              <p:cNvPr id="77" name="Group 86"/>
              <p:cNvGrpSpPr>
                <a:grpSpLocks/>
              </p:cNvGrpSpPr>
              <p:nvPr/>
            </p:nvGrpSpPr>
            <p:grpSpPr bwMode="auto">
              <a:xfrm>
                <a:off x="599" y="0"/>
                <a:ext cx="253" cy="480"/>
                <a:chOff x="599" y="0"/>
                <a:chExt cx="253" cy="480"/>
              </a:xfrm>
            </p:grpSpPr>
            <p:sp>
              <p:nvSpPr>
                <p:cNvPr id="81" name="Rectangle 87"/>
                <p:cNvSpPr>
                  <a:spLocks noChangeArrowheads="1"/>
                </p:cNvSpPr>
                <p:nvPr/>
              </p:nvSpPr>
              <p:spPr bwMode="auto">
                <a:xfrm>
                  <a:off x="642" y="0"/>
                  <a:ext cx="16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000" i="0"/>
                    <a:t>F</a:t>
                  </a:r>
                </a:p>
                <a:p>
                  <a:pPr algn="just">
                    <a:lnSpc>
                      <a:spcPct val="100000"/>
                    </a:lnSpc>
                    <a:spcBef>
                      <a:spcPct val="0"/>
                    </a:spcBef>
                    <a:buFontTx/>
                    <a:buNone/>
                  </a:pPr>
                  <a:endParaRPr kumimoji="1" lang="en-US" altLang="zh-CN" sz="2000" i="0"/>
                </a:p>
              </p:txBody>
            </p:sp>
            <p:sp>
              <p:nvSpPr>
                <p:cNvPr id="82" name="Rectangle 88"/>
                <p:cNvSpPr>
                  <a:spLocks noChangeArrowheads="1"/>
                </p:cNvSpPr>
                <p:nvPr/>
              </p:nvSpPr>
              <p:spPr bwMode="auto">
                <a:xfrm>
                  <a:off x="599" y="0"/>
                  <a:ext cx="253" cy="480"/>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grpSp>
          <p:grpSp>
            <p:nvGrpSpPr>
              <p:cNvPr id="78" name="Group 89"/>
              <p:cNvGrpSpPr>
                <a:grpSpLocks/>
              </p:cNvGrpSpPr>
              <p:nvPr/>
            </p:nvGrpSpPr>
            <p:grpSpPr bwMode="auto">
              <a:xfrm>
                <a:off x="852" y="0"/>
                <a:ext cx="454" cy="480"/>
                <a:chOff x="852" y="0"/>
                <a:chExt cx="454" cy="480"/>
              </a:xfrm>
            </p:grpSpPr>
            <p:sp>
              <p:nvSpPr>
                <p:cNvPr id="79" name="Rectangle 90"/>
                <p:cNvSpPr>
                  <a:spLocks noChangeArrowheads="1"/>
                </p:cNvSpPr>
                <p:nvPr/>
              </p:nvSpPr>
              <p:spPr bwMode="auto">
                <a:xfrm>
                  <a:off x="862" y="0"/>
                  <a:ext cx="41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1800" i="0"/>
                    <a:t>数据选择器输出</a:t>
                  </a:r>
                </a:p>
                <a:p>
                  <a:pPr algn="ctr">
                    <a:lnSpc>
                      <a:spcPct val="100000"/>
                    </a:lnSpc>
                    <a:spcBef>
                      <a:spcPct val="0"/>
                    </a:spcBef>
                    <a:buFontTx/>
                    <a:buNone/>
                  </a:pPr>
                  <a:endParaRPr kumimoji="1" lang="en-US" altLang="zh-CN" sz="2400" i="0"/>
                </a:p>
              </p:txBody>
            </p:sp>
            <p:sp>
              <p:nvSpPr>
                <p:cNvPr id="80" name="Rectangle 91"/>
                <p:cNvSpPr>
                  <a:spLocks noChangeArrowheads="1"/>
                </p:cNvSpPr>
                <p:nvPr/>
              </p:nvSpPr>
              <p:spPr bwMode="auto">
                <a:xfrm>
                  <a:off x="852" y="0"/>
                  <a:ext cx="454" cy="480"/>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grpSp>
        </p:grpSp>
        <p:sp>
          <p:nvSpPr>
            <p:cNvPr id="50" name="Rectangle 92"/>
            <p:cNvSpPr>
              <a:spLocks noChangeArrowheads="1"/>
            </p:cNvSpPr>
            <p:nvPr/>
          </p:nvSpPr>
          <p:spPr bwMode="auto">
            <a:xfrm>
              <a:off x="980" y="1162"/>
              <a:ext cx="2853" cy="488"/>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grpSp>
          <p:nvGrpSpPr>
            <p:cNvPr id="51" name="Group 95"/>
            <p:cNvGrpSpPr>
              <a:grpSpLocks/>
            </p:cNvGrpSpPr>
            <p:nvPr/>
          </p:nvGrpSpPr>
          <p:grpSpPr bwMode="auto">
            <a:xfrm>
              <a:off x="982" y="1658"/>
              <a:ext cx="988" cy="1604"/>
              <a:chOff x="0" y="0"/>
              <a:chExt cx="599" cy="1056"/>
            </a:xfrm>
          </p:grpSpPr>
          <p:sp>
            <p:nvSpPr>
              <p:cNvPr id="74" name="Rectangle 96"/>
              <p:cNvSpPr>
                <a:spLocks noChangeArrowheads="1"/>
              </p:cNvSpPr>
              <p:nvPr/>
            </p:nvSpPr>
            <p:spPr bwMode="auto">
              <a:xfrm>
                <a:off x="43" y="0"/>
                <a:ext cx="513"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000"/>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000" i="0"/>
                  <a:t>0    0   0</a:t>
                </a:r>
              </a:p>
              <a:p>
                <a:pPr algn="just" eaLnBrk="1" hangingPunct="1">
                  <a:lnSpc>
                    <a:spcPct val="100000"/>
                  </a:lnSpc>
                  <a:spcBef>
                    <a:spcPct val="0"/>
                  </a:spcBef>
                  <a:buFontTx/>
                  <a:buNone/>
                </a:pPr>
                <a:r>
                  <a:rPr kumimoji="1" lang="en-US" altLang="zh-CN" sz="2000" i="0"/>
                  <a:t>0    0   1</a:t>
                </a:r>
              </a:p>
              <a:p>
                <a:pPr algn="just">
                  <a:lnSpc>
                    <a:spcPct val="100000"/>
                  </a:lnSpc>
                  <a:spcBef>
                    <a:spcPct val="0"/>
                  </a:spcBef>
                  <a:buFontTx/>
                  <a:buNone/>
                </a:pPr>
                <a:r>
                  <a:rPr kumimoji="1" lang="en-US" altLang="zh-CN" sz="2000" i="0"/>
                  <a:t>0    1   0</a:t>
                </a:r>
              </a:p>
              <a:p>
                <a:pPr algn="just">
                  <a:lnSpc>
                    <a:spcPct val="100000"/>
                  </a:lnSpc>
                  <a:spcBef>
                    <a:spcPct val="0"/>
                  </a:spcBef>
                  <a:buFontTx/>
                  <a:buNone/>
                </a:pPr>
                <a:r>
                  <a:rPr kumimoji="1" lang="en-US" altLang="zh-CN" sz="2000" i="0"/>
                  <a:t>0    1   1</a:t>
                </a:r>
              </a:p>
              <a:p>
                <a:pPr algn="just">
                  <a:lnSpc>
                    <a:spcPct val="100000"/>
                  </a:lnSpc>
                  <a:spcBef>
                    <a:spcPct val="0"/>
                  </a:spcBef>
                  <a:buFontTx/>
                  <a:buNone/>
                </a:pPr>
                <a:r>
                  <a:rPr kumimoji="1" lang="en-US" altLang="zh-CN" sz="2000" i="0"/>
                  <a:t>1    0   0</a:t>
                </a:r>
              </a:p>
              <a:p>
                <a:pPr algn="just">
                  <a:lnSpc>
                    <a:spcPct val="100000"/>
                  </a:lnSpc>
                  <a:spcBef>
                    <a:spcPct val="0"/>
                  </a:spcBef>
                  <a:buFontTx/>
                  <a:buNone/>
                </a:pPr>
                <a:r>
                  <a:rPr kumimoji="1" lang="en-US" altLang="zh-CN" sz="2000" i="0"/>
                  <a:t>1    0   1</a:t>
                </a:r>
              </a:p>
              <a:p>
                <a:pPr algn="just">
                  <a:lnSpc>
                    <a:spcPct val="100000"/>
                  </a:lnSpc>
                  <a:spcBef>
                    <a:spcPct val="0"/>
                  </a:spcBef>
                  <a:buFontTx/>
                  <a:buNone/>
                </a:pPr>
                <a:r>
                  <a:rPr kumimoji="1" lang="en-US" altLang="zh-CN" sz="2000" i="0"/>
                  <a:t>1    1   0</a:t>
                </a:r>
              </a:p>
              <a:p>
                <a:pPr algn="just">
                  <a:lnSpc>
                    <a:spcPct val="100000"/>
                  </a:lnSpc>
                  <a:spcBef>
                    <a:spcPct val="0"/>
                  </a:spcBef>
                  <a:buFontTx/>
                  <a:buNone/>
                </a:pPr>
                <a:r>
                  <a:rPr kumimoji="1" lang="en-US" altLang="zh-CN" sz="2000" i="0"/>
                  <a:t>1    1   1</a:t>
                </a:r>
              </a:p>
              <a:p>
                <a:pPr algn="just">
                  <a:lnSpc>
                    <a:spcPct val="100000"/>
                  </a:lnSpc>
                  <a:spcBef>
                    <a:spcPct val="0"/>
                  </a:spcBef>
                  <a:buFontTx/>
                  <a:buNone/>
                </a:pPr>
                <a:endParaRPr kumimoji="1" lang="en-US" altLang="zh-CN" sz="2000" i="0"/>
              </a:p>
            </p:txBody>
          </p:sp>
          <p:sp>
            <p:nvSpPr>
              <p:cNvPr id="75" name="Rectangle 97"/>
              <p:cNvSpPr>
                <a:spLocks noChangeArrowheads="1"/>
              </p:cNvSpPr>
              <p:nvPr/>
            </p:nvSpPr>
            <p:spPr bwMode="auto">
              <a:xfrm>
                <a:off x="0" y="0"/>
                <a:ext cx="599" cy="10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162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grpSp>
        <p:grpSp>
          <p:nvGrpSpPr>
            <p:cNvPr id="52" name="Group 98"/>
            <p:cNvGrpSpPr>
              <a:grpSpLocks/>
            </p:cNvGrpSpPr>
            <p:nvPr/>
          </p:nvGrpSpPr>
          <p:grpSpPr bwMode="auto">
            <a:xfrm>
              <a:off x="1970" y="1658"/>
              <a:ext cx="418" cy="1604"/>
              <a:chOff x="599" y="0"/>
              <a:chExt cx="253" cy="1056"/>
            </a:xfrm>
          </p:grpSpPr>
          <p:sp>
            <p:nvSpPr>
              <p:cNvPr id="72" name="Rectangle 99"/>
              <p:cNvSpPr>
                <a:spLocks noChangeArrowheads="1"/>
              </p:cNvSpPr>
              <p:nvPr/>
            </p:nvSpPr>
            <p:spPr bwMode="auto">
              <a:xfrm>
                <a:off x="642" y="0"/>
                <a:ext cx="167"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000"/>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000" i="0"/>
                  <a:t>0</a:t>
                </a:r>
              </a:p>
              <a:p>
                <a:pPr algn="just">
                  <a:lnSpc>
                    <a:spcPct val="100000"/>
                  </a:lnSpc>
                  <a:spcBef>
                    <a:spcPct val="0"/>
                  </a:spcBef>
                  <a:buFontTx/>
                  <a:buNone/>
                </a:pPr>
                <a:r>
                  <a:rPr kumimoji="1" lang="en-US" altLang="zh-CN" sz="2000" i="0"/>
                  <a:t>1</a:t>
                </a:r>
              </a:p>
              <a:p>
                <a:pPr algn="just">
                  <a:lnSpc>
                    <a:spcPct val="100000"/>
                  </a:lnSpc>
                  <a:spcBef>
                    <a:spcPct val="0"/>
                  </a:spcBef>
                  <a:buFontTx/>
                  <a:buNone/>
                </a:pPr>
                <a:r>
                  <a:rPr kumimoji="1" lang="en-US" altLang="zh-CN" sz="2000" i="0"/>
                  <a:t>1</a:t>
                </a:r>
              </a:p>
              <a:p>
                <a:pPr algn="just">
                  <a:lnSpc>
                    <a:spcPct val="100000"/>
                  </a:lnSpc>
                  <a:spcBef>
                    <a:spcPct val="0"/>
                  </a:spcBef>
                  <a:buFontTx/>
                  <a:buNone/>
                </a:pPr>
                <a:r>
                  <a:rPr kumimoji="1" lang="en-US" altLang="zh-CN" sz="2000" i="0"/>
                  <a:t>0</a:t>
                </a:r>
              </a:p>
              <a:p>
                <a:pPr algn="just">
                  <a:lnSpc>
                    <a:spcPct val="100000"/>
                  </a:lnSpc>
                  <a:spcBef>
                    <a:spcPct val="0"/>
                  </a:spcBef>
                  <a:buFontTx/>
                  <a:buNone/>
                </a:pPr>
                <a:r>
                  <a:rPr kumimoji="1" lang="en-US" altLang="zh-CN" sz="2000" i="0"/>
                  <a:t>1</a:t>
                </a:r>
              </a:p>
              <a:p>
                <a:pPr algn="just">
                  <a:lnSpc>
                    <a:spcPct val="100000"/>
                  </a:lnSpc>
                  <a:spcBef>
                    <a:spcPct val="0"/>
                  </a:spcBef>
                  <a:buFontTx/>
                  <a:buNone/>
                </a:pPr>
                <a:r>
                  <a:rPr kumimoji="1" lang="en-US" altLang="zh-CN" sz="2000" i="0"/>
                  <a:t>0</a:t>
                </a:r>
              </a:p>
              <a:p>
                <a:pPr algn="just">
                  <a:lnSpc>
                    <a:spcPct val="100000"/>
                  </a:lnSpc>
                  <a:spcBef>
                    <a:spcPct val="0"/>
                  </a:spcBef>
                  <a:buFontTx/>
                  <a:buNone/>
                </a:pPr>
                <a:r>
                  <a:rPr kumimoji="1" lang="en-US" altLang="zh-CN" sz="2000" i="0"/>
                  <a:t>0</a:t>
                </a:r>
              </a:p>
              <a:p>
                <a:pPr algn="just">
                  <a:lnSpc>
                    <a:spcPct val="100000"/>
                  </a:lnSpc>
                  <a:spcBef>
                    <a:spcPct val="0"/>
                  </a:spcBef>
                  <a:buFontTx/>
                  <a:buNone/>
                </a:pPr>
                <a:r>
                  <a:rPr kumimoji="1" lang="en-US" altLang="zh-CN" sz="2000" i="0"/>
                  <a:t>1</a:t>
                </a:r>
              </a:p>
              <a:p>
                <a:pPr algn="just">
                  <a:lnSpc>
                    <a:spcPct val="100000"/>
                  </a:lnSpc>
                  <a:spcBef>
                    <a:spcPct val="0"/>
                  </a:spcBef>
                  <a:buFontTx/>
                  <a:buNone/>
                </a:pPr>
                <a:endParaRPr kumimoji="1" lang="en-US" altLang="zh-CN" sz="2000" i="0"/>
              </a:p>
            </p:txBody>
          </p:sp>
          <p:sp>
            <p:nvSpPr>
              <p:cNvPr id="73" name="Rectangle 100"/>
              <p:cNvSpPr>
                <a:spLocks noChangeArrowheads="1"/>
              </p:cNvSpPr>
              <p:nvPr/>
            </p:nvSpPr>
            <p:spPr bwMode="auto">
              <a:xfrm>
                <a:off x="599" y="0"/>
                <a:ext cx="253" cy="1056"/>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lIns="162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grpSp>
        <p:sp>
          <p:nvSpPr>
            <p:cNvPr id="53" name="Rectangle 103"/>
            <p:cNvSpPr>
              <a:spLocks noChangeArrowheads="1"/>
            </p:cNvSpPr>
            <p:nvPr/>
          </p:nvSpPr>
          <p:spPr bwMode="auto">
            <a:xfrm>
              <a:off x="2389" y="1646"/>
              <a:ext cx="753" cy="1604"/>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lIns="162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54" name="Rectangle 104"/>
            <p:cNvSpPr>
              <a:spLocks noChangeArrowheads="1"/>
            </p:cNvSpPr>
            <p:nvPr/>
          </p:nvSpPr>
          <p:spPr bwMode="auto">
            <a:xfrm>
              <a:off x="979" y="1646"/>
              <a:ext cx="2849" cy="1616"/>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lIns="162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55" name="Text Box 109"/>
            <p:cNvSpPr txBox="1">
              <a:spLocks noChangeArrowheads="1"/>
            </p:cNvSpPr>
            <p:nvPr/>
          </p:nvSpPr>
          <p:spPr bwMode="auto">
            <a:xfrm>
              <a:off x="2608" y="1661"/>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0</a:t>
              </a:r>
            </a:p>
          </p:txBody>
        </p:sp>
        <p:sp>
          <p:nvSpPr>
            <p:cNvPr id="56" name="Text Box 110"/>
            <p:cNvSpPr txBox="1">
              <a:spLocks noChangeArrowheads="1"/>
            </p:cNvSpPr>
            <p:nvPr/>
          </p:nvSpPr>
          <p:spPr bwMode="auto">
            <a:xfrm>
              <a:off x="2608" y="1842"/>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1</a:t>
              </a:r>
            </a:p>
          </p:txBody>
        </p:sp>
        <p:sp>
          <p:nvSpPr>
            <p:cNvPr id="57" name="Text Box 111"/>
            <p:cNvSpPr txBox="1">
              <a:spLocks noChangeArrowheads="1"/>
            </p:cNvSpPr>
            <p:nvPr/>
          </p:nvSpPr>
          <p:spPr bwMode="auto">
            <a:xfrm>
              <a:off x="2608" y="2069"/>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2</a:t>
              </a:r>
            </a:p>
          </p:txBody>
        </p:sp>
        <p:sp>
          <p:nvSpPr>
            <p:cNvPr id="58" name="Text Box 112"/>
            <p:cNvSpPr txBox="1">
              <a:spLocks noChangeArrowheads="1"/>
            </p:cNvSpPr>
            <p:nvPr/>
          </p:nvSpPr>
          <p:spPr bwMode="auto">
            <a:xfrm>
              <a:off x="2608" y="2251"/>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3</a:t>
              </a:r>
            </a:p>
          </p:txBody>
        </p:sp>
        <p:sp>
          <p:nvSpPr>
            <p:cNvPr id="59" name="Text Box 113"/>
            <p:cNvSpPr txBox="1">
              <a:spLocks noChangeArrowheads="1"/>
            </p:cNvSpPr>
            <p:nvPr/>
          </p:nvSpPr>
          <p:spPr bwMode="auto">
            <a:xfrm>
              <a:off x="2608" y="2432"/>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4</a:t>
              </a:r>
            </a:p>
          </p:txBody>
        </p:sp>
        <p:sp>
          <p:nvSpPr>
            <p:cNvPr id="60" name="Text Box 114"/>
            <p:cNvSpPr txBox="1">
              <a:spLocks noChangeArrowheads="1"/>
            </p:cNvSpPr>
            <p:nvPr/>
          </p:nvSpPr>
          <p:spPr bwMode="auto">
            <a:xfrm>
              <a:off x="2608" y="2614"/>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5</a:t>
              </a:r>
            </a:p>
          </p:txBody>
        </p:sp>
        <p:sp>
          <p:nvSpPr>
            <p:cNvPr id="61" name="Text Box 115"/>
            <p:cNvSpPr txBox="1">
              <a:spLocks noChangeArrowheads="1"/>
            </p:cNvSpPr>
            <p:nvPr/>
          </p:nvSpPr>
          <p:spPr bwMode="auto">
            <a:xfrm>
              <a:off x="2608" y="2840"/>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6</a:t>
              </a:r>
            </a:p>
          </p:txBody>
        </p:sp>
        <p:sp>
          <p:nvSpPr>
            <p:cNvPr id="62" name="Text Box 116"/>
            <p:cNvSpPr txBox="1">
              <a:spLocks noChangeArrowheads="1"/>
            </p:cNvSpPr>
            <p:nvPr/>
          </p:nvSpPr>
          <p:spPr bwMode="auto">
            <a:xfrm>
              <a:off x="2608" y="3022"/>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7</a:t>
              </a:r>
            </a:p>
          </p:txBody>
        </p:sp>
        <p:sp>
          <p:nvSpPr>
            <p:cNvPr id="63" name="Text Box 117"/>
            <p:cNvSpPr txBox="1">
              <a:spLocks noChangeArrowheads="1"/>
            </p:cNvSpPr>
            <p:nvPr/>
          </p:nvSpPr>
          <p:spPr bwMode="auto">
            <a:xfrm>
              <a:off x="3334" y="129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zh-CN" altLang="en-US" sz="1800" i="0"/>
                <a:t>注</a:t>
              </a:r>
              <a:endParaRPr kumimoji="1" lang="zh-CN" altLang="en-US" sz="1800" i="0" baseline="-25000"/>
            </a:p>
          </p:txBody>
        </p:sp>
        <p:sp>
          <p:nvSpPr>
            <p:cNvPr id="64" name="Text Box 118"/>
            <p:cNvSpPr txBox="1">
              <a:spLocks noChangeArrowheads="1"/>
            </p:cNvSpPr>
            <p:nvPr/>
          </p:nvSpPr>
          <p:spPr bwMode="auto">
            <a:xfrm>
              <a:off x="3288" y="1661"/>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0</a:t>
              </a:r>
              <a:r>
                <a:rPr kumimoji="1" lang="en-US" altLang="zh-CN" sz="1800" i="0"/>
                <a:t>=0</a:t>
              </a:r>
            </a:p>
          </p:txBody>
        </p:sp>
        <p:sp>
          <p:nvSpPr>
            <p:cNvPr id="65" name="Text Box 119"/>
            <p:cNvSpPr txBox="1">
              <a:spLocks noChangeArrowheads="1"/>
            </p:cNvSpPr>
            <p:nvPr/>
          </p:nvSpPr>
          <p:spPr bwMode="auto">
            <a:xfrm>
              <a:off x="3288" y="184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1</a:t>
              </a:r>
              <a:r>
                <a:rPr kumimoji="1" lang="en-US" altLang="zh-CN" sz="1800" i="0"/>
                <a:t>=1</a:t>
              </a:r>
            </a:p>
          </p:txBody>
        </p:sp>
        <p:sp>
          <p:nvSpPr>
            <p:cNvPr id="66" name="Text Box 120"/>
            <p:cNvSpPr txBox="1">
              <a:spLocks noChangeArrowheads="1"/>
            </p:cNvSpPr>
            <p:nvPr/>
          </p:nvSpPr>
          <p:spPr bwMode="auto">
            <a:xfrm>
              <a:off x="3288" y="2024"/>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2</a:t>
              </a:r>
              <a:r>
                <a:rPr kumimoji="1" lang="en-US" altLang="zh-CN" sz="1800" i="0"/>
                <a:t>=1</a:t>
              </a:r>
            </a:p>
          </p:txBody>
        </p:sp>
        <p:sp>
          <p:nvSpPr>
            <p:cNvPr id="67" name="Text Box 121"/>
            <p:cNvSpPr txBox="1">
              <a:spLocks noChangeArrowheads="1"/>
            </p:cNvSpPr>
            <p:nvPr/>
          </p:nvSpPr>
          <p:spPr bwMode="auto">
            <a:xfrm>
              <a:off x="3288" y="2251"/>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3</a:t>
              </a:r>
              <a:r>
                <a:rPr kumimoji="1" lang="en-US" altLang="zh-CN" sz="1800" i="0"/>
                <a:t>=0</a:t>
              </a:r>
            </a:p>
          </p:txBody>
        </p:sp>
        <p:sp>
          <p:nvSpPr>
            <p:cNvPr id="68" name="Text Box 122"/>
            <p:cNvSpPr txBox="1">
              <a:spLocks noChangeArrowheads="1"/>
            </p:cNvSpPr>
            <p:nvPr/>
          </p:nvSpPr>
          <p:spPr bwMode="auto">
            <a:xfrm>
              <a:off x="3288" y="243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4</a:t>
              </a:r>
              <a:r>
                <a:rPr kumimoji="1" lang="en-US" altLang="zh-CN" sz="1800" i="0"/>
                <a:t>=1</a:t>
              </a:r>
            </a:p>
          </p:txBody>
        </p:sp>
        <p:sp>
          <p:nvSpPr>
            <p:cNvPr id="69" name="Text Box 123"/>
            <p:cNvSpPr txBox="1">
              <a:spLocks noChangeArrowheads="1"/>
            </p:cNvSpPr>
            <p:nvPr/>
          </p:nvSpPr>
          <p:spPr bwMode="auto">
            <a:xfrm>
              <a:off x="3288" y="2614"/>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5</a:t>
              </a:r>
              <a:r>
                <a:rPr kumimoji="1" lang="en-US" altLang="zh-CN" sz="1800" i="0"/>
                <a:t>=0</a:t>
              </a:r>
            </a:p>
          </p:txBody>
        </p:sp>
        <p:sp>
          <p:nvSpPr>
            <p:cNvPr id="70" name="Text Box 124"/>
            <p:cNvSpPr txBox="1">
              <a:spLocks noChangeArrowheads="1"/>
            </p:cNvSpPr>
            <p:nvPr/>
          </p:nvSpPr>
          <p:spPr bwMode="auto">
            <a:xfrm>
              <a:off x="3288" y="2840"/>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6</a:t>
              </a:r>
              <a:r>
                <a:rPr kumimoji="1" lang="en-US" altLang="zh-CN" sz="1800" i="0"/>
                <a:t>=0</a:t>
              </a:r>
            </a:p>
          </p:txBody>
        </p:sp>
        <p:sp>
          <p:nvSpPr>
            <p:cNvPr id="71" name="Text Box 125"/>
            <p:cNvSpPr txBox="1">
              <a:spLocks noChangeArrowheads="1"/>
            </p:cNvSpPr>
            <p:nvPr/>
          </p:nvSpPr>
          <p:spPr bwMode="auto">
            <a:xfrm>
              <a:off x="3288" y="3067"/>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D</a:t>
              </a:r>
              <a:r>
                <a:rPr kumimoji="1" lang="en-US" altLang="zh-CN" sz="1800" i="0" baseline="-25000"/>
                <a:t>7</a:t>
              </a:r>
              <a:r>
                <a:rPr kumimoji="1" lang="en-US" altLang="zh-CN" sz="1800" i="0"/>
                <a:t>=1</a:t>
              </a:r>
            </a:p>
          </p:txBody>
        </p:sp>
      </p:grpSp>
      <p:sp>
        <p:nvSpPr>
          <p:cNvPr id="2" name="矩形 1"/>
          <p:cNvSpPr/>
          <p:nvPr/>
        </p:nvSpPr>
        <p:spPr>
          <a:xfrm>
            <a:off x="2586602" y="2017807"/>
            <a:ext cx="1590500" cy="369332"/>
          </a:xfrm>
          <a:prstGeom prst="rect">
            <a:avLst/>
          </a:prstGeom>
        </p:spPr>
        <p:txBody>
          <a:bodyPr wrap="none">
            <a:spAutoFit/>
          </a:bodyPr>
          <a:lstStyle/>
          <a:p>
            <a:r>
              <a:rPr kumimoji="1" lang="en-US" altLang="zh-CN" sz="1800" dirty="0">
                <a:solidFill>
                  <a:srgbClr val="800000"/>
                </a:solidFill>
                <a:latin typeface="+mn-ea"/>
                <a:ea typeface="+mn-ea"/>
              </a:rPr>
              <a:t>74151</a:t>
            </a:r>
            <a:r>
              <a:rPr kumimoji="1" lang="zh-CN" altLang="en-US" sz="1800" dirty="0">
                <a:solidFill>
                  <a:srgbClr val="800000"/>
                </a:solidFill>
                <a:latin typeface="+mn-ea"/>
                <a:ea typeface="+mn-ea"/>
              </a:rPr>
              <a:t>真值表</a:t>
            </a:r>
            <a:endParaRPr lang="zh-CN" altLang="en-US" sz="1800" dirty="0">
              <a:solidFill>
                <a:srgbClr val="800000"/>
              </a:solidFill>
              <a:latin typeface="+mn-ea"/>
              <a:ea typeface="+mn-ea"/>
            </a:endParaRPr>
          </a:p>
        </p:txBody>
      </p:sp>
    </p:spTree>
    <p:extLst>
      <p:ext uri="{BB962C8B-B14F-4D97-AF65-F5344CB8AC3E}">
        <p14:creationId xmlns:p14="http://schemas.microsoft.com/office/powerpoint/2010/main" val="242205431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0" y="-89587"/>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88066" name="Rectangle 3"/>
              <p:cNvSpPr>
                <a:spLocks noChangeArrowheads="1"/>
              </p:cNvSpPr>
              <p:nvPr/>
            </p:nvSpPr>
            <p:spPr bwMode="auto">
              <a:xfrm>
                <a:off x="-22808" y="-68656"/>
                <a:ext cx="9593733" cy="9785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kumimoji="1" lang="zh-CN" altLang="en-US" sz="2800" i="0" dirty="0">
                    <a:solidFill>
                      <a:srgbClr val="800000"/>
                    </a:solidFill>
                    <a:latin typeface="+mn-ea"/>
                    <a:ea typeface="+mn-ea"/>
                  </a:rPr>
                  <a:t>例</a:t>
                </a:r>
                <a:r>
                  <a:rPr kumimoji="1" lang="en-US" altLang="zh-CN" sz="2800" i="0" dirty="0">
                    <a:solidFill>
                      <a:srgbClr val="800000"/>
                    </a:solidFill>
                    <a:latin typeface="+mn-ea"/>
                    <a:ea typeface="+mn-ea"/>
                  </a:rPr>
                  <a:t>6</a:t>
                </a:r>
                <a:r>
                  <a:rPr kumimoji="1" lang="zh-CN" altLang="en-US" sz="2800" i="0" dirty="0">
                    <a:solidFill>
                      <a:srgbClr val="800000"/>
                    </a:solidFill>
                    <a:latin typeface="+mn-ea"/>
                    <a:ea typeface="+mn-ea"/>
                  </a:rPr>
                  <a:t> </a:t>
                </a:r>
                <a:r>
                  <a:rPr kumimoji="1" lang="zh-CN" altLang="en-US" sz="2800" dirty="0">
                    <a:latin typeface="+mn-ea"/>
                    <a:ea typeface="+mn-ea"/>
                  </a:rPr>
                  <a:t>用</a:t>
                </a:r>
                <a:r>
                  <a:rPr kumimoji="1" lang="en-US" altLang="zh-CN" sz="2800" dirty="0">
                    <a:solidFill>
                      <a:srgbClr val="800000"/>
                    </a:solidFill>
                    <a:latin typeface="+mn-ea"/>
                    <a:ea typeface="+mn-ea"/>
                  </a:rPr>
                  <a:t>4</a:t>
                </a:r>
                <a:r>
                  <a:rPr kumimoji="1" lang="zh-CN" altLang="en-US" sz="2800" dirty="0">
                    <a:solidFill>
                      <a:srgbClr val="800000"/>
                    </a:solidFill>
                    <a:latin typeface="+mn-ea"/>
                    <a:ea typeface="+mn-ea"/>
                  </a:rPr>
                  <a:t>选</a:t>
                </a:r>
                <a:r>
                  <a:rPr kumimoji="1" lang="en-US" altLang="zh-CN" sz="2800" dirty="0">
                    <a:solidFill>
                      <a:srgbClr val="800000"/>
                    </a:solidFill>
                    <a:latin typeface="+mn-ea"/>
                    <a:ea typeface="+mn-ea"/>
                  </a:rPr>
                  <a:t>1</a:t>
                </a:r>
                <a:r>
                  <a:rPr kumimoji="1" lang="zh-CN" altLang="en-US" sz="2800" dirty="0">
                    <a:latin typeface="+mn-ea"/>
                    <a:ea typeface="+mn-ea"/>
                  </a:rPr>
                  <a:t>数据选择器实现</a:t>
                </a:r>
                <a14:m>
                  <m:oMath xmlns:m="http://schemas.openxmlformats.org/officeDocument/2006/math">
                    <m:r>
                      <a:rPr kumimoji="1" lang="en-US" altLang="zh-CN" sz="2800" b="1" i="1" smtClean="0">
                        <a:latin typeface="Cambria Math" panose="02040503050406030204" pitchFamily="18" charset="0"/>
                        <a:ea typeface="+mn-ea"/>
                      </a:rPr>
                      <m:t>𝑭</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𝑨</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𝑩</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𝑪</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𝟏</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𝟐</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𝟒</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𝟕</m:t>
                    </m:r>
                    <m:r>
                      <a:rPr kumimoji="1" lang="en-US" altLang="zh-CN" sz="2800" b="1" i="1">
                        <a:latin typeface="Cambria Math" panose="02040503050406030204" pitchFamily="18" charset="0"/>
                        <a:ea typeface="+mn-ea"/>
                      </a:rPr>
                      <m:t>)</m:t>
                    </m:r>
                  </m:oMath>
                </a14:m>
                <a:endParaRPr kumimoji="1" lang="en-US" altLang="zh-CN" sz="2800" i="0" dirty="0">
                  <a:latin typeface="+mn-ea"/>
                  <a:ea typeface="+mn-ea"/>
                </a:endParaRPr>
              </a:p>
            </p:txBody>
          </p:sp>
        </mc:Choice>
        <mc:Fallback xmlns="">
          <p:sp>
            <p:nvSpPr>
              <p:cNvPr id="88066" name="Rectangle 3"/>
              <p:cNvSpPr>
                <a:spLocks noRot="1" noChangeAspect="1" noMove="1" noResize="1" noEditPoints="1" noAdjustHandles="1" noChangeArrowheads="1" noChangeShapeType="1" noTextEdit="1"/>
              </p:cNvSpPr>
              <p:nvPr/>
            </p:nvSpPr>
            <p:spPr bwMode="auto">
              <a:xfrm>
                <a:off x="-22808" y="-68656"/>
                <a:ext cx="9593733" cy="978559"/>
              </a:xfrm>
              <a:prstGeom prst="rect">
                <a:avLst/>
              </a:prstGeom>
              <a:blipFill>
                <a:blip r:embed="rId7"/>
                <a:stretch>
                  <a:fillRect l="-12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Rectangle 82"/>
          <p:cNvSpPr>
            <a:spLocks noChangeArrowheads="1"/>
          </p:cNvSpPr>
          <p:nvPr/>
        </p:nvSpPr>
        <p:spPr bwMode="auto">
          <a:xfrm>
            <a:off x="-34505" y="865160"/>
            <a:ext cx="580293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600" i="0" dirty="0">
                <a:solidFill>
                  <a:srgbClr val="0000FF"/>
                </a:solidFill>
                <a:latin typeface="+mn-ea"/>
                <a:ea typeface="+mn-ea"/>
              </a:rPr>
              <a:t>解：</a:t>
            </a:r>
            <a:r>
              <a:rPr kumimoji="1" lang="en-US" altLang="zh-CN" sz="2600" b="0" i="0" dirty="0">
                <a:latin typeface="+mn-ea"/>
                <a:ea typeface="+mn-ea"/>
              </a:rPr>
              <a:t>4</a:t>
            </a:r>
            <a:r>
              <a:rPr kumimoji="1" lang="zh-CN" altLang="en-US" sz="2600" b="0" i="0" dirty="0">
                <a:latin typeface="+mn-ea"/>
                <a:ea typeface="+mn-ea"/>
              </a:rPr>
              <a:t>选</a:t>
            </a:r>
            <a:r>
              <a:rPr kumimoji="1" lang="en-US" altLang="zh-CN" sz="2600" b="0" i="0" dirty="0">
                <a:latin typeface="+mn-ea"/>
                <a:ea typeface="+mn-ea"/>
              </a:rPr>
              <a:t>1</a:t>
            </a:r>
            <a:r>
              <a:rPr kumimoji="1" lang="zh-CN" altLang="en-US" sz="2600" b="0" i="0" dirty="0">
                <a:latin typeface="+mn-ea"/>
                <a:ea typeface="+mn-ea"/>
              </a:rPr>
              <a:t>数据选择器的输出逻辑函数：</a:t>
            </a:r>
          </a:p>
        </p:txBody>
      </p:sp>
      <p:sp>
        <p:nvSpPr>
          <p:cNvPr id="7" name="Rectangle 182"/>
          <p:cNvSpPr>
            <a:spLocks noChangeArrowheads="1"/>
          </p:cNvSpPr>
          <p:nvPr/>
        </p:nvSpPr>
        <p:spPr bwMode="auto">
          <a:xfrm>
            <a:off x="443149" y="3647645"/>
            <a:ext cx="7289482" cy="62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Tx/>
              <a:buNone/>
            </a:pPr>
            <a:r>
              <a:rPr kumimoji="1" lang="zh-CN" altLang="en-US" sz="2600" b="0" i="0" dirty="0">
                <a:latin typeface="+mn-lt"/>
                <a:ea typeface="+mn-ea"/>
              </a:rPr>
              <a:t>比较两式知：</a:t>
            </a:r>
            <a:endParaRPr kumimoji="1" lang="en-US" altLang="zh-CN" sz="2600" b="0" dirty="0">
              <a:latin typeface="+mn-lt"/>
              <a:ea typeface="+mn-ea"/>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02871860"/>
              </p:ext>
            </p:extLst>
          </p:nvPr>
        </p:nvGraphicFramePr>
        <p:xfrm>
          <a:off x="405986" y="2520412"/>
          <a:ext cx="7585066" cy="1116376"/>
        </p:xfrm>
        <a:graphic>
          <a:graphicData uri="http://schemas.openxmlformats.org/presentationml/2006/ole">
            <mc:AlternateContent xmlns:mc="http://schemas.openxmlformats.org/markup-compatibility/2006">
              <mc:Choice xmlns:v="urn:schemas-microsoft-com:vml" Requires="v">
                <p:oleObj spid="_x0000_s27653" name="Equation" r:id="rId8" imgW="3619440" imgH="533160" progId="Equation.DSMT4">
                  <p:embed/>
                </p:oleObj>
              </mc:Choice>
              <mc:Fallback>
                <p:oleObj name="Equation" r:id="rId8" imgW="3619440" imgH="533160" progId="Equation.DSMT4">
                  <p:embed/>
                  <p:pic>
                    <p:nvPicPr>
                      <p:cNvPr id="0" name=""/>
                      <p:cNvPicPr/>
                      <p:nvPr/>
                    </p:nvPicPr>
                    <p:blipFill>
                      <a:blip r:embed="rId9"/>
                      <a:stretch>
                        <a:fillRect/>
                      </a:stretch>
                    </p:blipFill>
                    <p:spPr>
                      <a:xfrm>
                        <a:off x="405986" y="2520412"/>
                        <a:ext cx="7585066" cy="1116376"/>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878929387"/>
              </p:ext>
            </p:extLst>
          </p:nvPr>
        </p:nvGraphicFramePr>
        <p:xfrm>
          <a:off x="1741573" y="1395377"/>
          <a:ext cx="4994679" cy="544197"/>
        </p:xfrm>
        <a:graphic>
          <a:graphicData uri="http://schemas.openxmlformats.org/presentationml/2006/ole">
            <mc:AlternateContent xmlns:mc="http://schemas.openxmlformats.org/markup-compatibility/2006">
              <mc:Choice xmlns:v="urn:schemas-microsoft-com:vml" Requires="v">
                <p:oleObj spid="_x0000_s27654" name="Equation" r:id="rId10" imgW="2476440" imgH="253800" progId="Equation.DSMT4">
                  <p:embed/>
                </p:oleObj>
              </mc:Choice>
              <mc:Fallback>
                <p:oleObj name="Equation" r:id="rId10" imgW="2476440" imgH="253800" progId="Equation.DSMT4">
                  <p:embed/>
                  <p:pic>
                    <p:nvPicPr>
                      <p:cNvPr id="0" name=""/>
                      <p:cNvPicPr/>
                      <p:nvPr/>
                    </p:nvPicPr>
                    <p:blipFill>
                      <a:blip r:embed="rId11"/>
                      <a:stretch>
                        <a:fillRect/>
                      </a:stretch>
                    </p:blipFill>
                    <p:spPr>
                      <a:xfrm>
                        <a:off x="1741573" y="1395377"/>
                        <a:ext cx="4994679" cy="544197"/>
                      </a:xfrm>
                      <a:prstGeom prst="rect">
                        <a:avLst/>
                      </a:prstGeom>
                    </p:spPr>
                  </p:pic>
                </p:oleObj>
              </mc:Fallback>
            </mc:AlternateContent>
          </a:graphicData>
        </a:graphic>
      </p:graphicFrame>
      <p:sp>
        <p:nvSpPr>
          <p:cNvPr id="47" name="Text Box 179"/>
          <p:cNvSpPr txBox="1">
            <a:spLocks noChangeArrowheads="1"/>
          </p:cNvSpPr>
          <p:nvPr/>
        </p:nvSpPr>
        <p:spPr bwMode="auto">
          <a:xfrm>
            <a:off x="333849" y="1962463"/>
            <a:ext cx="7312369" cy="5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600" dirty="0">
                <a:solidFill>
                  <a:srgbClr val="800000"/>
                </a:solidFill>
                <a:latin typeface="+mn-lt"/>
                <a:ea typeface="+mn-ea"/>
              </a:rPr>
              <a:t>函数变量比地址变量个数多</a:t>
            </a:r>
            <a:r>
              <a:rPr kumimoji="1" lang="zh-CN" altLang="en-US" sz="2600" b="0" dirty="0">
                <a:latin typeface="+mn-lt"/>
                <a:ea typeface="+mn-ea"/>
              </a:rPr>
              <a:t>，</a:t>
            </a:r>
            <a:r>
              <a:rPr kumimoji="1" lang="zh-CN" altLang="en-US" sz="2600" b="0" i="0" dirty="0">
                <a:latin typeface="+mn-lt"/>
                <a:ea typeface="+mn-ea"/>
              </a:rPr>
              <a:t>令</a:t>
            </a:r>
            <a:r>
              <a:rPr kumimoji="1" lang="en-US" altLang="zh-CN" sz="2600" b="0" i="1" dirty="0">
                <a:latin typeface="+mj-lt"/>
                <a:ea typeface="+mn-ea"/>
              </a:rPr>
              <a:t>A</a:t>
            </a:r>
            <a:r>
              <a:rPr kumimoji="1" lang="en-US" altLang="zh-CN" sz="2600" b="0" i="1" baseline="-30000" dirty="0">
                <a:latin typeface="+mj-lt"/>
                <a:ea typeface="+mn-ea"/>
              </a:rPr>
              <a:t>1</a:t>
            </a:r>
            <a:r>
              <a:rPr kumimoji="1" lang="en-US" altLang="zh-CN" sz="2600" b="0" i="1" dirty="0">
                <a:latin typeface="+mj-lt"/>
                <a:ea typeface="+mn-ea"/>
              </a:rPr>
              <a:t>=A</a:t>
            </a:r>
            <a:r>
              <a:rPr kumimoji="1" lang="zh-CN" altLang="en-US" sz="2600" b="0" i="1" dirty="0">
                <a:latin typeface="+mj-lt"/>
                <a:ea typeface="+mn-ea"/>
              </a:rPr>
              <a:t>，</a:t>
            </a:r>
            <a:r>
              <a:rPr kumimoji="1" lang="en-US" altLang="zh-CN" sz="2600" b="0" i="1" dirty="0">
                <a:latin typeface="+mj-lt"/>
                <a:ea typeface="+mn-ea"/>
              </a:rPr>
              <a:t>A</a:t>
            </a:r>
            <a:r>
              <a:rPr kumimoji="1" lang="en-US" altLang="zh-CN" sz="2600" b="0" i="1" baseline="-30000" dirty="0">
                <a:latin typeface="+mj-lt"/>
                <a:ea typeface="+mn-ea"/>
              </a:rPr>
              <a:t>0</a:t>
            </a:r>
            <a:r>
              <a:rPr kumimoji="1" lang="en-US" altLang="zh-CN" sz="2600" b="0" i="1" dirty="0">
                <a:latin typeface="+mj-lt"/>
                <a:ea typeface="+mn-ea"/>
              </a:rPr>
              <a:t>=B</a:t>
            </a:r>
            <a:r>
              <a:rPr kumimoji="1" lang="zh-CN" altLang="en-US" sz="2600" b="0" i="0" dirty="0">
                <a:latin typeface="+mn-lt"/>
                <a:ea typeface="+mn-ea"/>
              </a:rPr>
              <a:t>，得 </a:t>
            </a:r>
          </a:p>
        </p:txBody>
      </p:sp>
      <p:graphicFrame>
        <p:nvGraphicFramePr>
          <p:cNvPr id="6" name="对象 5"/>
          <p:cNvGraphicFramePr>
            <a:graphicFrameLocks noChangeAspect="1"/>
          </p:cNvGraphicFramePr>
          <p:nvPr>
            <p:extLst>
              <p:ext uri="{D42A27DB-BD31-4B8C-83A1-F6EECF244321}">
                <p14:modId xmlns:p14="http://schemas.microsoft.com/office/powerpoint/2010/main" val="716856729"/>
              </p:ext>
            </p:extLst>
          </p:nvPr>
        </p:nvGraphicFramePr>
        <p:xfrm>
          <a:off x="2429072" y="3742547"/>
          <a:ext cx="3337387" cy="529744"/>
        </p:xfrm>
        <a:graphic>
          <a:graphicData uri="http://schemas.openxmlformats.org/presentationml/2006/ole">
            <mc:AlternateContent xmlns:mc="http://schemas.openxmlformats.org/markup-compatibility/2006">
              <mc:Choice xmlns:v="urn:schemas-microsoft-com:vml" Requires="v">
                <p:oleObj spid="_x0000_s27655" name="Equation" r:id="rId12" imgW="1600200" imgH="253800" progId="Equation.DSMT4">
                  <p:embed/>
                </p:oleObj>
              </mc:Choice>
              <mc:Fallback>
                <p:oleObj name="Equation" r:id="rId12" imgW="1600200" imgH="253800" progId="Equation.DSMT4">
                  <p:embed/>
                  <p:pic>
                    <p:nvPicPr>
                      <p:cNvPr id="0" name=""/>
                      <p:cNvPicPr/>
                      <p:nvPr/>
                    </p:nvPicPr>
                    <p:blipFill>
                      <a:blip r:embed="rId13"/>
                      <a:stretch>
                        <a:fillRect/>
                      </a:stretch>
                    </p:blipFill>
                    <p:spPr>
                      <a:xfrm>
                        <a:off x="2429072" y="3742547"/>
                        <a:ext cx="3337387" cy="529744"/>
                      </a:xfrm>
                      <a:prstGeom prst="rect">
                        <a:avLst/>
                      </a:prstGeom>
                    </p:spPr>
                  </p:pic>
                </p:oleObj>
              </mc:Fallback>
            </mc:AlternateContent>
          </a:graphicData>
        </a:graphic>
      </p:graphicFrame>
      <p:grpSp>
        <p:nvGrpSpPr>
          <p:cNvPr id="5" name="组合 4">
            <a:extLst>
              <a:ext uri="{FF2B5EF4-FFF2-40B4-BE49-F238E27FC236}">
                <a16:creationId xmlns:a16="http://schemas.microsoft.com/office/drawing/2014/main" xmlns="" id="{950FF222-CD8E-DB0F-8F5B-97A47021C943}"/>
              </a:ext>
            </a:extLst>
          </p:cNvPr>
          <p:cNvGrpSpPr/>
          <p:nvPr/>
        </p:nvGrpSpPr>
        <p:grpSpPr>
          <a:xfrm>
            <a:off x="1991707" y="4282664"/>
            <a:ext cx="4988706" cy="2330970"/>
            <a:chOff x="1130300" y="3413747"/>
            <a:chExt cx="6681787" cy="3463925"/>
          </a:xfrm>
        </p:grpSpPr>
        <p:sp>
          <p:nvSpPr>
            <p:cNvPr id="88074" name="Line 4">
              <a:extLst>
                <a:ext uri="{FF2B5EF4-FFF2-40B4-BE49-F238E27FC236}">
                  <a16:creationId xmlns:a16="http://schemas.microsoft.com/office/drawing/2014/main" xmlns="" id="{6C6B71AE-8367-AD17-84DB-64E30749EB18}"/>
                </a:ext>
              </a:extLst>
            </p:cNvPr>
            <p:cNvSpPr>
              <a:spLocks noChangeShapeType="1"/>
            </p:cNvSpPr>
            <p:nvPr/>
          </p:nvSpPr>
          <p:spPr bwMode="auto">
            <a:xfrm>
              <a:off x="2865437" y="5563222"/>
              <a:ext cx="0" cy="5619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8075" name="Line 5">
              <a:extLst>
                <a:ext uri="{FF2B5EF4-FFF2-40B4-BE49-F238E27FC236}">
                  <a16:creationId xmlns:a16="http://schemas.microsoft.com/office/drawing/2014/main" xmlns="" id="{AE9CFF91-9103-C229-C1E1-604CFEDF7EDB}"/>
                </a:ext>
              </a:extLst>
            </p:cNvPr>
            <p:cNvSpPr>
              <a:spLocks noChangeShapeType="1"/>
            </p:cNvSpPr>
            <p:nvPr/>
          </p:nvSpPr>
          <p:spPr bwMode="auto">
            <a:xfrm>
              <a:off x="4956175" y="5564810"/>
              <a:ext cx="0" cy="344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8076" name="Line 6">
              <a:extLst>
                <a:ext uri="{FF2B5EF4-FFF2-40B4-BE49-F238E27FC236}">
                  <a16:creationId xmlns:a16="http://schemas.microsoft.com/office/drawing/2014/main" xmlns="" id="{13436B64-E99F-AC8F-3766-F8D2B3407D4D}"/>
                </a:ext>
              </a:extLst>
            </p:cNvPr>
            <p:cNvSpPr>
              <a:spLocks noChangeShapeType="1"/>
            </p:cNvSpPr>
            <p:nvPr/>
          </p:nvSpPr>
          <p:spPr bwMode="auto">
            <a:xfrm>
              <a:off x="5967412" y="5569572"/>
              <a:ext cx="0" cy="1060450"/>
            </a:xfrm>
            <a:prstGeom prst="line">
              <a:avLst/>
            </a:prstGeom>
            <a:noFill/>
            <a:ln w="38100">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sz="2000"/>
            </a:p>
          </p:txBody>
        </p:sp>
        <p:sp>
          <p:nvSpPr>
            <p:cNvPr id="88077" name="Line 19">
              <a:extLst>
                <a:ext uri="{FF2B5EF4-FFF2-40B4-BE49-F238E27FC236}">
                  <a16:creationId xmlns:a16="http://schemas.microsoft.com/office/drawing/2014/main" xmlns="" id="{C872C570-C18E-6739-CCDD-646949E61CAC}"/>
                </a:ext>
              </a:extLst>
            </p:cNvPr>
            <p:cNvSpPr>
              <a:spLocks noChangeShapeType="1"/>
            </p:cNvSpPr>
            <p:nvPr/>
          </p:nvSpPr>
          <p:spPr bwMode="auto">
            <a:xfrm>
              <a:off x="7351712" y="4934572"/>
              <a:ext cx="46037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8078" name="Text Box 22">
              <a:extLst>
                <a:ext uri="{FF2B5EF4-FFF2-40B4-BE49-F238E27FC236}">
                  <a16:creationId xmlns:a16="http://schemas.microsoft.com/office/drawing/2014/main" xmlns="" id="{412A4A4A-6886-1615-DD73-9A8F364CA9A2}"/>
                </a:ext>
              </a:extLst>
            </p:cNvPr>
            <p:cNvSpPr txBox="1">
              <a:spLocks noChangeArrowheads="1"/>
            </p:cNvSpPr>
            <p:nvPr/>
          </p:nvSpPr>
          <p:spPr bwMode="auto">
            <a:xfrm>
              <a:off x="6530975" y="6353797"/>
              <a:ext cx="5762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C</a:t>
              </a:r>
            </a:p>
          </p:txBody>
        </p:sp>
        <p:sp>
          <p:nvSpPr>
            <p:cNvPr id="88079" name="Line 18">
              <a:extLst>
                <a:ext uri="{FF2B5EF4-FFF2-40B4-BE49-F238E27FC236}">
                  <a16:creationId xmlns:a16="http://schemas.microsoft.com/office/drawing/2014/main" xmlns="" id="{CF55801F-1E01-3CB7-5972-A5175EA13BE8}"/>
                </a:ext>
              </a:extLst>
            </p:cNvPr>
            <p:cNvSpPr>
              <a:spLocks noChangeShapeType="1"/>
            </p:cNvSpPr>
            <p:nvPr/>
          </p:nvSpPr>
          <p:spPr bwMode="auto">
            <a:xfrm>
              <a:off x="7581900" y="4437685"/>
              <a:ext cx="0" cy="4968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nvGrpSpPr>
            <p:cNvPr id="88080" name="Group 52">
              <a:extLst>
                <a:ext uri="{FF2B5EF4-FFF2-40B4-BE49-F238E27FC236}">
                  <a16:creationId xmlns:a16="http://schemas.microsoft.com/office/drawing/2014/main" xmlns="" id="{05CA0E9B-1853-65C9-4A06-138804529F09}"/>
                </a:ext>
              </a:extLst>
            </p:cNvPr>
            <p:cNvGrpSpPr>
              <a:grpSpLocks/>
            </p:cNvGrpSpPr>
            <p:nvPr/>
          </p:nvGrpSpPr>
          <p:grpSpPr bwMode="auto">
            <a:xfrm>
              <a:off x="1562100" y="3413747"/>
              <a:ext cx="6019800" cy="2509838"/>
              <a:chOff x="521" y="1994"/>
              <a:chExt cx="3792" cy="1581"/>
            </a:xfrm>
          </p:grpSpPr>
          <p:sp>
            <p:nvSpPr>
              <p:cNvPr id="88081" name="Text Box 7">
                <a:extLst>
                  <a:ext uri="{FF2B5EF4-FFF2-40B4-BE49-F238E27FC236}">
                    <a16:creationId xmlns:a16="http://schemas.microsoft.com/office/drawing/2014/main" xmlns="" id="{6DF523C2-E196-78A6-FB9F-9119BE636477}"/>
                  </a:ext>
                </a:extLst>
              </p:cNvPr>
              <p:cNvSpPr txBox="1">
                <a:spLocks noChangeArrowheads="1"/>
              </p:cNvSpPr>
              <p:nvPr/>
            </p:nvSpPr>
            <p:spPr bwMode="auto">
              <a:xfrm>
                <a:off x="1202" y="2995"/>
                <a:ext cx="54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D</a:t>
                </a:r>
                <a:r>
                  <a:rPr kumimoji="0" lang="en-US" altLang="zh-CN" sz="2400" b="1" baseline="-25000">
                    <a:solidFill>
                      <a:schemeClr val="tx1"/>
                    </a:solidFill>
                  </a:rPr>
                  <a:t>0</a:t>
                </a:r>
                <a:endParaRPr kumimoji="0" lang="en-US" altLang="zh-CN" sz="2400" b="1" i="1">
                  <a:solidFill>
                    <a:schemeClr val="tx1"/>
                  </a:solidFill>
                </a:endParaRPr>
              </a:p>
            </p:txBody>
          </p:sp>
          <p:sp>
            <p:nvSpPr>
              <p:cNvPr id="88082" name="Rectangle 3">
                <a:extLst>
                  <a:ext uri="{FF2B5EF4-FFF2-40B4-BE49-F238E27FC236}">
                    <a16:creationId xmlns:a16="http://schemas.microsoft.com/office/drawing/2014/main" xmlns="" id="{D193A4F9-3A1C-4323-3921-8A8D57823A61}"/>
                  </a:ext>
                </a:extLst>
              </p:cNvPr>
              <p:cNvSpPr>
                <a:spLocks noChangeArrowheads="1"/>
              </p:cNvSpPr>
              <p:nvPr/>
            </p:nvSpPr>
            <p:spPr bwMode="auto">
              <a:xfrm>
                <a:off x="907" y="2184"/>
                <a:ext cx="2872" cy="11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solidFill>
                    <a:schemeClr val="tx1"/>
                  </a:solidFill>
                </a:endParaRPr>
              </a:p>
            </p:txBody>
          </p:sp>
          <p:sp>
            <p:nvSpPr>
              <p:cNvPr id="88083" name="Text Box 8">
                <a:extLst>
                  <a:ext uri="{FF2B5EF4-FFF2-40B4-BE49-F238E27FC236}">
                    <a16:creationId xmlns:a16="http://schemas.microsoft.com/office/drawing/2014/main" xmlns="" id="{505CD671-E932-0201-3BCC-F17E90767BD3}"/>
                  </a:ext>
                </a:extLst>
              </p:cNvPr>
              <p:cNvSpPr txBox="1">
                <a:spLocks noChangeArrowheads="1"/>
              </p:cNvSpPr>
              <p:nvPr/>
            </p:nvSpPr>
            <p:spPr bwMode="auto">
              <a:xfrm>
                <a:off x="1746" y="2995"/>
                <a:ext cx="74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D</a:t>
                </a:r>
                <a:r>
                  <a:rPr kumimoji="0" lang="en-US" altLang="zh-CN" sz="2400" b="1" baseline="-25000">
                    <a:solidFill>
                      <a:schemeClr val="tx1"/>
                    </a:solidFill>
                  </a:rPr>
                  <a:t>1</a:t>
                </a:r>
                <a:endParaRPr kumimoji="0" lang="en-US" altLang="zh-CN" sz="2400" b="1">
                  <a:solidFill>
                    <a:schemeClr val="tx1"/>
                  </a:solidFill>
                </a:endParaRPr>
              </a:p>
            </p:txBody>
          </p:sp>
          <p:sp>
            <p:nvSpPr>
              <p:cNvPr id="88084" name="Text Box 9">
                <a:extLst>
                  <a:ext uri="{FF2B5EF4-FFF2-40B4-BE49-F238E27FC236}">
                    <a16:creationId xmlns:a16="http://schemas.microsoft.com/office/drawing/2014/main" xmlns="" id="{CCF14C21-60C6-E5F6-94AC-264EDD9480DD}"/>
                  </a:ext>
                </a:extLst>
              </p:cNvPr>
              <p:cNvSpPr txBox="1">
                <a:spLocks noChangeArrowheads="1"/>
              </p:cNvSpPr>
              <p:nvPr/>
            </p:nvSpPr>
            <p:spPr bwMode="auto">
              <a:xfrm>
                <a:off x="2472" y="2986"/>
                <a:ext cx="580"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dirty="0">
                    <a:solidFill>
                      <a:schemeClr val="tx1"/>
                    </a:solidFill>
                  </a:rPr>
                  <a:t>D</a:t>
                </a:r>
                <a:r>
                  <a:rPr kumimoji="0" lang="en-US" altLang="zh-CN" sz="2400" b="1" baseline="-25000" dirty="0">
                    <a:solidFill>
                      <a:schemeClr val="tx1"/>
                    </a:solidFill>
                  </a:rPr>
                  <a:t>2</a:t>
                </a:r>
                <a:endParaRPr kumimoji="0" lang="en-US" altLang="zh-CN" sz="2400" b="1" i="1" dirty="0">
                  <a:solidFill>
                    <a:schemeClr val="tx1"/>
                  </a:solidFill>
                </a:endParaRPr>
              </a:p>
            </p:txBody>
          </p:sp>
          <p:sp>
            <p:nvSpPr>
              <p:cNvPr id="88085" name="Text Box 10">
                <a:extLst>
                  <a:ext uri="{FF2B5EF4-FFF2-40B4-BE49-F238E27FC236}">
                    <a16:creationId xmlns:a16="http://schemas.microsoft.com/office/drawing/2014/main" xmlns="" id="{D0251FC3-8EA6-791A-2F88-3492E4C036A5}"/>
                  </a:ext>
                </a:extLst>
              </p:cNvPr>
              <p:cNvSpPr txBox="1">
                <a:spLocks noChangeArrowheads="1"/>
              </p:cNvSpPr>
              <p:nvPr/>
            </p:nvSpPr>
            <p:spPr bwMode="auto">
              <a:xfrm>
                <a:off x="946" y="2784"/>
                <a:ext cx="749"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A</a:t>
                </a:r>
                <a:r>
                  <a:rPr kumimoji="0" lang="en-US" altLang="zh-CN" sz="2400" b="1" baseline="-25000">
                    <a:solidFill>
                      <a:schemeClr val="tx1"/>
                    </a:solidFill>
                  </a:rPr>
                  <a:t>0</a:t>
                </a:r>
                <a:endParaRPr kumimoji="0" lang="en-US" altLang="zh-CN" sz="2400" b="1" i="1">
                  <a:solidFill>
                    <a:schemeClr val="tx1"/>
                  </a:solidFill>
                </a:endParaRPr>
              </a:p>
            </p:txBody>
          </p:sp>
          <p:sp>
            <p:nvSpPr>
              <p:cNvPr id="88086" name="Text Box 11">
                <a:extLst>
                  <a:ext uri="{FF2B5EF4-FFF2-40B4-BE49-F238E27FC236}">
                    <a16:creationId xmlns:a16="http://schemas.microsoft.com/office/drawing/2014/main" xmlns="" id="{88440BED-F573-142B-7E10-C0961D72C36E}"/>
                  </a:ext>
                </a:extLst>
              </p:cNvPr>
              <p:cNvSpPr txBox="1">
                <a:spLocks noChangeArrowheads="1"/>
              </p:cNvSpPr>
              <p:nvPr/>
            </p:nvSpPr>
            <p:spPr bwMode="auto">
              <a:xfrm>
                <a:off x="946" y="2331"/>
                <a:ext cx="749"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dirty="0">
                    <a:solidFill>
                      <a:schemeClr val="tx1"/>
                    </a:solidFill>
                  </a:rPr>
                  <a:t>A</a:t>
                </a:r>
                <a:r>
                  <a:rPr kumimoji="0" lang="en-US" altLang="zh-CN" sz="2400" b="1" baseline="-25000" dirty="0">
                    <a:solidFill>
                      <a:schemeClr val="tx1"/>
                    </a:solidFill>
                  </a:rPr>
                  <a:t>1</a:t>
                </a:r>
                <a:endParaRPr kumimoji="0" lang="en-US" altLang="zh-CN" sz="2400" b="1" dirty="0">
                  <a:solidFill>
                    <a:schemeClr val="tx1"/>
                  </a:solidFill>
                </a:endParaRPr>
              </a:p>
            </p:txBody>
          </p:sp>
          <p:sp>
            <p:nvSpPr>
              <p:cNvPr id="88087" name="Text Box 12">
                <a:extLst>
                  <a:ext uri="{FF2B5EF4-FFF2-40B4-BE49-F238E27FC236}">
                    <a16:creationId xmlns:a16="http://schemas.microsoft.com/office/drawing/2014/main" xmlns="" id="{AF8EB2DE-9610-726D-754E-111FF6035926}"/>
                  </a:ext>
                </a:extLst>
              </p:cNvPr>
              <p:cNvSpPr txBox="1">
                <a:spLocks noChangeArrowheads="1"/>
              </p:cNvSpPr>
              <p:nvPr/>
            </p:nvSpPr>
            <p:spPr bwMode="auto">
              <a:xfrm>
                <a:off x="3107" y="2995"/>
                <a:ext cx="74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D</a:t>
                </a:r>
                <a:r>
                  <a:rPr kumimoji="0" lang="en-US" altLang="zh-CN" sz="2400" b="1" baseline="-25000">
                    <a:solidFill>
                      <a:schemeClr val="tx1"/>
                    </a:solidFill>
                  </a:rPr>
                  <a:t>3</a:t>
                </a:r>
                <a:endParaRPr kumimoji="0" lang="en-US" altLang="zh-CN" sz="2400" b="1">
                  <a:solidFill>
                    <a:schemeClr val="tx1"/>
                  </a:solidFill>
                </a:endParaRPr>
              </a:p>
            </p:txBody>
          </p:sp>
          <p:sp>
            <p:nvSpPr>
              <p:cNvPr id="88088" name="Line 13">
                <a:extLst>
                  <a:ext uri="{FF2B5EF4-FFF2-40B4-BE49-F238E27FC236}">
                    <a16:creationId xmlns:a16="http://schemas.microsoft.com/office/drawing/2014/main" xmlns="" id="{73E4B66B-E47C-0248-0BFC-4E7F8374DD75}"/>
                  </a:ext>
                </a:extLst>
              </p:cNvPr>
              <p:cNvSpPr>
                <a:spLocks noChangeShapeType="1"/>
              </p:cNvSpPr>
              <p:nvPr/>
            </p:nvSpPr>
            <p:spPr bwMode="auto">
              <a:xfrm flipH="1">
                <a:off x="521" y="2469"/>
                <a:ext cx="38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8089" name="Line 14">
                <a:extLst>
                  <a:ext uri="{FF2B5EF4-FFF2-40B4-BE49-F238E27FC236}">
                    <a16:creationId xmlns:a16="http://schemas.microsoft.com/office/drawing/2014/main" xmlns="" id="{1CA58CE1-343C-89EC-7425-66712F39A8EC}"/>
                  </a:ext>
                </a:extLst>
              </p:cNvPr>
              <p:cNvSpPr>
                <a:spLocks noChangeShapeType="1"/>
              </p:cNvSpPr>
              <p:nvPr/>
            </p:nvSpPr>
            <p:spPr bwMode="auto">
              <a:xfrm flipH="1">
                <a:off x="521" y="3025"/>
                <a:ext cx="38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8090" name="Line 15">
                <a:extLst>
                  <a:ext uri="{FF2B5EF4-FFF2-40B4-BE49-F238E27FC236}">
                    <a16:creationId xmlns:a16="http://schemas.microsoft.com/office/drawing/2014/main" xmlns="" id="{8D61A16A-0A5B-DE23-ABC5-A0CE38724F64}"/>
                  </a:ext>
                </a:extLst>
              </p:cNvPr>
              <p:cNvSpPr>
                <a:spLocks noChangeShapeType="1"/>
              </p:cNvSpPr>
              <p:nvPr/>
            </p:nvSpPr>
            <p:spPr bwMode="auto">
              <a:xfrm flipV="1">
                <a:off x="2355" y="1994"/>
                <a:ext cx="0" cy="19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8091" name="Oval 16">
                <a:extLst>
                  <a:ext uri="{FF2B5EF4-FFF2-40B4-BE49-F238E27FC236}">
                    <a16:creationId xmlns:a16="http://schemas.microsoft.com/office/drawing/2014/main" xmlns="" id="{382FA1FB-319D-A0C3-92A7-830B5C409A81}"/>
                  </a:ext>
                </a:extLst>
              </p:cNvPr>
              <p:cNvSpPr>
                <a:spLocks noChangeArrowheads="1"/>
              </p:cNvSpPr>
              <p:nvPr/>
            </p:nvSpPr>
            <p:spPr bwMode="auto">
              <a:xfrm>
                <a:off x="3803" y="2590"/>
                <a:ext cx="97" cy="9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solidFill>
                    <a:schemeClr val="tx1"/>
                  </a:solidFill>
                </a:endParaRPr>
              </a:p>
            </p:txBody>
          </p:sp>
          <p:sp>
            <p:nvSpPr>
              <p:cNvPr id="88092" name="Line 17">
                <a:extLst>
                  <a:ext uri="{FF2B5EF4-FFF2-40B4-BE49-F238E27FC236}">
                    <a16:creationId xmlns:a16="http://schemas.microsoft.com/office/drawing/2014/main" xmlns="" id="{771AE31B-6643-F9F4-8BDD-C504EC7DF2BF}"/>
                  </a:ext>
                </a:extLst>
              </p:cNvPr>
              <p:cNvSpPr>
                <a:spLocks noChangeShapeType="1"/>
              </p:cNvSpPr>
              <p:nvPr/>
            </p:nvSpPr>
            <p:spPr bwMode="auto">
              <a:xfrm>
                <a:off x="3903" y="2639"/>
                <a:ext cx="41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8093" name="Text Box 20">
                <a:extLst>
                  <a:ext uri="{FF2B5EF4-FFF2-40B4-BE49-F238E27FC236}">
                    <a16:creationId xmlns:a16="http://schemas.microsoft.com/office/drawing/2014/main" xmlns="" id="{2471545B-1AD0-06A1-3B40-C2896D7B5029}"/>
                  </a:ext>
                </a:extLst>
              </p:cNvPr>
              <p:cNvSpPr txBox="1">
                <a:spLocks noChangeArrowheads="1"/>
              </p:cNvSpPr>
              <p:nvPr/>
            </p:nvSpPr>
            <p:spPr bwMode="auto">
              <a:xfrm>
                <a:off x="2243" y="2184"/>
                <a:ext cx="45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F</a:t>
                </a:r>
              </a:p>
            </p:txBody>
          </p:sp>
          <p:sp>
            <p:nvSpPr>
              <p:cNvPr id="88094" name="Text Box 21">
                <a:extLst>
                  <a:ext uri="{FF2B5EF4-FFF2-40B4-BE49-F238E27FC236}">
                    <a16:creationId xmlns:a16="http://schemas.microsoft.com/office/drawing/2014/main" xmlns="" id="{393B1403-8FD2-DAD6-FB6A-A9123A80B222}"/>
                  </a:ext>
                </a:extLst>
              </p:cNvPr>
              <p:cNvSpPr txBox="1">
                <a:spLocks noChangeArrowheads="1"/>
              </p:cNvSpPr>
              <p:nvPr/>
            </p:nvSpPr>
            <p:spPr bwMode="auto">
              <a:xfrm>
                <a:off x="3504" y="2446"/>
                <a:ext cx="748"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dirty="0">
                    <a:solidFill>
                      <a:schemeClr val="tx1"/>
                    </a:solidFill>
                  </a:rPr>
                  <a:t>E</a:t>
                </a:r>
              </a:p>
            </p:txBody>
          </p:sp>
        </p:grpSp>
        <p:sp>
          <p:nvSpPr>
            <p:cNvPr id="88095" name="Line 24">
              <a:extLst>
                <a:ext uri="{FF2B5EF4-FFF2-40B4-BE49-F238E27FC236}">
                  <a16:creationId xmlns:a16="http://schemas.microsoft.com/office/drawing/2014/main" xmlns="" id="{0FF64C91-F32E-A3EF-C169-A8806FBA7956}"/>
                </a:ext>
              </a:extLst>
            </p:cNvPr>
            <p:cNvSpPr>
              <a:spLocks noChangeShapeType="1"/>
            </p:cNvSpPr>
            <p:nvPr/>
          </p:nvSpPr>
          <p:spPr bwMode="auto">
            <a:xfrm>
              <a:off x="3806825" y="5909297"/>
              <a:ext cx="11493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2" name="Line 25">
              <a:extLst>
                <a:ext uri="{FF2B5EF4-FFF2-40B4-BE49-F238E27FC236}">
                  <a16:creationId xmlns:a16="http://schemas.microsoft.com/office/drawing/2014/main" xmlns="" id="{710318D2-6685-982E-C9F2-A0E01EEA5656}"/>
                </a:ext>
              </a:extLst>
            </p:cNvPr>
            <p:cNvSpPr>
              <a:spLocks noChangeShapeType="1"/>
            </p:cNvSpPr>
            <p:nvPr/>
          </p:nvSpPr>
          <p:spPr bwMode="auto">
            <a:xfrm>
              <a:off x="3806825" y="5564810"/>
              <a:ext cx="0" cy="344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3" name="Line 26">
              <a:extLst>
                <a:ext uri="{FF2B5EF4-FFF2-40B4-BE49-F238E27FC236}">
                  <a16:creationId xmlns:a16="http://schemas.microsoft.com/office/drawing/2014/main" xmlns="" id="{AB31A390-F76B-6DF4-48DE-455D4CABB013}"/>
                </a:ext>
              </a:extLst>
            </p:cNvPr>
            <p:cNvSpPr>
              <a:spLocks noChangeShapeType="1"/>
            </p:cNvSpPr>
            <p:nvPr/>
          </p:nvSpPr>
          <p:spPr bwMode="auto">
            <a:xfrm>
              <a:off x="2865437" y="6125197"/>
              <a:ext cx="3101975" cy="0"/>
            </a:xfrm>
            <a:prstGeom prst="line">
              <a:avLst/>
            </a:prstGeom>
            <a:noFill/>
            <a:ln w="38100">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sz="2000"/>
            </a:p>
          </p:txBody>
        </p:sp>
        <p:sp>
          <p:nvSpPr>
            <p:cNvPr id="34" name="Line 28">
              <a:extLst>
                <a:ext uri="{FF2B5EF4-FFF2-40B4-BE49-F238E27FC236}">
                  <a16:creationId xmlns:a16="http://schemas.microsoft.com/office/drawing/2014/main" xmlns="" id="{6EF05FE8-9E73-7798-0DA8-0A0EDCD9824A}"/>
                </a:ext>
              </a:extLst>
            </p:cNvPr>
            <p:cNvSpPr>
              <a:spLocks noChangeShapeType="1"/>
            </p:cNvSpPr>
            <p:nvPr/>
          </p:nvSpPr>
          <p:spPr bwMode="auto">
            <a:xfrm>
              <a:off x="5392737" y="6630022"/>
              <a:ext cx="1066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5" name="Line 30">
              <a:extLst>
                <a:ext uri="{FF2B5EF4-FFF2-40B4-BE49-F238E27FC236}">
                  <a16:creationId xmlns:a16="http://schemas.microsoft.com/office/drawing/2014/main" xmlns="" id="{F870D27E-6379-3046-8D6A-7BD721B74D40}"/>
                </a:ext>
              </a:extLst>
            </p:cNvPr>
            <p:cNvSpPr>
              <a:spLocks noChangeShapeType="1"/>
            </p:cNvSpPr>
            <p:nvPr/>
          </p:nvSpPr>
          <p:spPr bwMode="auto">
            <a:xfrm>
              <a:off x="4370387" y="5909297"/>
              <a:ext cx="0" cy="720725"/>
            </a:xfrm>
            <a:prstGeom prst="line">
              <a:avLst/>
            </a:prstGeom>
            <a:noFill/>
            <a:ln w="38100">
              <a:solidFill>
                <a:schemeClr val="tx1"/>
              </a:solidFill>
              <a:round/>
              <a:headEnd type="oval" w="sm" len="sm"/>
              <a:tailEnd/>
            </a:ln>
            <a:extLst>
              <a:ext uri="{909E8E84-426E-40DD-AFC4-6F175D3DCCD1}">
                <a14:hiddenFill xmlns:a14="http://schemas.microsoft.com/office/drawing/2010/main">
                  <a:noFill/>
                </a14:hiddenFill>
              </a:ext>
            </a:extLst>
          </p:spPr>
          <p:txBody>
            <a:bodyPr/>
            <a:lstStyle/>
            <a:p>
              <a:endParaRPr lang="zh-CN" altLang="en-US" sz="2000"/>
            </a:p>
          </p:txBody>
        </p:sp>
        <p:sp>
          <p:nvSpPr>
            <p:cNvPr id="36" name="Line 31">
              <a:extLst>
                <a:ext uri="{FF2B5EF4-FFF2-40B4-BE49-F238E27FC236}">
                  <a16:creationId xmlns:a16="http://schemas.microsoft.com/office/drawing/2014/main" xmlns="" id="{EB9B1666-A815-084E-A973-22964B754F75}"/>
                </a:ext>
              </a:extLst>
            </p:cNvPr>
            <p:cNvSpPr>
              <a:spLocks noChangeShapeType="1"/>
            </p:cNvSpPr>
            <p:nvPr/>
          </p:nvSpPr>
          <p:spPr bwMode="auto">
            <a:xfrm>
              <a:off x="4359275" y="6630022"/>
              <a:ext cx="5746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7" name="Text Box 33">
              <a:extLst>
                <a:ext uri="{FF2B5EF4-FFF2-40B4-BE49-F238E27FC236}">
                  <a16:creationId xmlns:a16="http://schemas.microsoft.com/office/drawing/2014/main" xmlns="" id="{B7C90B02-F86E-350F-5112-31A27E971D6F}"/>
                </a:ext>
              </a:extLst>
            </p:cNvPr>
            <p:cNvSpPr txBox="1">
              <a:spLocks noChangeArrowheads="1"/>
            </p:cNvSpPr>
            <p:nvPr/>
          </p:nvSpPr>
          <p:spPr bwMode="auto">
            <a:xfrm>
              <a:off x="1130300" y="4739310"/>
              <a:ext cx="7207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B</a:t>
              </a:r>
            </a:p>
          </p:txBody>
        </p:sp>
        <p:sp>
          <p:nvSpPr>
            <p:cNvPr id="38" name="Text Box 34">
              <a:extLst>
                <a:ext uri="{FF2B5EF4-FFF2-40B4-BE49-F238E27FC236}">
                  <a16:creationId xmlns:a16="http://schemas.microsoft.com/office/drawing/2014/main" xmlns="" id="{7818DBDB-D0F1-0917-244F-D8090B3C8C9E}"/>
                </a:ext>
              </a:extLst>
            </p:cNvPr>
            <p:cNvSpPr txBox="1">
              <a:spLocks noChangeArrowheads="1"/>
            </p:cNvSpPr>
            <p:nvPr/>
          </p:nvSpPr>
          <p:spPr bwMode="auto">
            <a:xfrm>
              <a:off x="1166812" y="3874122"/>
              <a:ext cx="684213"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A</a:t>
              </a:r>
            </a:p>
          </p:txBody>
        </p:sp>
        <p:grpSp>
          <p:nvGrpSpPr>
            <p:cNvPr id="39" name="Group 51">
              <a:extLst>
                <a:ext uri="{FF2B5EF4-FFF2-40B4-BE49-F238E27FC236}">
                  <a16:creationId xmlns:a16="http://schemas.microsoft.com/office/drawing/2014/main" xmlns="" id="{CC634597-F1CF-777F-E36B-4973601215F2}"/>
                </a:ext>
              </a:extLst>
            </p:cNvPr>
            <p:cNvGrpSpPr>
              <a:grpSpLocks/>
            </p:cNvGrpSpPr>
            <p:nvPr/>
          </p:nvGrpSpPr>
          <p:grpSpPr bwMode="auto">
            <a:xfrm>
              <a:off x="4933950" y="6341097"/>
              <a:ext cx="660400" cy="536575"/>
              <a:chOff x="2645" y="3838"/>
              <a:chExt cx="416" cy="338"/>
            </a:xfrm>
          </p:grpSpPr>
          <p:sp>
            <p:nvSpPr>
              <p:cNvPr id="40" name="Rectangle 27">
                <a:extLst>
                  <a:ext uri="{FF2B5EF4-FFF2-40B4-BE49-F238E27FC236}">
                    <a16:creationId xmlns:a16="http://schemas.microsoft.com/office/drawing/2014/main" xmlns="" id="{D52C6FE9-953B-6AE1-5185-F72FE8D09A66}"/>
                  </a:ext>
                </a:extLst>
              </p:cNvPr>
              <p:cNvSpPr>
                <a:spLocks noChangeArrowheads="1"/>
              </p:cNvSpPr>
              <p:nvPr/>
            </p:nvSpPr>
            <p:spPr bwMode="auto">
              <a:xfrm>
                <a:off x="2741" y="3838"/>
                <a:ext cx="193" cy="33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solidFill>
                    <a:schemeClr val="tx1"/>
                  </a:solidFill>
                </a:endParaRPr>
              </a:p>
            </p:txBody>
          </p:sp>
          <p:sp>
            <p:nvSpPr>
              <p:cNvPr id="41" name="Oval 29">
                <a:extLst>
                  <a:ext uri="{FF2B5EF4-FFF2-40B4-BE49-F238E27FC236}">
                    <a16:creationId xmlns:a16="http://schemas.microsoft.com/office/drawing/2014/main" xmlns="" id="{D3D3076C-1D5A-8B08-F9CC-D319AD7ED6A4}"/>
                  </a:ext>
                </a:extLst>
              </p:cNvPr>
              <p:cNvSpPr>
                <a:spLocks noChangeArrowheads="1"/>
              </p:cNvSpPr>
              <p:nvPr/>
            </p:nvSpPr>
            <p:spPr bwMode="auto">
              <a:xfrm>
                <a:off x="2645" y="3959"/>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solidFill>
                    <a:schemeClr val="tx1"/>
                  </a:solidFill>
                </a:endParaRPr>
              </a:p>
            </p:txBody>
          </p:sp>
          <p:sp>
            <p:nvSpPr>
              <p:cNvPr id="42" name="Text Box 47">
                <a:extLst>
                  <a:ext uri="{FF2B5EF4-FFF2-40B4-BE49-F238E27FC236}">
                    <a16:creationId xmlns:a16="http://schemas.microsoft.com/office/drawing/2014/main" xmlns="" id="{B5C4203E-8823-925B-CD17-159F8138E004}"/>
                  </a:ext>
                </a:extLst>
              </p:cNvPr>
              <p:cNvSpPr txBox="1">
                <a:spLocks noChangeArrowheads="1"/>
              </p:cNvSpPr>
              <p:nvPr/>
            </p:nvSpPr>
            <p:spPr bwMode="auto">
              <a:xfrm>
                <a:off x="2698" y="3860"/>
                <a:ext cx="363" cy="2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5"/>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5"/>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5"/>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800" b="1">
                    <a:solidFill>
                      <a:schemeClr val="tx1"/>
                    </a:solidFill>
                  </a:rPr>
                  <a:t>&amp;</a:t>
                </a:r>
              </a:p>
            </p:txBody>
          </p:sp>
        </p:grpSp>
      </p:grpSp>
    </p:spTree>
    <p:extLst>
      <p:ext uri="{BB962C8B-B14F-4D97-AF65-F5344CB8AC3E}">
        <p14:creationId xmlns:p14="http://schemas.microsoft.com/office/powerpoint/2010/main" val="93951475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7" grpId="0"/>
      <p:bldP spid="88078" grpId="0"/>
      <p:bldP spid="37" grpId="0"/>
      <p:bldP spid="3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0" y="-89587"/>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88066" name="Rectangle 3"/>
              <p:cNvSpPr>
                <a:spLocks noChangeArrowheads="1"/>
              </p:cNvSpPr>
              <p:nvPr/>
            </p:nvSpPr>
            <p:spPr bwMode="auto">
              <a:xfrm>
                <a:off x="122887" y="232233"/>
                <a:ext cx="8386116" cy="9785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1" lang="zh-CN" altLang="en-US" sz="2800" i="0">
                    <a:solidFill>
                      <a:srgbClr val="800000"/>
                    </a:solidFill>
                    <a:latin typeface="+mn-ea"/>
                    <a:ea typeface="+mn-ea"/>
                  </a:rPr>
                  <a:t>例</a:t>
                </a:r>
                <a:r>
                  <a:rPr kumimoji="1" lang="en-US" altLang="zh-CN" sz="2800" i="0">
                    <a:solidFill>
                      <a:srgbClr val="800000"/>
                    </a:solidFill>
                    <a:latin typeface="+mn-ea"/>
                    <a:ea typeface="+mn-ea"/>
                  </a:rPr>
                  <a:t>6</a:t>
                </a:r>
                <a:r>
                  <a:rPr kumimoji="1" lang="zh-CN" altLang="en-US" sz="2800" i="0">
                    <a:solidFill>
                      <a:srgbClr val="800000"/>
                    </a:solidFill>
                    <a:latin typeface="+mn-ea"/>
                    <a:ea typeface="+mn-ea"/>
                  </a:rPr>
                  <a:t>：</a:t>
                </a:r>
                <a:r>
                  <a:rPr kumimoji="1" lang="zh-CN" altLang="en-US" sz="2800">
                    <a:latin typeface="+mn-ea"/>
                    <a:ea typeface="+mn-ea"/>
                  </a:rPr>
                  <a:t>已知逻辑函数</a:t>
                </a:r>
                <a14:m>
                  <m:oMath xmlns:m="http://schemas.openxmlformats.org/officeDocument/2006/math">
                    <m:r>
                      <a:rPr kumimoji="1" lang="en-US" altLang="zh-CN" sz="2800" b="1" i="1" smtClean="0">
                        <a:latin typeface="Cambria Math" panose="02040503050406030204" pitchFamily="18" charset="0"/>
                        <a:ea typeface="+mn-ea"/>
                      </a:rPr>
                      <m:t>𝑭</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𝑨</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𝑩</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𝑪</m:t>
                    </m:r>
                    <m:r>
                      <a:rPr kumimoji="1" lang="en-US" altLang="zh-CN" sz="2800" b="1" i="1" smtClean="0">
                        <a:latin typeface="Cambria Math" panose="02040503050406030204" pitchFamily="18" charset="0"/>
                        <a:ea typeface="+mn-ea"/>
                      </a:rPr>
                      <m:t>)=∑(</m:t>
                    </m:r>
                    <m:r>
                      <a:rPr kumimoji="1" lang="en-US" altLang="zh-CN" sz="2800" b="1" i="1" smtClean="0">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𝟏</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𝟐</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𝟒</m:t>
                    </m:r>
                    <m:r>
                      <a:rPr kumimoji="1" lang="en-US" altLang="zh-CN" sz="2800" b="1" i="1">
                        <a:latin typeface="Cambria Math" panose="02040503050406030204" pitchFamily="18" charset="0"/>
                        <a:ea typeface="+mn-ea"/>
                      </a:rPr>
                      <m:t>,</m:t>
                    </m:r>
                    <m:r>
                      <a:rPr kumimoji="1" lang="en-US" altLang="zh-CN" sz="2800" b="1" i="1">
                        <a:latin typeface="Cambria Math" panose="02040503050406030204" pitchFamily="18" charset="0"/>
                        <a:ea typeface="+mn-ea"/>
                      </a:rPr>
                      <m:t>𝒎</m:t>
                    </m:r>
                    <m:r>
                      <a:rPr kumimoji="1" lang="en-US" altLang="zh-CN" sz="2800" b="1" i="1" baseline="-25000">
                        <a:latin typeface="Cambria Math" panose="02040503050406030204" pitchFamily="18" charset="0"/>
                        <a:ea typeface="+mn-ea"/>
                      </a:rPr>
                      <m:t>𝟕</m:t>
                    </m:r>
                    <m:r>
                      <a:rPr kumimoji="1" lang="en-US" altLang="zh-CN" sz="2800" b="1" i="1">
                        <a:latin typeface="Cambria Math" panose="02040503050406030204" pitchFamily="18" charset="0"/>
                        <a:ea typeface="+mn-ea"/>
                      </a:rPr>
                      <m:t>)</m:t>
                    </m:r>
                  </m:oMath>
                </a14:m>
                <a:r>
                  <a:rPr kumimoji="1" lang="zh-CN" altLang="en-US" sz="2800" i="0">
                    <a:latin typeface="+mn-ea"/>
                    <a:ea typeface="+mn-ea"/>
                  </a:rPr>
                  <a:t>，</a:t>
                </a:r>
                <a:endParaRPr kumimoji="1" lang="en-US" altLang="zh-CN" sz="2800" i="0">
                  <a:latin typeface="+mn-ea"/>
                  <a:ea typeface="+mn-ea"/>
                </a:endParaRPr>
              </a:p>
              <a:p>
                <a:pPr eaLnBrk="1" hangingPunct="1">
                  <a:spcBef>
                    <a:spcPct val="0"/>
                  </a:spcBef>
                  <a:buFontTx/>
                  <a:buNone/>
                </a:pPr>
                <a:r>
                  <a:rPr kumimoji="1" lang="zh-CN" altLang="en-US" sz="2800">
                    <a:latin typeface="+mn-ea"/>
                    <a:ea typeface="+mn-ea"/>
                  </a:rPr>
                  <a:t>用</a:t>
                </a:r>
                <a:r>
                  <a:rPr kumimoji="1" lang="en-US" altLang="zh-CN" sz="2800">
                    <a:solidFill>
                      <a:srgbClr val="800000"/>
                    </a:solidFill>
                    <a:latin typeface="+mn-ea"/>
                    <a:ea typeface="+mn-ea"/>
                  </a:rPr>
                  <a:t>4</a:t>
                </a:r>
                <a:r>
                  <a:rPr kumimoji="1" lang="zh-CN" altLang="en-US" sz="2800">
                    <a:solidFill>
                      <a:srgbClr val="800000"/>
                    </a:solidFill>
                    <a:latin typeface="+mn-ea"/>
                    <a:ea typeface="+mn-ea"/>
                  </a:rPr>
                  <a:t>选</a:t>
                </a:r>
                <a:r>
                  <a:rPr kumimoji="1" lang="en-US" altLang="zh-CN" sz="2800">
                    <a:solidFill>
                      <a:srgbClr val="800000"/>
                    </a:solidFill>
                    <a:latin typeface="+mn-ea"/>
                    <a:ea typeface="+mn-ea"/>
                  </a:rPr>
                  <a:t>1</a:t>
                </a:r>
                <a:r>
                  <a:rPr kumimoji="1" lang="zh-CN" altLang="en-US" sz="2800">
                    <a:latin typeface="+mn-ea"/>
                    <a:ea typeface="+mn-ea"/>
                  </a:rPr>
                  <a:t>数据选择器实现</a:t>
                </a:r>
                <a:endParaRPr kumimoji="1" lang="zh-CN" altLang="en-US" sz="2800" i="0">
                  <a:latin typeface="+mn-ea"/>
                  <a:ea typeface="+mn-ea"/>
                </a:endParaRPr>
              </a:p>
            </p:txBody>
          </p:sp>
        </mc:Choice>
        <mc:Fallback xmlns="">
          <p:sp>
            <p:nvSpPr>
              <p:cNvPr id="88066" name="Rectangle 3"/>
              <p:cNvSpPr>
                <a:spLocks noRot="1" noChangeAspect="1" noMove="1" noResize="1" noEditPoints="1" noAdjustHandles="1" noChangeArrowheads="1" noChangeShapeType="1" noTextEdit="1"/>
              </p:cNvSpPr>
              <p:nvPr/>
            </p:nvSpPr>
            <p:spPr bwMode="auto">
              <a:xfrm>
                <a:off x="122887" y="232233"/>
                <a:ext cx="8386116" cy="978559"/>
              </a:xfrm>
              <a:prstGeom prst="rect">
                <a:avLst/>
              </a:prstGeom>
              <a:blipFill rotWithShape="0">
                <a:blip r:embed="rId6"/>
                <a:stretch>
                  <a:fillRect l="-1453" t="-9317" r="-5741" b="-198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Rectangle 82"/>
          <p:cNvSpPr>
            <a:spLocks noChangeArrowheads="1"/>
          </p:cNvSpPr>
          <p:nvPr/>
        </p:nvSpPr>
        <p:spPr bwMode="auto">
          <a:xfrm>
            <a:off x="263480" y="1529970"/>
            <a:ext cx="58029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400" i="0">
                <a:solidFill>
                  <a:srgbClr val="0000FF"/>
                </a:solidFill>
                <a:latin typeface="+mn-ea"/>
                <a:ea typeface="+mn-ea"/>
              </a:rPr>
              <a:t>解</a:t>
            </a:r>
            <a:r>
              <a:rPr kumimoji="1" lang="zh-CN" altLang="en-US" sz="2400" b="0" i="0">
                <a:latin typeface="+mn-ea"/>
                <a:ea typeface="+mn-ea"/>
              </a:rPr>
              <a:t>：或比较真值表：</a:t>
            </a:r>
          </a:p>
        </p:txBody>
      </p:sp>
      <p:grpSp>
        <p:nvGrpSpPr>
          <p:cNvPr id="48" name="组合 47"/>
          <p:cNvGrpSpPr/>
          <p:nvPr/>
        </p:nvGrpSpPr>
        <p:grpSpPr>
          <a:xfrm>
            <a:off x="4695057" y="3238045"/>
            <a:ext cx="4310783" cy="1991317"/>
            <a:chOff x="395288" y="3165474"/>
            <a:chExt cx="6681787" cy="3463926"/>
          </a:xfrm>
        </p:grpSpPr>
        <p:sp>
          <p:nvSpPr>
            <p:cNvPr id="49" name="Line 4"/>
            <p:cNvSpPr>
              <a:spLocks noChangeShapeType="1"/>
            </p:cNvSpPr>
            <p:nvPr/>
          </p:nvSpPr>
          <p:spPr bwMode="auto">
            <a:xfrm>
              <a:off x="2130425" y="5314950"/>
              <a:ext cx="0" cy="561975"/>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0" name="Line 5"/>
            <p:cNvSpPr>
              <a:spLocks noChangeShapeType="1"/>
            </p:cNvSpPr>
            <p:nvPr/>
          </p:nvSpPr>
          <p:spPr bwMode="auto">
            <a:xfrm>
              <a:off x="4221163" y="5316538"/>
              <a:ext cx="0" cy="344487"/>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1" name="Line 6"/>
            <p:cNvSpPr>
              <a:spLocks noChangeShapeType="1"/>
            </p:cNvSpPr>
            <p:nvPr/>
          </p:nvSpPr>
          <p:spPr bwMode="auto">
            <a:xfrm>
              <a:off x="5232400" y="5321300"/>
              <a:ext cx="0" cy="1060450"/>
            </a:xfrm>
            <a:prstGeom prst="line">
              <a:avLst/>
            </a:prstGeom>
            <a:noFill/>
            <a:ln w="19050">
              <a:solidFill>
                <a:schemeClr val="accent5">
                  <a:lumMod val="25000"/>
                </a:schemeClr>
              </a:solidFill>
              <a:round/>
              <a:headEnd/>
              <a:tailEnd type="oval" w="sm" len="sm"/>
            </a:ln>
            <a:extLst>
              <a:ext uri="{909E8E84-426E-40DD-AFC4-6F175D3DCCD1}">
                <a14:hiddenFill xmlns:a14="http://schemas.microsoft.com/office/drawing/2010/main">
                  <a:noFill/>
                </a14:hiddenFill>
              </a:ext>
            </a:extLst>
          </p:spPr>
          <p:txBody>
            <a:bodyPr/>
            <a:lstStyle/>
            <a:p>
              <a:endParaRPr lang="zh-CN" altLang="en-US" sz="1800"/>
            </a:p>
          </p:txBody>
        </p:sp>
        <p:sp>
          <p:nvSpPr>
            <p:cNvPr id="52" name="Line 19"/>
            <p:cNvSpPr>
              <a:spLocks noChangeShapeType="1"/>
            </p:cNvSpPr>
            <p:nvPr/>
          </p:nvSpPr>
          <p:spPr bwMode="auto">
            <a:xfrm>
              <a:off x="6616700" y="4686300"/>
              <a:ext cx="460375"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3" name="Text Box 22"/>
            <p:cNvSpPr txBox="1">
              <a:spLocks noChangeArrowheads="1"/>
            </p:cNvSpPr>
            <p:nvPr/>
          </p:nvSpPr>
          <p:spPr bwMode="auto">
            <a:xfrm>
              <a:off x="5678486" y="6021386"/>
              <a:ext cx="576261"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solidFill>
                    <a:srgbClr val="0000FF"/>
                  </a:solidFill>
                </a:rPr>
                <a:t>C</a:t>
              </a:r>
            </a:p>
          </p:txBody>
        </p:sp>
        <p:sp>
          <p:nvSpPr>
            <p:cNvPr id="54" name="Line 18"/>
            <p:cNvSpPr>
              <a:spLocks noChangeShapeType="1"/>
            </p:cNvSpPr>
            <p:nvPr/>
          </p:nvSpPr>
          <p:spPr bwMode="auto">
            <a:xfrm>
              <a:off x="6846888" y="4189413"/>
              <a:ext cx="0" cy="496887"/>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grpSp>
          <p:nvGrpSpPr>
            <p:cNvPr id="55" name="Group 52"/>
            <p:cNvGrpSpPr>
              <a:grpSpLocks/>
            </p:cNvGrpSpPr>
            <p:nvPr/>
          </p:nvGrpSpPr>
          <p:grpSpPr bwMode="auto">
            <a:xfrm>
              <a:off x="827088" y="3165474"/>
              <a:ext cx="6042025" cy="2530475"/>
              <a:chOff x="521" y="1994"/>
              <a:chExt cx="3806" cy="1594"/>
            </a:xfrm>
          </p:grpSpPr>
          <p:sp>
            <p:nvSpPr>
              <p:cNvPr id="68" name="Text Box 7"/>
              <p:cNvSpPr txBox="1">
                <a:spLocks noChangeArrowheads="1"/>
              </p:cNvSpPr>
              <p:nvPr/>
            </p:nvSpPr>
            <p:spPr bwMode="auto">
              <a:xfrm>
                <a:off x="1180" y="2979"/>
                <a:ext cx="54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D</a:t>
                </a:r>
                <a:r>
                  <a:rPr lang="en-US" altLang="zh-CN" sz="2000" i="0" baseline="-25000"/>
                  <a:t>0</a:t>
                </a:r>
                <a:endParaRPr lang="en-US" altLang="zh-CN" sz="2000" i="0"/>
              </a:p>
            </p:txBody>
          </p:sp>
          <p:sp>
            <p:nvSpPr>
              <p:cNvPr id="69" name="Rectangle 3"/>
              <p:cNvSpPr>
                <a:spLocks noChangeArrowheads="1"/>
              </p:cNvSpPr>
              <p:nvPr/>
            </p:nvSpPr>
            <p:spPr bwMode="auto">
              <a:xfrm>
                <a:off x="907" y="2184"/>
                <a:ext cx="2872" cy="1179"/>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b="0" i="0"/>
              </a:p>
            </p:txBody>
          </p:sp>
          <p:sp>
            <p:nvSpPr>
              <p:cNvPr id="70" name="Text Box 8"/>
              <p:cNvSpPr txBox="1">
                <a:spLocks noChangeArrowheads="1"/>
              </p:cNvSpPr>
              <p:nvPr/>
            </p:nvSpPr>
            <p:spPr bwMode="auto">
              <a:xfrm>
                <a:off x="1746" y="2995"/>
                <a:ext cx="74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D</a:t>
                </a:r>
                <a:r>
                  <a:rPr lang="en-US" altLang="zh-CN" sz="2000" i="0" baseline="-25000"/>
                  <a:t>1</a:t>
                </a:r>
                <a:endParaRPr lang="en-US" altLang="zh-CN" sz="2000" i="0"/>
              </a:p>
            </p:txBody>
          </p:sp>
          <p:sp>
            <p:nvSpPr>
              <p:cNvPr id="71" name="Text Box 9"/>
              <p:cNvSpPr txBox="1">
                <a:spLocks noChangeArrowheads="1"/>
              </p:cNvSpPr>
              <p:nvPr/>
            </p:nvSpPr>
            <p:spPr bwMode="auto">
              <a:xfrm>
                <a:off x="2428" y="3008"/>
                <a:ext cx="580"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D</a:t>
                </a:r>
                <a:r>
                  <a:rPr lang="en-US" altLang="zh-CN" sz="2000" i="0" baseline="-25000"/>
                  <a:t>2</a:t>
                </a:r>
                <a:endParaRPr lang="en-US" altLang="zh-CN" sz="2000" i="0"/>
              </a:p>
            </p:txBody>
          </p:sp>
          <p:sp>
            <p:nvSpPr>
              <p:cNvPr id="72" name="Text Box 10"/>
              <p:cNvSpPr txBox="1">
                <a:spLocks noChangeArrowheads="1"/>
              </p:cNvSpPr>
              <p:nvPr/>
            </p:nvSpPr>
            <p:spPr bwMode="auto">
              <a:xfrm>
                <a:off x="885" y="2783"/>
                <a:ext cx="491"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0</a:t>
                </a:r>
                <a:endParaRPr lang="en-US" altLang="zh-CN" sz="2000" i="0"/>
              </a:p>
            </p:txBody>
          </p:sp>
          <p:sp>
            <p:nvSpPr>
              <p:cNvPr id="73" name="Text Box 11"/>
              <p:cNvSpPr txBox="1">
                <a:spLocks noChangeArrowheads="1"/>
              </p:cNvSpPr>
              <p:nvPr/>
            </p:nvSpPr>
            <p:spPr bwMode="auto">
              <a:xfrm>
                <a:off x="868" y="2284"/>
                <a:ext cx="749"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1</a:t>
                </a:r>
                <a:endParaRPr lang="en-US" altLang="zh-CN" sz="2000" i="0"/>
              </a:p>
            </p:txBody>
          </p:sp>
          <p:sp>
            <p:nvSpPr>
              <p:cNvPr id="74" name="Text Box 12"/>
              <p:cNvSpPr txBox="1">
                <a:spLocks noChangeArrowheads="1"/>
              </p:cNvSpPr>
              <p:nvPr/>
            </p:nvSpPr>
            <p:spPr bwMode="auto">
              <a:xfrm>
                <a:off x="3107" y="2995"/>
                <a:ext cx="74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D</a:t>
                </a:r>
                <a:r>
                  <a:rPr lang="en-US" altLang="zh-CN" sz="2000" i="0" baseline="-25000"/>
                  <a:t>3</a:t>
                </a:r>
                <a:endParaRPr lang="en-US" altLang="zh-CN" sz="2000" i="0"/>
              </a:p>
            </p:txBody>
          </p:sp>
          <p:sp>
            <p:nvSpPr>
              <p:cNvPr id="75" name="Line 13"/>
              <p:cNvSpPr>
                <a:spLocks noChangeShapeType="1"/>
              </p:cNvSpPr>
              <p:nvPr/>
            </p:nvSpPr>
            <p:spPr bwMode="auto">
              <a:xfrm flipH="1">
                <a:off x="521" y="2469"/>
                <a:ext cx="386"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6" name="Line 14"/>
              <p:cNvSpPr>
                <a:spLocks noChangeShapeType="1"/>
              </p:cNvSpPr>
              <p:nvPr/>
            </p:nvSpPr>
            <p:spPr bwMode="auto">
              <a:xfrm flipH="1">
                <a:off x="521" y="3025"/>
                <a:ext cx="386"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7" name="Line 15"/>
              <p:cNvSpPr>
                <a:spLocks noChangeShapeType="1"/>
              </p:cNvSpPr>
              <p:nvPr/>
            </p:nvSpPr>
            <p:spPr bwMode="auto">
              <a:xfrm flipV="1">
                <a:off x="2355" y="1994"/>
                <a:ext cx="0" cy="19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8" name="Oval 16"/>
              <p:cNvSpPr>
                <a:spLocks noChangeArrowheads="1"/>
              </p:cNvSpPr>
              <p:nvPr/>
            </p:nvSpPr>
            <p:spPr bwMode="auto">
              <a:xfrm>
                <a:off x="3803" y="2590"/>
                <a:ext cx="97" cy="97"/>
              </a:xfrm>
              <a:prstGeom prst="ellipse">
                <a:avLst/>
              </a:prstGeom>
              <a:noFill/>
              <a:ln w="19050">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b="0" i="0"/>
              </a:p>
            </p:txBody>
          </p:sp>
          <p:sp>
            <p:nvSpPr>
              <p:cNvPr id="79" name="Line 17"/>
              <p:cNvSpPr>
                <a:spLocks noChangeShapeType="1"/>
              </p:cNvSpPr>
              <p:nvPr/>
            </p:nvSpPr>
            <p:spPr bwMode="auto">
              <a:xfrm>
                <a:off x="3917" y="2639"/>
                <a:ext cx="410"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0" name="Text Box 20"/>
              <p:cNvSpPr txBox="1">
                <a:spLocks noChangeArrowheads="1"/>
              </p:cNvSpPr>
              <p:nvPr/>
            </p:nvSpPr>
            <p:spPr bwMode="auto">
              <a:xfrm>
                <a:off x="2243" y="2184"/>
                <a:ext cx="455"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F</a:t>
                </a:r>
              </a:p>
            </p:txBody>
          </p:sp>
          <p:sp>
            <p:nvSpPr>
              <p:cNvPr id="81" name="Text Box 21"/>
              <p:cNvSpPr txBox="1">
                <a:spLocks noChangeArrowheads="1"/>
              </p:cNvSpPr>
              <p:nvPr/>
            </p:nvSpPr>
            <p:spPr bwMode="auto">
              <a:xfrm>
                <a:off x="3526" y="2469"/>
                <a:ext cx="748"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E</a:t>
                </a:r>
              </a:p>
            </p:txBody>
          </p:sp>
        </p:grpSp>
        <p:sp>
          <p:nvSpPr>
            <p:cNvPr id="56" name="Line 24"/>
            <p:cNvSpPr>
              <a:spLocks noChangeShapeType="1"/>
            </p:cNvSpPr>
            <p:nvPr/>
          </p:nvSpPr>
          <p:spPr bwMode="auto">
            <a:xfrm>
              <a:off x="3071813" y="5661025"/>
              <a:ext cx="1149350"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7" name="Line 25"/>
            <p:cNvSpPr>
              <a:spLocks noChangeShapeType="1"/>
            </p:cNvSpPr>
            <p:nvPr/>
          </p:nvSpPr>
          <p:spPr bwMode="auto">
            <a:xfrm>
              <a:off x="3071813" y="5316538"/>
              <a:ext cx="0" cy="344487"/>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58" name="Line 26"/>
            <p:cNvSpPr>
              <a:spLocks noChangeShapeType="1"/>
            </p:cNvSpPr>
            <p:nvPr/>
          </p:nvSpPr>
          <p:spPr bwMode="auto">
            <a:xfrm>
              <a:off x="2130425" y="5876925"/>
              <a:ext cx="3101975" cy="0"/>
            </a:xfrm>
            <a:prstGeom prst="line">
              <a:avLst/>
            </a:prstGeom>
            <a:noFill/>
            <a:ln w="19050">
              <a:solidFill>
                <a:schemeClr val="accent5">
                  <a:lumMod val="25000"/>
                </a:schemeClr>
              </a:solidFill>
              <a:round/>
              <a:headEnd/>
              <a:tailEnd type="oval" w="sm" len="sm"/>
            </a:ln>
            <a:extLst>
              <a:ext uri="{909E8E84-426E-40DD-AFC4-6F175D3DCCD1}">
                <a14:hiddenFill xmlns:a14="http://schemas.microsoft.com/office/drawing/2010/main">
                  <a:noFill/>
                </a14:hiddenFill>
              </a:ext>
            </a:extLst>
          </p:spPr>
          <p:txBody>
            <a:bodyPr/>
            <a:lstStyle/>
            <a:p>
              <a:endParaRPr lang="zh-CN" altLang="en-US" sz="1800"/>
            </a:p>
          </p:txBody>
        </p:sp>
        <p:sp>
          <p:nvSpPr>
            <p:cNvPr id="59" name="Line 28"/>
            <p:cNvSpPr>
              <a:spLocks noChangeShapeType="1"/>
            </p:cNvSpPr>
            <p:nvPr/>
          </p:nvSpPr>
          <p:spPr bwMode="auto">
            <a:xfrm>
              <a:off x="4657725" y="6381750"/>
              <a:ext cx="1066800"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0" name="Line 30"/>
            <p:cNvSpPr>
              <a:spLocks noChangeShapeType="1"/>
            </p:cNvSpPr>
            <p:nvPr/>
          </p:nvSpPr>
          <p:spPr bwMode="auto">
            <a:xfrm>
              <a:off x="3635375" y="5661025"/>
              <a:ext cx="0" cy="720725"/>
            </a:xfrm>
            <a:prstGeom prst="line">
              <a:avLst/>
            </a:prstGeom>
            <a:noFill/>
            <a:ln w="19050">
              <a:solidFill>
                <a:schemeClr val="accent5">
                  <a:lumMod val="25000"/>
                </a:schemeClr>
              </a:solidFill>
              <a:round/>
              <a:headEnd type="oval" w="sm" len="sm"/>
              <a:tailEnd/>
            </a:ln>
            <a:extLst>
              <a:ext uri="{909E8E84-426E-40DD-AFC4-6F175D3DCCD1}">
                <a14:hiddenFill xmlns:a14="http://schemas.microsoft.com/office/drawing/2010/main">
                  <a:noFill/>
                </a14:hiddenFill>
              </a:ext>
            </a:extLst>
          </p:spPr>
          <p:txBody>
            <a:bodyPr/>
            <a:lstStyle/>
            <a:p>
              <a:endParaRPr lang="zh-CN" altLang="en-US" sz="1800"/>
            </a:p>
          </p:txBody>
        </p:sp>
        <p:sp>
          <p:nvSpPr>
            <p:cNvPr id="61" name="Line 31"/>
            <p:cNvSpPr>
              <a:spLocks noChangeShapeType="1"/>
            </p:cNvSpPr>
            <p:nvPr/>
          </p:nvSpPr>
          <p:spPr bwMode="auto">
            <a:xfrm>
              <a:off x="3624263" y="6381750"/>
              <a:ext cx="574675"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2" name="Text Box 33"/>
            <p:cNvSpPr txBox="1">
              <a:spLocks noChangeArrowheads="1"/>
            </p:cNvSpPr>
            <p:nvPr/>
          </p:nvSpPr>
          <p:spPr bwMode="auto">
            <a:xfrm>
              <a:off x="395288" y="4491038"/>
              <a:ext cx="7207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p>
          </p:txBody>
        </p:sp>
        <p:sp>
          <p:nvSpPr>
            <p:cNvPr id="63" name="Text Box 34"/>
            <p:cNvSpPr txBox="1">
              <a:spLocks noChangeArrowheads="1"/>
            </p:cNvSpPr>
            <p:nvPr/>
          </p:nvSpPr>
          <p:spPr bwMode="auto">
            <a:xfrm>
              <a:off x="431800" y="3625850"/>
              <a:ext cx="684213"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p>
          </p:txBody>
        </p:sp>
        <p:grpSp>
          <p:nvGrpSpPr>
            <p:cNvPr id="64" name="Group 51"/>
            <p:cNvGrpSpPr>
              <a:grpSpLocks/>
            </p:cNvGrpSpPr>
            <p:nvPr/>
          </p:nvGrpSpPr>
          <p:grpSpPr bwMode="auto">
            <a:xfrm>
              <a:off x="4198938" y="6073775"/>
              <a:ext cx="644525" cy="555625"/>
              <a:chOff x="2645" y="3826"/>
              <a:chExt cx="406" cy="350"/>
            </a:xfrm>
          </p:grpSpPr>
          <p:sp>
            <p:nvSpPr>
              <p:cNvPr id="65" name="Rectangle 27"/>
              <p:cNvSpPr>
                <a:spLocks noChangeArrowheads="1"/>
              </p:cNvSpPr>
              <p:nvPr/>
            </p:nvSpPr>
            <p:spPr bwMode="auto">
              <a:xfrm>
                <a:off x="2741" y="3838"/>
                <a:ext cx="193" cy="338"/>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b="0" i="0"/>
              </a:p>
            </p:txBody>
          </p:sp>
          <p:sp>
            <p:nvSpPr>
              <p:cNvPr id="66" name="Oval 29"/>
              <p:cNvSpPr>
                <a:spLocks noChangeArrowheads="1"/>
              </p:cNvSpPr>
              <p:nvPr/>
            </p:nvSpPr>
            <p:spPr bwMode="auto">
              <a:xfrm>
                <a:off x="2645" y="3959"/>
                <a:ext cx="96" cy="96"/>
              </a:xfrm>
              <a:prstGeom prst="ellipse">
                <a:avLst/>
              </a:prstGeom>
              <a:noFill/>
              <a:ln w="19050">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b="0" i="0"/>
              </a:p>
            </p:txBody>
          </p:sp>
          <p:sp>
            <p:nvSpPr>
              <p:cNvPr id="67" name="Text Box 47"/>
              <p:cNvSpPr txBox="1">
                <a:spLocks noChangeArrowheads="1"/>
              </p:cNvSpPr>
              <p:nvPr/>
            </p:nvSpPr>
            <p:spPr bwMode="auto">
              <a:xfrm>
                <a:off x="2688" y="3826"/>
                <a:ext cx="36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600" i="0"/>
                  <a:t>&amp;</a:t>
                </a:r>
              </a:p>
            </p:txBody>
          </p:sp>
        </p:grpSp>
      </p:grpSp>
      <p:grpSp>
        <p:nvGrpSpPr>
          <p:cNvPr id="44" name="Group 34"/>
          <p:cNvGrpSpPr>
            <a:grpSpLocks/>
          </p:cNvGrpSpPr>
          <p:nvPr/>
        </p:nvGrpSpPr>
        <p:grpSpPr bwMode="auto">
          <a:xfrm>
            <a:off x="567700" y="2383403"/>
            <a:ext cx="3830345" cy="3764893"/>
            <a:chOff x="975" y="1162"/>
            <a:chExt cx="2177" cy="2106"/>
          </a:xfrm>
        </p:grpSpPr>
        <p:grpSp>
          <p:nvGrpSpPr>
            <p:cNvPr id="45" name="Group 3"/>
            <p:cNvGrpSpPr>
              <a:grpSpLocks/>
            </p:cNvGrpSpPr>
            <p:nvPr/>
          </p:nvGrpSpPr>
          <p:grpSpPr bwMode="auto">
            <a:xfrm>
              <a:off x="975" y="1162"/>
              <a:ext cx="2177" cy="2106"/>
              <a:chOff x="975" y="1162"/>
              <a:chExt cx="2177" cy="2106"/>
            </a:xfrm>
          </p:grpSpPr>
          <p:sp>
            <p:nvSpPr>
              <p:cNvPr id="83" name="Rectangle 4"/>
              <p:cNvSpPr>
                <a:spLocks noChangeArrowheads="1"/>
              </p:cNvSpPr>
              <p:nvPr/>
            </p:nvSpPr>
            <p:spPr bwMode="auto">
              <a:xfrm>
                <a:off x="1056" y="1178"/>
                <a:ext cx="91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A   B   C</a:t>
                </a:r>
              </a:p>
            </p:txBody>
          </p:sp>
          <p:grpSp>
            <p:nvGrpSpPr>
              <p:cNvPr id="84" name="Group 5"/>
              <p:cNvGrpSpPr>
                <a:grpSpLocks/>
              </p:cNvGrpSpPr>
              <p:nvPr/>
            </p:nvGrpSpPr>
            <p:grpSpPr bwMode="auto">
              <a:xfrm>
                <a:off x="980" y="1162"/>
                <a:ext cx="2169" cy="488"/>
                <a:chOff x="-4" y="-4"/>
                <a:chExt cx="1314" cy="488"/>
              </a:xfrm>
            </p:grpSpPr>
            <p:grpSp>
              <p:nvGrpSpPr>
                <p:cNvPr id="100" name="Group 6"/>
                <p:cNvGrpSpPr>
                  <a:grpSpLocks/>
                </p:cNvGrpSpPr>
                <p:nvPr/>
              </p:nvGrpSpPr>
              <p:grpSpPr bwMode="auto">
                <a:xfrm>
                  <a:off x="0" y="0"/>
                  <a:ext cx="1306" cy="480"/>
                  <a:chOff x="0" y="0"/>
                  <a:chExt cx="1306" cy="480"/>
                </a:xfrm>
              </p:grpSpPr>
              <p:grpSp>
                <p:nvGrpSpPr>
                  <p:cNvPr id="102" name="Group 7"/>
                  <p:cNvGrpSpPr>
                    <a:grpSpLocks/>
                  </p:cNvGrpSpPr>
                  <p:nvPr/>
                </p:nvGrpSpPr>
                <p:grpSpPr bwMode="auto">
                  <a:xfrm>
                    <a:off x="0" y="0"/>
                    <a:ext cx="599" cy="480"/>
                    <a:chOff x="0" y="0"/>
                    <a:chExt cx="599" cy="480"/>
                  </a:xfrm>
                </p:grpSpPr>
                <p:sp>
                  <p:nvSpPr>
                    <p:cNvPr id="109" name="Rectangle 8"/>
                    <p:cNvSpPr>
                      <a:spLocks noChangeArrowheads="1"/>
                    </p:cNvSpPr>
                    <p:nvPr/>
                  </p:nvSpPr>
                  <p:spPr bwMode="auto">
                    <a:xfrm>
                      <a:off x="43" y="0"/>
                      <a:ext cx="51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endParaRPr kumimoji="1" lang="en-US" altLang="zh-CN" sz="2400" i="0"/>
                    </a:p>
                    <a:p>
                      <a:pPr algn="just" eaLnBrk="1" hangingPunct="1">
                        <a:lnSpc>
                          <a:spcPct val="100000"/>
                        </a:lnSpc>
                        <a:spcBef>
                          <a:spcPct val="0"/>
                        </a:spcBef>
                        <a:buFontTx/>
                        <a:buNone/>
                      </a:pPr>
                      <a:r>
                        <a:rPr kumimoji="1" lang="en-US" altLang="zh-CN" sz="2400" i="0"/>
                        <a:t>A</a:t>
                      </a:r>
                      <a:r>
                        <a:rPr kumimoji="1" lang="en-US" altLang="zh-CN" sz="2400" i="0" baseline="-30000"/>
                        <a:t>1</a:t>
                      </a:r>
                      <a:r>
                        <a:rPr kumimoji="1" lang="en-US" altLang="zh-CN" sz="2400" i="0"/>
                        <a:t>  A</a:t>
                      </a:r>
                      <a:r>
                        <a:rPr kumimoji="1" lang="en-US" altLang="zh-CN" sz="2400" i="0" baseline="-30000"/>
                        <a:t>0  </a:t>
                      </a:r>
                    </a:p>
                  </p:txBody>
                </p:sp>
                <p:sp>
                  <p:nvSpPr>
                    <p:cNvPr id="110" name="Rectangle 9"/>
                    <p:cNvSpPr>
                      <a:spLocks noChangeArrowheads="1"/>
                    </p:cNvSpPr>
                    <p:nvPr/>
                  </p:nvSpPr>
                  <p:spPr bwMode="auto">
                    <a:xfrm>
                      <a:off x="0" y="0"/>
                      <a:ext cx="599"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b="0" i="0"/>
                    </a:p>
                  </p:txBody>
                </p:sp>
              </p:grpSp>
              <p:grpSp>
                <p:nvGrpSpPr>
                  <p:cNvPr id="103" name="Group 10"/>
                  <p:cNvGrpSpPr>
                    <a:grpSpLocks/>
                  </p:cNvGrpSpPr>
                  <p:nvPr/>
                </p:nvGrpSpPr>
                <p:grpSpPr bwMode="auto">
                  <a:xfrm>
                    <a:off x="599" y="0"/>
                    <a:ext cx="253" cy="480"/>
                    <a:chOff x="599" y="0"/>
                    <a:chExt cx="253" cy="480"/>
                  </a:xfrm>
                </p:grpSpPr>
                <p:sp>
                  <p:nvSpPr>
                    <p:cNvPr id="107" name="Rectangle 11"/>
                    <p:cNvSpPr>
                      <a:spLocks noChangeArrowheads="1"/>
                    </p:cNvSpPr>
                    <p:nvPr/>
                  </p:nvSpPr>
                  <p:spPr bwMode="auto">
                    <a:xfrm>
                      <a:off x="642" y="0"/>
                      <a:ext cx="167"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F</a:t>
                      </a:r>
                    </a:p>
                    <a:p>
                      <a:pPr algn="just">
                        <a:lnSpc>
                          <a:spcPct val="100000"/>
                        </a:lnSpc>
                        <a:spcBef>
                          <a:spcPct val="0"/>
                        </a:spcBef>
                        <a:buFontTx/>
                        <a:buNone/>
                      </a:pPr>
                      <a:endParaRPr kumimoji="1" lang="en-US" altLang="zh-CN" sz="2400" i="0"/>
                    </a:p>
                  </p:txBody>
                </p:sp>
                <p:sp>
                  <p:nvSpPr>
                    <p:cNvPr id="108" name="Rectangle 12"/>
                    <p:cNvSpPr>
                      <a:spLocks noChangeArrowheads="1"/>
                    </p:cNvSpPr>
                    <p:nvPr/>
                  </p:nvSpPr>
                  <p:spPr bwMode="auto">
                    <a:xfrm>
                      <a:off x="599" y="0"/>
                      <a:ext cx="253" cy="480"/>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b="0" i="0"/>
                    </a:p>
                  </p:txBody>
                </p:sp>
              </p:grpSp>
              <p:grpSp>
                <p:nvGrpSpPr>
                  <p:cNvPr id="104" name="Group 13"/>
                  <p:cNvGrpSpPr>
                    <a:grpSpLocks/>
                  </p:cNvGrpSpPr>
                  <p:nvPr/>
                </p:nvGrpSpPr>
                <p:grpSpPr bwMode="auto">
                  <a:xfrm>
                    <a:off x="852" y="0"/>
                    <a:ext cx="454" cy="480"/>
                    <a:chOff x="852" y="0"/>
                    <a:chExt cx="454" cy="480"/>
                  </a:xfrm>
                </p:grpSpPr>
                <p:sp>
                  <p:nvSpPr>
                    <p:cNvPr id="105" name="Rectangle 14"/>
                    <p:cNvSpPr>
                      <a:spLocks noChangeArrowheads="1"/>
                    </p:cNvSpPr>
                    <p:nvPr/>
                  </p:nvSpPr>
                  <p:spPr bwMode="auto">
                    <a:xfrm>
                      <a:off x="895" y="0"/>
                      <a:ext cx="3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F</a:t>
                      </a:r>
                      <a:r>
                        <a:rPr kumimoji="1" lang="zh-CN" altLang="en-US" sz="2400" i="0"/>
                        <a:t>与</a:t>
                      </a:r>
                      <a:r>
                        <a:rPr kumimoji="1" lang="en-US" altLang="zh-CN" sz="2400" i="0"/>
                        <a:t>C</a:t>
                      </a:r>
                    </a:p>
                    <a:p>
                      <a:pPr algn="just">
                        <a:lnSpc>
                          <a:spcPct val="100000"/>
                        </a:lnSpc>
                        <a:spcBef>
                          <a:spcPct val="0"/>
                        </a:spcBef>
                        <a:buFontTx/>
                        <a:buNone/>
                      </a:pPr>
                      <a:r>
                        <a:rPr kumimoji="1" lang="zh-CN" altLang="en-US" sz="2400" i="0"/>
                        <a:t>关系</a:t>
                      </a:r>
                    </a:p>
                    <a:p>
                      <a:pPr algn="just">
                        <a:lnSpc>
                          <a:spcPct val="100000"/>
                        </a:lnSpc>
                        <a:spcBef>
                          <a:spcPct val="0"/>
                        </a:spcBef>
                        <a:buFontTx/>
                        <a:buNone/>
                      </a:pPr>
                      <a:endParaRPr kumimoji="1" lang="en-US" altLang="zh-CN" sz="2400" i="0"/>
                    </a:p>
                  </p:txBody>
                </p:sp>
                <p:sp>
                  <p:nvSpPr>
                    <p:cNvPr id="106" name="Rectangle 15"/>
                    <p:cNvSpPr>
                      <a:spLocks noChangeArrowheads="1"/>
                    </p:cNvSpPr>
                    <p:nvPr/>
                  </p:nvSpPr>
                  <p:spPr bwMode="auto">
                    <a:xfrm>
                      <a:off x="852" y="0"/>
                      <a:ext cx="454"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b="0" i="0"/>
                    </a:p>
                  </p:txBody>
                </p:sp>
              </p:grpSp>
            </p:grpSp>
            <p:sp>
              <p:nvSpPr>
                <p:cNvPr id="101" name="Rectangle 16"/>
                <p:cNvSpPr>
                  <a:spLocks noChangeArrowheads="1"/>
                </p:cNvSpPr>
                <p:nvPr/>
              </p:nvSpPr>
              <p:spPr bwMode="auto">
                <a:xfrm>
                  <a:off x="-4" y="-4"/>
                  <a:ext cx="1314" cy="488"/>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b="0" i="0"/>
                </a:p>
              </p:txBody>
            </p:sp>
          </p:grpSp>
          <p:grpSp>
            <p:nvGrpSpPr>
              <p:cNvPr id="85" name="Group 17"/>
              <p:cNvGrpSpPr>
                <a:grpSpLocks/>
              </p:cNvGrpSpPr>
              <p:nvPr/>
            </p:nvGrpSpPr>
            <p:grpSpPr bwMode="auto">
              <a:xfrm>
                <a:off x="975" y="1652"/>
                <a:ext cx="2169" cy="1616"/>
                <a:chOff x="-4" y="-4"/>
                <a:chExt cx="1314" cy="1064"/>
              </a:xfrm>
            </p:grpSpPr>
            <p:grpSp>
              <p:nvGrpSpPr>
                <p:cNvPr id="89" name="Group 18"/>
                <p:cNvGrpSpPr>
                  <a:grpSpLocks/>
                </p:cNvGrpSpPr>
                <p:nvPr/>
              </p:nvGrpSpPr>
              <p:grpSpPr bwMode="auto">
                <a:xfrm>
                  <a:off x="0" y="0"/>
                  <a:ext cx="1306" cy="1056"/>
                  <a:chOff x="0" y="0"/>
                  <a:chExt cx="1306" cy="1056"/>
                </a:xfrm>
              </p:grpSpPr>
              <p:grpSp>
                <p:nvGrpSpPr>
                  <p:cNvPr id="91" name="Group 19"/>
                  <p:cNvGrpSpPr>
                    <a:grpSpLocks/>
                  </p:cNvGrpSpPr>
                  <p:nvPr/>
                </p:nvGrpSpPr>
                <p:grpSpPr bwMode="auto">
                  <a:xfrm>
                    <a:off x="0" y="0"/>
                    <a:ext cx="599" cy="1056"/>
                    <a:chOff x="0" y="0"/>
                    <a:chExt cx="599" cy="1056"/>
                  </a:xfrm>
                </p:grpSpPr>
                <p:sp>
                  <p:nvSpPr>
                    <p:cNvPr id="98" name="Rectangle 20"/>
                    <p:cNvSpPr>
                      <a:spLocks noChangeArrowheads="1"/>
                    </p:cNvSpPr>
                    <p:nvPr/>
                  </p:nvSpPr>
                  <p:spPr bwMode="auto">
                    <a:xfrm>
                      <a:off x="43" y="0"/>
                      <a:ext cx="513"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000"/>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0    0   0</a:t>
                      </a:r>
                    </a:p>
                    <a:p>
                      <a:pPr algn="just" eaLnBrk="1" hangingPunct="1">
                        <a:lnSpc>
                          <a:spcPct val="100000"/>
                        </a:lnSpc>
                        <a:spcBef>
                          <a:spcPct val="0"/>
                        </a:spcBef>
                        <a:buFontTx/>
                        <a:buNone/>
                      </a:pPr>
                      <a:r>
                        <a:rPr kumimoji="1" lang="en-US" altLang="zh-CN" sz="2400" i="0"/>
                        <a:t>0    0   1</a:t>
                      </a:r>
                    </a:p>
                    <a:p>
                      <a:pPr algn="just">
                        <a:lnSpc>
                          <a:spcPct val="100000"/>
                        </a:lnSpc>
                        <a:spcBef>
                          <a:spcPct val="0"/>
                        </a:spcBef>
                        <a:buFontTx/>
                        <a:buNone/>
                      </a:pPr>
                      <a:r>
                        <a:rPr kumimoji="1" lang="en-US" altLang="zh-CN" sz="2400" i="0"/>
                        <a:t>0    1   0</a:t>
                      </a:r>
                    </a:p>
                    <a:p>
                      <a:pPr algn="just">
                        <a:lnSpc>
                          <a:spcPct val="100000"/>
                        </a:lnSpc>
                        <a:spcBef>
                          <a:spcPct val="0"/>
                        </a:spcBef>
                        <a:buFontTx/>
                        <a:buNone/>
                      </a:pPr>
                      <a:r>
                        <a:rPr kumimoji="1" lang="en-US" altLang="zh-CN" sz="2400" i="0"/>
                        <a:t>0    1   1</a:t>
                      </a:r>
                    </a:p>
                    <a:p>
                      <a:pPr algn="just">
                        <a:lnSpc>
                          <a:spcPct val="100000"/>
                        </a:lnSpc>
                        <a:spcBef>
                          <a:spcPct val="0"/>
                        </a:spcBef>
                        <a:buFontTx/>
                        <a:buNone/>
                      </a:pPr>
                      <a:r>
                        <a:rPr kumimoji="1" lang="en-US" altLang="zh-CN" sz="2400" i="0"/>
                        <a:t>1    0   0</a:t>
                      </a:r>
                    </a:p>
                    <a:p>
                      <a:pPr algn="just">
                        <a:lnSpc>
                          <a:spcPct val="100000"/>
                        </a:lnSpc>
                        <a:spcBef>
                          <a:spcPct val="0"/>
                        </a:spcBef>
                        <a:buFontTx/>
                        <a:buNone/>
                      </a:pPr>
                      <a:r>
                        <a:rPr kumimoji="1" lang="en-US" altLang="zh-CN" sz="2400" i="0"/>
                        <a:t>1    0   1</a:t>
                      </a:r>
                    </a:p>
                    <a:p>
                      <a:pPr algn="just">
                        <a:lnSpc>
                          <a:spcPct val="100000"/>
                        </a:lnSpc>
                        <a:spcBef>
                          <a:spcPct val="0"/>
                        </a:spcBef>
                        <a:buFontTx/>
                        <a:buNone/>
                      </a:pPr>
                      <a:r>
                        <a:rPr kumimoji="1" lang="en-US" altLang="zh-CN" sz="2400" i="0"/>
                        <a:t>1    1   0</a:t>
                      </a:r>
                    </a:p>
                    <a:p>
                      <a:pPr algn="just">
                        <a:lnSpc>
                          <a:spcPct val="100000"/>
                        </a:lnSpc>
                        <a:spcBef>
                          <a:spcPct val="0"/>
                        </a:spcBef>
                        <a:buFontTx/>
                        <a:buNone/>
                      </a:pPr>
                      <a:r>
                        <a:rPr kumimoji="1" lang="en-US" altLang="zh-CN" sz="2400" i="0"/>
                        <a:t>1    1   1</a:t>
                      </a:r>
                    </a:p>
                    <a:p>
                      <a:pPr algn="just">
                        <a:lnSpc>
                          <a:spcPct val="100000"/>
                        </a:lnSpc>
                        <a:spcBef>
                          <a:spcPct val="0"/>
                        </a:spcBef>
                        <a:buFontTx/>
                        <a:buNone/>
                      </a:pPr>
                      <a:endParaRPr kumimoji="1" lang="en-US" altLang="zh-CN" sz="2400" i="0"/>
                    </a:p>
                  </p:txBody>
                </p:sp>
                <p:sp>
                  <p:nvSpPr>
                    <p:cNvPr id="99" name="Rectangle 21"/>
                    <p:cNvSpPr>
                      <a:spLocks noChangeArrowheads="1"/>
                    </p:cNvSpPr>
                    <p:nvPr/>
                  </p:nvSpPr>
                  <p:spPr bwMode="auto">
                    <a:xfrm>
                      <a:off x="0" y="0"/>
                      <a:ext cx="599" cy="1056"/>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lIns="162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b="0" i="0"/>
                    </a:p>
                  </p:txBody>
                </p:sp>
              </p:grpSp>
              <p:grpSp>
                <p:nvGrpSpPr>
                  <p:cNvPr id="92" name="Group 22"/>
                  <p:cNvGrpSpPr>
                    <a:grpSpLocks/>
                  </p:cNvGrpSpPr>
                  <p:nvPr/>
                </p:nvGrpSpPr>
                <p:grpSpPr bwMode="auto">
                  <a:xfrm>
                    <a:off x="599" y="0"/>
                    <a:ext cx="253" cy="1056"/>
                    <a:chOff x="599" y="0"/>
                    <a:chExt cx="253" cy="1056"/>
                  </a:xfrm>
                </p:grpSpPr>
                <p:sp>
                  <p:nvSpPr>
                    <p:cNvPr id="96" name="Rectangle 23"/>
                    <p:cNvSpPr>
                      <a:spLocks noChangeArrowheads="1"/>
                    </p:cNvSpPr>
                    <p:nvPr/>
                  </p:nvSpPr>
                  <p:spPr bwMode="auto">
                    <a:xfrm>
                      <a:off x="642" y="0"/>
                      <a:ext cx="167"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000"/>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a:p>
                      <a:pPr algn="just">
                        <a:lnSpc>
                          <a:spcPct val="100000"/>
                        </a:lnSpc>
                        <a:spcBef>
                          <a:spcPct val="0"/>
                        </a:spcBef>
                        <a:buFontTx/>
                        <a:buNone/>
                      </a:pPr>
                      <a:r>
                        <a:rPr kumimoji="1" lang="en-US" altLang="zh-CN" sz="2400" i="0"/>
                        <a:t>1</a:t>
                      </a:r>
                    </a:p>
                    <a:p>
                      <a:pPr algn="just">
                        <a:lnSpc>
                          <a:spcPct val="100000"/>
                        </a:lnSpc>
                        <a:spcBef>
                          <a:spcPct val="0"/>
                        </a:spcBef>
                        <a:buFontTx/>
                        <a:buNone/>
                      </a:pPr>
                      <a:r>
                        <a:rPr kumimoji="1" lang="en-US" altLang="zh-CN" sz="2400" i="0"/>
                        <a:t>1</a:t>
                      </a:r>
                    </a:p>
                    <a:p>
                      <a:pPr algn="just">
                        <a:lnSpc>
                          <a:spcPct val="100000"/>
                        </a:lnSpc>
                        <a:spcBef>
                          <a:spcPct val="0"/>
                        </a:spcBef>
                        <a:buFontTx/>
                        <a:buNone/>
                      </a:pPr>
                      <a:r>
                        <a:rPr kumimoji="1" lang="en-US" altLang="zh-CN" sz="2400" i="0"/>
                        <a:t>0</a:t>
                      </a:r>
                    </a:p>
                    <a:p>
                      <a:pPr algn="just">
                        <a:lnSpc>
                          <a:spcPct val="100000"/>
                        </a:lnSpc>
                        <a:spcBef>
                          <a:spcPct val="0"/>
                        </a:spcBef>
                        <a:buFontTx/>
                        <a:buNone/>
                      </a:pPr>
                      <a:r>
                        <a:rPr kumimoji="1" lang="en-US" altLang="zh-CN" sz="2400" i="0"/>
                        <a:t>1</a:t>
                      </a:r>
                    </a:p>
                    <a:p>
                      <a:pPr algn="just">
                        <a:lnSpc>
                          <a:spcPct val="100000"/>
                        </a:lnSpc>
                        <a:spcBef>
                          <a:spcPct val="0"/>
                        </a:spcBef>
                        <a:buFontTx/>
                        <a:buNone/>
                      </a:pPr>
                      <a:r>
                        <a:rPr kumimoji="1" lang="en-US" altLang="zh-CN" sz="2400" i="0"/>
                        <a:t>0</a:t>
                      </a:r>
                    </a:p>
                    <a:p>
                      <a:pPr algn="just">
                        <a:lnSpc>
                          <a:spcPct val="100000"/>
                        </a:lnSpc>
                        <a:spcBef>
                          <a:spcPct val="0"/>
                        </a:spcBef>
                        <a:buFontTx/>
                        <a:buNone/>
                      </a:pPr>
                      <a:r>
                        <a:rPr kumimoji="1" lang="en-US" altLang="zh-CN" sz="2400" i="0"/>
                        <a:t>0</a:t>
                      </a:r>
                    </a:p>
                    <a:p>
                      <a:pPr algn="just">
                        <a:lnSpc>
                          <a:spcPct val="100000"/>
                        </a:lnSpc>
                        <a:spcBef>
                          <a:spcPct val="0"/>
                        </a:spcBef>
                        <a:buFontTx/>
                        <a:buNone/>
                      </a:pPr>
                      <a:r>
                        <a:rPr kumimoji="1" lang="en-US" altLang="zh-CN" sz="2400" i="0"/>
                        <a:t>1</a:t>
                      </a:r>
                    </a:p>
                    <a:p>
                      <a:pPr algn="just">
                        <a:lnSpc>
                          <a:spcPct val="100000"/>
                        </a:lnSpc>
                        <a:spcBef>
                          <a:spcPct val="0"/>
                        </a:spcBef>
                        <a:buFontTx/>
                        <a:buNone/>
                      </a:pPr>
                      <a:endParaRPr kumimoji="1" lang="en-US" altLang="zh-CN" sz="2400" i="0"/>
                    </a:p>
                  </p:txBody>
                </p:sp>
                <p:sp>
                  <p:nvSpPr>
                    <p:cNvPr id="97" name="Rectangle 24"/>
                    <p:cNvSpPr>
                      <a:spLocks noChangeArrowheads="1"/>
                    </p:cNvSpPr>
                    <p:nvPr/>
                  </p:nvSpPr>
                  <p:spPr bwMode="auto">
                    <a:xfrm>
                      <a:off x="599" y="0"/>
                      <a:ext cx="253" cy="1056"/>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lIns="162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b="0" i="0"/>
                    </a:p>
                  </p:txBody>
                </p:sp>
              </p:grpSp>
              <p:grpSp>
                <p:nvGrpSpPr>
                  <p:cNvPr id="93" name="Group 25"/>
                  <p:cNvGrpSpPr>
                    <a:grpSpLocks/>
                  </p:cNvGrpSpPr>
                  <p:nvPr/>
                </p:nvGrpSpPr>
                <p:grpSpPr bwMode="auto">
                  <a:xfrm>
                    <a:off x="852" y="0"/>
                    <a:ext cx="454" cy="1056"/>
                    <a:chOff x="852" y="0"/>
                    <a:chExt cx="454" cy="1056"/>
                  </a:xfrm>
                </p:grpSpPr>
                <p:sp>
                  <p:nvSpPr>
                    <p:cNvPr id="94" name="Rectangle 26"/>
                    <p:cNvSpPr>
                      <a:spLocks noChangeArrowheads="1"/>
                    </p:cNvSpPr>
                    <p:nvPr/>
                  </p:nvSpPr>
                  <p:spPr bwMode="auto">
                    <a:xfrm>
                      <a:off x="895" y="52"/>
                      <a:ext cx="368"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000"/>
                    <a:lstStyle>
                      <a:lvl1pPr>
                        <a:lnSpc>
                          <a:spcPct val="120000"/>
                        </a:lnSpc>
                        <a:spcBef>
                          <a:spcPct val="20000"/>
                        </a:spcBef>
                        <a:buBlip>
                          <a:blip r:embed="rId2"/>
                        </a:buBlip>
                        <a:tabLst>
                          <a:tab pos="2466975" algn="l"/>
                        </a:tabLst>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tabLst>
                          <a:tab pos="2466975" algn="l"/>
                        </a:tabLst>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tabLst>
                          <a:tab pos="2466975" algn="l"/>
                        </a:tabLst>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tabLst>
                          <a:tab pos="2466975" algn="l"/>
                        </a:tabLst>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tabLst>
                          <a:tab pos="2466975" algn="l"/>
                        </a:tabLst>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tabLst>
                          <a:tab pos="2466975" algn="l"/>
                        </a:tabLst>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solidFill>
                            <a:srgbClr val="0000FF"/>
                          </a:solidFill>
                        </a:rPr>
                        <a:t>D</a:t>
                      </a:r>
                      <a:r>
                        <a:rPr kumimoji="1" lang="en-US" altLang="zh-CN" sz="2400" i="0" baseline="-30000">
                          <a:solidFill>
                            <a:srgbClr val="0000FF"/>
                          </a:solidFill>
                        </a:rPr>
                        <a:t>0</a:t>
                      </a:r>
                      <a:r>
                        <a:rPr kumimoji="1" lang="en-US" altLang="zh-CN" sz="2400" i="0">
                          <a:solidFill>
                            <a:srgbClr val="0000FF"/>
                          </a:solidFill>
                        </a:rPr>
                        <a:t>=C</a:t>
                      </a:r>
                    </a:p>
                    <a:p>
                      <a:pPr algn="just">
                        <a:lnSpc>
                          <a:spcPct val="100000"/>
                        </a:lnSpc>
                        <a:spcBef>
                          <a:spcPct val="0"/>
                        </a:spcBef>
                        <a:buFontTx/>
                        <a:buNone/>
                      </a:pPr>
                      <a:r>
                        <a:rPr kumimoji="1" lang="en-US" altLang="zh-CN" sz="2400" i="0">
                          <a:solidFill>
                            <a:srgbClr val="0000FF"/>
                          </a:solidFill>
                        </a:rPr>
                        <a:t> </a:t>
                      </a:r>
                    </a:p>
                    <a:p>
                      <a:pPr algn="just">
                        <a:lnSpc>
                          <a:spcPct val="100000"/>
                        </a:lnSpc>
                        <a:spcBef>
                          <a:spcPct val="0"/>
                        </a:spcBef>
                        <a:buFontTx/>
                        <a:buNone/>
                      </a:pPr>
                      <a:r>
                        <a:rPr kumimoji="1" lang="en-US" altLang="zh-CN" sz="2400" i="0">
                          <a:solidFill>
                            <a:srgbClr val="0000FF"/>
                          </a:solidFill>
                        </a:rPr>
                        <a:t>D</a:t>
                      </a:r>
                      <a:r>
                        <a:rPr kumimoji="1" lang="en-US" altLang="zh-CN" sz="2400" i="0" baseline="-30000">
                          <a:solidFill>
                            <a:srgbClr val="0000FF"/>
                          </a:solidFill>
                        </a:rPr>
                        <a:t>1</a:t>
                      </a:r>
                      <a:r>
                        <a:rPr kumimoji="1" lang="en-US" altLang="zh-CN" sz="2400" i="0">
                          <a:solidFill>
                            <a:srgbClr val="0000FF"/>
                          </a:solidFill>
                        </a:rPr>
                        <a:t>=C</a:t>
                      </a:r>
                    </a:p>
                    <a:p>
                      <a:pPr algn="just">
                        <a:lnSpc>
                          <a:spcPct val="100000"/>
                        </a:lnSpc>
                        <a:spcBef>
                          <a:spcPct val="0"/>
                        </a:spcBef>
                        <a:buFontTx/>
                        <a:buNone/>
                      </a:pPr>
                      <a:r>
                        <a:rPr kumimoji="1" lang="en-US" altLang="zh-CN" sz="2400" i="0">
                          <a:solidFill>
                            <a:srgbClr val="0000FF"/>
                          </a:solidFill>
                        </a:rPr>
                        <a:t> </a:t>
                      </a:r>
                    </a:p>
                    <a:p>
                      <a:pPr algn="just">
                        <a:lnSpc>
                          <a:spcPct val="100000"/>
                        </a:lnSpc>
                        <a:spcBef>
                          <a:spcPct val="0"/>
                        </a:spcBef>
                        <a:buFontTx/>
                        <a:buNone/>
                      </a:pPr>
                      <a:r>
                        <a:rPr kumimoji="1" lang="en-US" altLang="zh-CN" sz="2400" i="0">
                          <a:solidFill>
                            <a:srgbClr val="0000FF"/>
                          </a:solidFill>
                        </a:rPr>
                        <a:t>D</a:t>
                      </a:r>
                      <a:r>
                        <a:rPr kumimoji="1" lang="en-US" altLang="zh-CN" sz="2400" i="0" baseline="-30000">
                          <a:solidFill>
                            <a:srgbClr val="0000FF"/>
                          </a:solidFill>
                        </a:rPr>
                        <a:t>2</a:t>
                      </a:r>
                      <a:r>
                        <a:rPr kumimoji="1" lang="en-US" altLang="zh-CN" sz="2400" i="0">
                          <a:solidFill>
                            <a:srgbClr val="0000FF"/>
                          </a:solidFill>
                        </a:rPr>
                        <a:t>=C</a:t>
                      </a:r>
                    </a:p>
                    <a:p>
                      <a:pPr algn="just">
                        <a:lnSpc>
                          <a:spcPct val="100000"/>
                        </a:lnSpc>
                        <a:spcBef>
                          <a:spcPct val="0"/>
                        </a:spcBef>
                        <a:buFontTx/>
                        <a:buNone/>
                      </a:pPr>
                      <a:r>
                        <a:rPr kumimoji="1" lang="en-US" altLang="zh-CN" sz="2400" i="0">
                          <a:solidFill>
                            <a:srgbClr val="0000FF"/>
                          </a:solidFill>
                        </a:rPr>
                        <a:t> </a:t>
                      </a:r>
                    </a:p>
                    <a:p>
                      <a:pPr algn="just">
                        <a:lnSpc>
                          <a:spcPct val="100000"/>
                        </a:lnSpc>
                        <a:spcBef>
                          <a:spcPct val="0"/>
                        </a:spcBef>
                        <a:buFontTx/>
                        <a:buNone/>
                      </a:pPr>
                      <a:r>
                        <a:rPr kumimoji="1" lang="en-US" altLang="zh-CN" sz="2400" i="0">
                          <a:solidFill>
                            <a:srgbClr val="0000FF"/>
                          </a:solidFill>
                        </a:rPr>
                        <a:t>D</a:t>
                      </a:r>
                      <a:r>
                        <a:rPr kumimoji="1" lang="en-US" altLang="zh-CN" sz="2400" i="0" baseline="-30000">
                          <a:solidFill>
                            <a:srgbClr val="0000FF"/>
                          </a:solidFill>
                        </a:rPr>
                        <a:t>3</a:t>
                      </a:r>
                      <a:r>
                        <a:rPr kumimoji="1" lang="en-US" altLang="zh-CN" sz="2400" i="0">
                          <a:solidFill>
                            <a:srgbClr val="0000FF"/>
                          </a:solidFill>
                        </a:rPr>
                        <a:t>=C</a:t>
                      </a:r>
                    </a:p>
                  </p:txBody>
                </p:sp>
                <p:sp>
                  <p:nvSpPr>
                    <p:cNvPr id="95" name="Rectangle 27"/>
                    <p:cNvSpPr>
                      <a:spLocks noChangeArrowheads="1"/>
                    </p:cNvSpPr>
                    <p:nvPr/>
                  </p:nvSpPr>
                  <p:spPr bwMode="auto">
                    <a:xfrm>
                      <a:off x="852" y="0"/>
                      <a:ext cx="454" cy="105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162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b="0" i="0"/>
                    </a:p>
                  </p:txBody>
                </p:sp>
              </p:grpSp>
            </p:grpSp>
            <p:sp>
              <p:nvSpPr>
                <p:cNvPr id="90" name="Rectangle 28"/>
                <p:cNvSpPr>
                  <a:spLocks noChangeArrowheads="1"/>
                </p:cNvSpPr>
                <p:nvPr/>
              </p:nvSpPr>
              <p:spPr bwMode="auto">
                <a:xfrm>
                  <a:off x="-4" y="-4"/>
                  <a:ext cx="1314" cy="1064"/>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lIns="162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b="0" i="0"/>
                </a:p>
              </p:txBody>
            </p:sp>
          </p:grpSp>
          <p:sp>
            <p:nvSpPr>
              <p:cNvPr id="86" name="Line 29"/>
              <p:cNvSpPr>
                <a:spLocks noChangeShapeType="1"/>
              </p:cNvSpPr>
              <p:nvPr/>
            </p:nvSpPr>
            <p:spPr bwMode="auto">
              <a:xfrm>
                <a:off x="977" y="2104"/>
                <a:ext cx="2175"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87" name="Line 30"/>
              <p:cNvSpPr>
                <a:spLocks noChangeShapeType="1"/>
              </p:cNvSpPr>
              <p:nvPr/>
            </p:nvSpPr>
            <p:spPr bwMode="auto">
              <a:xfrm>
                <a:off x="977" y="2504"/>
                <a:ext cx="2163"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800" dirty="0"/>
              </a:p>
            </p:txBody>
          </p:sp>
          <p:sp>
            <p:nvSpPr>
              <p:cNvPr id="88" name="Line 31"/>
              <p:cNvSpPr>
                <a:spLocks noChangeShapeType="1"/>
              </p:cNvSpPr>
              <p:nvPr/>
            </p:nvSpPr>
            <p:spPr bwMode="auto">
              <a:xfrm>
                <a:off x="977" y="2914"/>
                <a:ext cx="2163" cy="0"/>
              </a:xfrm>
              <a:prstGeom prst="line">
                <a:avLst/>
              </a:prstGeom>
              <a:noFill/>
              <a:ln w="3810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800" dirty="0"/>
              </a:p>
            </p:txBody>
          </p:sp>
        </p:grpSp>
        <p:sp>
          <p:nvSpPr>
            <p:cNvPr id="46" name="Line 32"/>
            <p:cNvSpPr>
              <a:spLocks noChangeShapeType="1"/>
            </p:cNvSpPr>
            <p:nvPr/>
          </p:nvSpPr>
          <p:spPr bwMode="auto">
            <a:xfrm>
              <a:off x="2823" y="2175"/>
              <a:ext cx="11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82" name="Line 33"/>
            <p:cNvSpPr>
              <a:spLocks noChangeShapeType="1"/>
            </p:cNvSpPr>
            <p:nvPr/>
          </p:nvSpPr>
          <p:spPr bwMode="auto">
            <a:xfrm>
              <a:off x="2841" y="2613"/>
              <a:ext cx="11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spTree>
    <p:extLst>
      <p:ext uri="{BB962C8B-B14F-4D97-AF65-F5344CB8AC3E}">
        <p14:creationId xmlns:p14="http://schemas.microsoft.com/office/powerpoint/2010/main" val="237727017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4236382" y="72363"/>
            <a:ext cx="4907618" cy="7565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6" name="Rectangle 2"/>
          <p:cNvSpPr>
            <a:spLocks noGrp="1" noChangeArrowheads="1"/>
          </p:cNvSpPr>
          <p:nvPr>
            <p:ph type="title"/>
          </p:nvPr>
        </p:nvSpPr>
        <p:spPr>
          <a:xfrm>
            <a:off x="192905" y="5673"/>
            <a:ext cx="7908478" cy="1015407"/>
          </a:xfrm>
          <a:solidFill>
            <a:schemeClr val="bg1"/>
          </a:solidFill>
          <a:ln>
            <a:noFill/>
          </a:ln>
        </p:spPr>
        <p:txBody>
          <a:bodyPr/>
          <a:lstStyle/>
          <a:p>
            <a:pPr indent="-457200" algn="l" eaLnBrk="1" hangingPunct="1">
              <a:lnSpc>
                <a:spcPct val="120000"/>
              </a:lnSpc>
              <a:spcBef>
                <a:spcPts val="600"/>
              </a:spcBef>
              <a:spcAft>
                <a:spcPts val="600"/>
              </a:spcAft>
            </a:pPr>
            <a:r>
              <a:rPr lang="zh-CN" altLang="en-US" sz="2800" b="1" dirty="0">
                <a:solidFill>
                  <a:srgbClr val="800000"/>
                </a:solidFill>
                <a:latin typeface="+mn-ea"/>
                <a:ea typeface="+mn-ea"/>
              </a:rPr>
              <a:t>例</a:t>
            </a:r>
            <a:r>
              <a:rPr lang="en-US" altLang="zh-CN" sz="2800" b="1" dirty="0">
                <a:solidFill>
                  <a:srgbClr val="800000"/>
                </a:solidFill>
                <a:latin typeface="+mn-ea"/>
                <a:ea typeface="+mn-ea"/>
              </a:rPr>
              <a:t>3-1 </a:t>
            </a:r>
            <a:r>
              <a:rPr kumimoji="1" lang="zh-CN" altLang="en-US" sz="2800" b="1" dirty="0">
                <a:latin typeface="+mn-ea"/>
                <a:ea typeface="+mn-ea"/>
              </a:rPr>
              <a:t>试分析图</a:t>
            </a:r>
            <a:r>
              <a:rPr kumimoji="1" lang="en-US" altLang="zh-CN" sz="2800" b="1" dirty="0">
                <a:latin typeface="+mn-ea"/>
                <a:ea typeface="+mn-ea"/>
              </a:rPr>
              <a:t>3-2</a:t>
            </a:r>
            <a:r>
              <a:rPr kumimoji="1" lang="zh-CN" altLang="en-US" sz="2800" b="1" dirty="0">
                <a:latin typeface="+mn-ea"/>
                <a:ea typeface="+mn-ea"/>
              </a:rPr>
              <a:t>所示电路的</a:t>
            </a:r>
            <a:r>
              <a:rPr kumimoji="1" lang="en-US" altLang="zh-CN" sz="2800" b="1" dirty="0">
                <a:latin typeface="+mn-ea"/>
                <a:ea typeface="+mn-ea"/>
              </a:rPr>
              <a:t/>
            </a:r>
            <a:br>
              <a:rPr kumimoji="1" lang="en-US" altLang="zh-CN" sz="2800" b="1" dirty="0">
                <a:latin typeface="+mn-ea"/>
                <a:ea typeface="+mn-ea"/>
              </a:rPr>
            </a:br>
            <a:r>
              <a:rPr kumimoji="1" lang="zh-CN" altLang="en-US" sz="2800" b="1" dirty="0">
                <a:latin typeface="+mn-ea"/>
                <a:ea typeface="+mn-ea"/>
              </a:rPr>
              <a:t>逻辑功能。</a:t>
            </a:r>
            <a:r>
              <a:rPr kumimoji="1" lang="en-US" altLang="zh-CN" sz="2800" b="1" dirty="0">
                <a:latin typeface="+mn-ea"/>
                <a:ea typeface="+mn-ea"/>
              </a:rPr>
              <a:t/>
            </a:r>
            <a:br>
              <a:rPr kumimoji="1" lang="en-US" altLang="zh-CN" sz="2800" b="1" dirty="0">
                <a:latin typeface="+mn-ea"/>
                <a:ea typeface="+mn-ea"/>
              </a:rPr>
            </a:br>
            <a:r>
              <a:rPr kumimoji="1" lang="zh-CN" altLang="en-US" sz="2800" b="1" dirty="0">
                <a:latin typeface="+mn-ea"/>
                <a:ea typeface="+mn-ea"/>
              </a:rPr>
              <a:t/>
            </a:r>
            <a:br>
              <a:rPr kumimoji="1" lang="zh-CN" altLang="en-US" sz="2800" b="1" dirty="0">
                <a:latin typeface="+mn-ea"/>
                <a:ea typeface="+mn-ea"/>
              </a:rPr>
            </a:br>
            <a:endParaRPr lang="en-US" altLang="zh-CN" sz="2800" b="1" dirty="0">
              <a:solidFill>
                <a:srgbClr val="800000"/>
              </a:solidFill>
              <a:latin typeface="+mn-ea"/>
              <a:ea typeface="+mn-ea"/>
            </a:endParaRPr>
          </a:p>
        </p:txBody>
      </p:sp>
      <p:sp>
        <p:nvSpPr>
          <p:cNvPr id="171018" name="Rectangle 10"/>
          <p:cNvSpPr>
            <a:spLocks noChangeArrowheads="1"/>
          </p:cNvSpPr>
          <p:nvPr/>
        </p:nvSpPr>
        <p:spPr bwMode="auto">
          <a:xfrm>
            <a:off x="186163" y="1100577"/>
            <a:ext cx="517663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indent="-457200" eaLnBrk="1" hangingPunct="1">
              <a:spcBef>
                <a:spcPct val="0"/>
              </a:spcBef>
              <a:spcAft>
                <a:spcPts val="600"/>
              </a:spcAft>
              <a:buFontTx/>
              <a:buNone/>
            </a:pPr>
            <a:r>
              <a:rPr kumimoji="1" lang="zh-CN" altLang="en-US" sz="2600" i="0" dirty="0">
                <a:solidFill>
                  <a:srgbClr val="0000FF"/>
                </a:solidFill>
                <a:latin typeface="+mn-ea"/>
                <a:ea typeface="+mn-ea"/>
              </a:rPr>
              <a:t>解</a:t>
            </a:r>
            <a:r>
              <a:rPr kumimoji="1" lang="en-US" altLang="zh-CN" sz="2600" i="0" dirty="0">
                <a:solidFill>
                  <a:srgbClr val="0000FF"/>
                </a:solidFill>
                <a:latin typeface="+mn-ea"/>
                <a:ea typeface="+mn-ea"/>
              </a:rPr>
              <a:t>:</a:t>
            </a:r>
            <a:r>
              <a:rPr kumimoji="1" lang="en-US" altLang="zh-CN" sz="2600" i="0" dirty="0">
                <a:latin typeface="+mn-ea"/>
                <a:ea typeface="+mn-ea"/>
              </a:rPr>
              <a:t> </a:t>
            </a:r>
            <a:r>
              <a:rPr lang="en-US" altLang="zh-CN" sz="2600" dirty="0">
                <a:solidFill>
                  <a:srgbClr val="003300"/>
                </a:solidFill>
                <a:latin typeface="+mn-ea"/>
              </a:rPr>
              <a:t>(1)</a:t>
            </a:r>
            <a:r>
              <a:rPr kumimoji="1" lang="zh-CN" altLang="en-US" sz="2600" b="0" i="0" dirty="0">
                <a:latin typeface="+mn-ea"/>
                <a:ea typeface="+mn-ea"/>
              </a:rPr>
              <a:t>由逻辑图写出逻辑表达式</a:t>
            </a:r>
          </a:p>
        </p:txBody>
      </p:sp>
      <p:sp>
        <p:nvSpPr>
          <p:cNvPr id="7" name="Text Box 7"/>
          <p:cNvSpPr txBox="1">
            <a:spLocks noChangeArrowheads="1"/>
          </p:cNvSpPr>
          <p:nvPr/>
        </p:nvSpPr>
        <p:spPr bwMode="auto">
          <a:xfrm>
            <a:off x="741065" y="2690251"/>
            <a:ext cx="441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lang="en-US" altLang="zh-CN" sz="2600" dirty="0">
                <a:solidFill>
                  <a:srgbClr val="003300"/>
                </a:solidFill>
                <a:latin typeface="+mn-ea"/>
              </a:rPr>
              <a:t>(2)</a:t>
            </a:r>
            <a:r>
              <a:rPr kumimoji="1" lang="en-US" altLang="zh-CN" sz="2600" b="0" i="0" dirty="0">
                <a:latin typeface="+mn-ea"/>
                <a:ea typeface="+mn-ea"/>
              </a:rPr>
              <a:t> </a:t>
            </a:r>
            <a:r>
              <a:rPr kumimoji="1" lang="zh-CN" altLang="en-US" sz="2600" b="0" i="0" dirty="0">
                <a:latin typeface="+mn-ea"/>
                <a:ea typeface="+mn-ea"/>
              </a:rPr>
              <a:t>列出真值表： </a:t>
            </a:r>
          </a:p>
        </p:txBody>
      </p:sp>
      <p:grpSp>
        <p:nvGrpSpPr>
          <p:cNvPr id="8" name="Group 8"/>
          <p:cNvGrpSpPr>
            <a:grpSpLocks/>
          </p:cNvGrpSpPr>
          <p:nvPr/>
        </p:nvGrpSpPr>
        <p:grpSpPr bwMode="auto">
          <a:xfrm>
            <a:off x="1013904" y="3250119"/>
            <a:ext cx="2979421" cy="2320165"/>
            <a:chOff x="1519" y="576"/>
            <a:chExt cx="2676" cy="1992"/>
          </a:xfrm>
        </p:grpSpPr>
        <p:grpSp>
          <p:nvGrpSpPr>
            <p:cNvPr id="9" name="Group 9"/>
            <p:cNvGrpSpPr>
              <a:grpSpLocks/>
            </p:cNvGrpSpPr>
            <p:nvPr/>
          </p:nvGrpSpPr>
          <p:grpSpPr bwMode="auto">
            <a:xfrm>
              <a:off x="1519" y="890"/>
              <a:ext cx="2676" cy="1678"/>
              <a:chOff x="1104" y="1152"/>
              <a:chExt cx="3696" cy="2304"/>
            </a:xfrm>
          </p:grpSpPr>
          <p:sp>
            <p:nvSpPr>
              <p:cNvPr id="11" name="Rectangle 10"/>
              <p:cNvSpPr>
                <a:spLocks noChangeArrowheads="1"/>
              </p:cNvSpPr>
              <p:nvPr/>
            </p:nvSpPr>
            <p:spPr bwMode="auto">
              <a:xfrm>
                <a:off x="1218" y="1248"/>
                <a:ext cx="1349"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A</a:t>
                </a:r>
                <a:r>
                  <a:rPr kumimoji="1" lang="en-US" altLang="zh-CN" sz="2000" i="0" baseline="-30000"/>
                  <a:t>1</a:t>
                </a:r>
                <a:r>
                  <a:rPr kumimoji="1" lang="en-US" altLang="zh-CN" sz="2000" i="0"/>
                  <a:t>    A</a:t>
                </a:r>
                <a:r>
                  <a:rPr kumimoji="1" lang="en-US" altLang="zh-CN" sz="2000" i="0" baseline="-30000"/>
                  <a:t>0</a:t>
                </a:r>
                <a:endParaRPr kumimoji="1" lang="en-US" altLang="zh-CN" sz="2000" i="0"/>
              </a:p>
            </p:txBody>
          </p:sp>
          <p:sp>
            <p:nvSpPr>
              <p:cNvPr id="12" name="Rectangle 11"/>
              <p:cNvSpPr>
                <a:spLocks noChangeArrowheads="1"/>
              </p:cNvSpPr>
              <p:nvPr/>
            </p:nvSpPr>
            <p:spPr bwMode="auto">
              <a:xfrm>
                <a:off x="1104" y="1152"/>
                <a:ext cx="1584" cy="672"/>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zh-CN" sz="2000" i="0"/>
              </a:p>
            </p:txBody>
          </p:sp>
          <p:sp>
            <p:nvSpPr>
              <p:cNvPr id="13" name="Rectangle 12"/>
              <p:cNvSpPr>
                <a:spLocks noChangeArrowheads="1"/>
              </p:cNvSpPr>
              <p:nvPr/>
            </p:nvSpPr>
            <p:spPr bwMode="auto">
              <a:xfrm>
                <a:off x="2781" y="1248"/>
                <a:ext cx="1905"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F</a:t>
                </a:r>
                <a:r>
                  <a:rPr kumimoji="1" lang="en-US" altLang="zh-CN" sz="2000" i="0" baseline="-30000"/>
                  <a:t>0</a:t>
                </a:r>
                <a:r>
                  <a:rPr kumimoji="1" lang="en-US" altLang="zh-CN" sz="2000" i="0"/>
                  <a:t>  F</a:t>
                </a:r>
                <a:r>
                  <a:rPr kumimoji="1" lang="en-US" altLang="zh-CN" sz="2000" i="0" baseline="-30000"/>
                  <a:t>1</a:t>
                </a:r>
                <a:r>
                  <a:rPr kumimoji="1" lang="en-US" altLang="zh-CN" sz="2000" i="0"/>
                  <a:t>  F</a:t>
                </a:r>
                <a:r>
                  <a:rPr kumimoji="1" lang="en-US" altLang="zh-CN" sz="2000" i="0" baseline="-30000"/>
                  <a:t>2</a:t>
                </a:r>
                <a:r>
                  <a:rPr kumimoji="1" lang="en-US" altLang="zh-CN" sz="2000" i="0"/>
                  <a:t>  F</a:t>
                </a:r>
                <a:r>
                  <a:rPr kumimoji="1" lang="en-US" altLang="zh-CN" sz="2000" i="0" baseline="-30000"/>
                  <a:t>3</a:t>
                </a:r>
                <a:endParaRPr kumimoji="1" lang="en-US" altLang="zh-CN" sz="2000" i="0"/>
              </a:p>
              <a:p>
                <a:pPr algn="ctr">
                  <a:lnSpc>
                    <a:spcPct val="100000"/>
                  </a:lnSpc>
                  <a:spcBef>
                    <a:spcPct val="0"/>
                  </a:spcBef>
                  <a:buFontTx/>
                  <a:buNone/>
                </a:pPr>
                <a:endParaRPr kumimoji="1" lang="en-US" altLang="zh-CN" sz="2000" i="0"/>
              </a:p>
            </p:txBody>
          </p:sp>
          <p:sp>
            <p:nvSpPr>
              <p:cNvPr id="14" name="Rectangle 13"/>
              <p:cNvSpPr>
                <a:spLocks noChangeArrowheads="1"/>
              </p:cNvSpPr>
              <p:nvPr/>
            </p:nvSpPr>
            <p:spPr bwMode="auto">
              <a:xfrm>
                <a:off x="2688" y="1152"/>
                <a:ext cx="2105" cy="672"/>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5" name="Rectangle 14"/>
              <p:cNvSpPr>
                <a:spLocks noChangeArrowheads="1"/>
              </p:cNvSpPr>
              <p:nvPr/>
            </p:nvSpPr>
            <p:spPr bwMode="auto">
              <a:xfrm>
                <a:off x="1218" y="1824"/>
                <a:ext cx="1349" cy="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0     0</a:t>
                </a:r>
              </a:p>
              <a:p>
                <a:pPr algn="ctr">
                  <a:lnSpc>
                    <a:spcPct val="100000"/>
                  </a:lnSpc>
                  <a:spcBef>
                    <a:spcPct val="0"/>
                  </a:spcBef>
                  <a:buFontTx/>
                  <a:buNone/>
                </a:pPr>
                <a:r>
                  <a:rPr kumimoji="1" lang="en-US" altLang="zh-CN" sz="2000" i="0"/>
                  <a:t>0     1</a:t>
                </a:r>
              </a:p>
              <a:p>
                <a:pPr algn="ctr">
                  <a:lnSpc>
                    <a:spcPct val="100000"/>
                  </a:lnSpc>
                  <a:spcBef>
                    <a:spcPct val="0"/>
                  </a:spcBef>
                  <a:buFontTx/>
                  <a:buNone/>
                </a:pPr>
                <a:r>
                  <a:rPr kumimoji="1" lang="en-US" altLang="zh-CN" sz="2000" i="0"/>
                  <a:t>1     0</a:t>
                </a:r>
              </a:p>
              <a:p>
                <a:pPr algn="ctr">
                  <a:lnSpc>
                    <a:spcPct val="100000"/>
                  </a:lnSpc>
                  <a:spcBef>
                    <a:spcPct val="0"/>
                  </a:spcBef>
                  <a:buFontTx/>
                  <a:buNone/>
                </a:pPr>
                <a:r>
                  <a:rPr kumimoji="1" lang="en-US" altLang="zh-CN" sz="2000" i="0"/>
                  <a:t>1     1</a:t>
                </a:r>
              </a:p>
            </p:txBody>
          </p:sp>
          <p:sp>
            <p:nvSpPr>
              <p:cNvPr id="16" name="Rectangle 15"/>
              <p:cNvSpPr>
                <a:spLocks noChangeArrowheads="1"/>
              </p:cNvSpPr>
              <p:nvPr/>
            </p:nvSpPr>
            <p:spPr bwMode="auto">
              <a:xfrm>
                <a:off x="1104" y="1824"/>
                <a:ext cx="1584" cy="1632"/>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7" name="Rectangle 16"/>
              <p:cNvSpPr>
                <a:spLocks noChangeArrowheads="1"/>
              </p:cNvSpPr>
              <p:nvPr/>
            </p:nvSpPr>
            <p:spPr bwMode="auto">
              <a:xfrm>
                <a:off x="2781" y="1824"/>
                <a:ext cx="1905"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solidFill>
                      <a:srgbClr val="0000FF"/>
                    </a:solidFill>
                  </a:rPr>
                  <a:t>1 </a:t>
                </a:r>
                <a:r>
                  <a:rPr kumimoji="1" lang="en-US" altLang="zh-CN" sz="2000" i="0"/>
                  <a:t>   0    0    0</a:t>
                </a:r>
              </a:p>
              <a:p>
                <a:pPr algn="ctr">
                  <a:lnSpc>
                    <a:spcPct val="100000"/>
                  </a:lnSpc>
                  <a:spcBef>
                    <a:spcPct val="0"/>
                  </a:spcBef>
                  <a:buFontTx/>
                  <a:buNone/>
                </a:pPr>
                <a:r>
                  <a:rPr kumimoji="1" lang="en-US" altLang="zh-CN" sz="2000" i="0"/>
                  <a:t>0    </a:t>
                </a:r>
                <a:r>
                  <a:rPr kumimoji="1" lang="en-US" altLang="zh-CN" sz="2000" i="0">
                    <a:solidFill>
                      <a:srgbClr val="0000FF"/>
                    </a:solidFill>
                  </a:rPr>
                  <a:t>1</a:t>
                </a:r>
                <a:r>
                  <a:rPr kumimoji="1" lang="en-US" altLang="zh-CN" sz="2000" i="0"/>
                  <a:t>    0    0</a:t>
                </a:r>
              </a:p>
              <a:p>
                <a:pPr algn="ctr">
                  <a:lnSpc>
                    <a:spcPct val="100000"/>
                  </a:lnSpc>
                  <a:spcBef>
                    <a:spcPct val="0"/>
                  </a:spcBef>
                  <a:buFontTx/>
                  <a:buNone/>
                </a:pPr>
                <a:r>
                  <a:rPr kumimoji="1" lang="en-US" altLang="zh-CN" sz="2000" i="0"/>
                  <a:t>0    0    </a:t>
                </a:r>
                <a:r>
                  <a:rPr kumimoji="1" lang="en-US" altLang="zh-CN" sz="2000" i="0">
                    <a:solidFill>
                      <a:srgbClr val="0000FF"/>
                    </a:solidFill>
                  </a:rPr>
                  <a:t>1</a:t>
                </a:r>
                <a:r>
                  <a:rPr kumimoji="1" lang="en-US" altLang="zh-CN" sz="2000" i="0"/>
                  <a:t>    0</a:t>
                </a:r>
              </a:p>
              <a:p>
                <a:pPr algn="ctr">
                  <a:lnSpc>
                    <a:spcPct val="100000"/>
                  </a:lnSpc>
                  <a:spcBef>
                    <a:spcPct val="0"/>
                  </a:spcBef>
                  <a:buFontTx/>
                  <a:buNone/>
                </a:pPr>
                <a:r>
                  <a:rPr kumimoji="1" lang="en-US" altLang="zh-CN" sz="2000" i="0"/>
                  <a:t>0    0    0    </a:t>
                </a:r>
                <a:r>
                  <a:rPr kumimoji="1" lang="en-US" altLang="zh-CN" sz="2000" i="0">
                    <a:solidFill>
                      <a:srgbClr val="0000FF"/>
                    </a:solidFill>
                  </a:rPr>
                  <a:t>1</a:t>
                </a:r>
              </a:p>
            </p:txBody>
          </p:sp>
          <p:sp>
            <p:nvSpPr>
              <p:cNvPr id="18" name="Rectangle 17"/>
              <p:cNvSpPr>
                <a:spLocks noChangeArrowheads="1"/>
              </p:cNvSpPr>
              <p:nvPr/>
            </p:nvSpPr>
            <p:spPr bwMode="auto">
              <a:xfrm>
                <a:off x="2688" y="1824"/>
                <a:ext cx="2112" cy="1632"/>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grpSp>
        <p:sp>
          <p:nvSpPr>
            <p:cNvPr id="10" name="Text Box 18"/>
            <p:cNvSpPr txBox="1">
              <a:spLocks noChangeArrowheads="1"/>
            </p:cNvSpPr>
            <p:nvPr/>
          </p:nvSpPr>
          <p:spPr bwMode="auto">
            <a:xfrm>
              <a:off x="1602" y="576"/>
              <a:ext cx="249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i="0" dirty="0">
                  <a:latin typeface="+mn-ea"/>
                  <a:ea typeface="+mn-ea"/>
                </a:rPr>
                <a:t>真值表 </a:t>
              </a:r>
            </a:p>
          </p:txBody>
        </p:sp>
      </p:grpSp>
      <p:graphicFrame>
        <p:nvGraphicFramePr>
          <p:cNvPr id="19" name="Object 21"/>
          <p:cNvGraphicFramePr>
            <a:graphicFrameLocks noChangeAspect="1"/>
          </p:cNvGraphicFramePr>
          <p:nvPr>
            <p:extLst>
              <p:ext uri="{D42A27DB-BD31-4B8C-83A1-F6EECF244321}">
                <p14:modId xmlns:p14="http://schemas.microsoft.com/office/powerpoint/2010/main" val="3093617468"/>
              </p:ext>
            </p:extLst>
          </p:nvPr>
        </p:nvGraphicFramePr>
        <p:xfrm>
          <a:off x="1183727" y="1720558"/>
          <a:ext cx="2946313" cy="951381"/>
        </p:xfrm>
        <a:graphic>
          <a:graphicData uri="http://schemas.openxmlformats.org/presentationml/2006/ole">
            <mc:AlternateContent xmlns:mc="http://schemas.openxmlformats.org/markup-compatibility/2006">
              <mc:Choice xmlns:v="urn:schemas-microsoft-com:vml" Requires="v">
                <p:oleObj spid="_x0000_s1028" name="Equation" r:id="rId8" imgW="1333440" imgH="507960" progId="Equation.DSMT4">
                  <p:embed/>
                </p:oleObj>
              </mc:Choice>
              <mc:Fallback>
                <p:oleObj name="Equation" r:id="rId8" imgW="1333440" imgH="507960" progId="Equation.DSMT4">
                  <p:embed/>
                  <p:pic>
                    <p:nvPicPr>
                      <p:cNvPr id="0" name=""/>
                      <p:cNvPicPr>
                        <a:picLocks noChangeAspect="1" noChangeArrowheads="1"/>
                      </p:cNvPicPr>
                      <p:nvPr/>
                    </p:nvPicPr>
                    <p:blipFill>
                      <a:blip r:embed="rId9"/>
                      <a:srcRect/>
                      <a:stretch>
                        <a:fillRect/>
                      </a:stretch>
                    </p:blipFill>
                    <p:spPr bwMode="auto">
                      <a:xfrm>
                        <a:off x="1183727" y="1720558"/>
                        <a:ext cx="2946313" cy="951381"/>
                      </a:xfrm>
                      <a:prstGeom prst="rect">
                        <a:avLst/>
                      </a:prstGeom>
                      <a:noFill/>
                      <a:ln>
                        <a:noFill/>
                      </a:ln>
                    </p:spPr>
                  </p:pic>
                </p:oleObj>
              </mc:Fallback>
            </mc:AlternateContent>
          </a:graphicData>
        </a:graphic>
      </p:graphicFrame>
      <p:sp>
        <p:nvSpPr>
          <p:cNvPr id="20" name="Rectangle 16"/>
          <p:cNvSpPr>
            <a:spLocks noChangeArrowheads="1"/>
          </p:cNvSpPr>
          <p:nvPr/>
        </p:nvSpPr>
        <p:spPr bwMode="auto">
          <a:xfrm>
            <a:off x="4493712" y="3591171"/>
            <a:ext cx="4014795" cy="194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buFontTx/>
              <a:buNone/>
            </a:pPr>
            <a:r>
              <a:rPr kumimoji="1" lang="en-US" altLang="zh-CN" sz="2200" b="0" i="0" dirty="0">
                <a:latin typeface="+mn-ea"/>
                <a:ea typeface="+mn-ea"/>
              </a:rPr>
              <a:t>A</a:t>
            </a:r>
            <a:r>
              <a:rPr kumimoji="1" lang="en-US" altLang="zh-CN" sz="2200" b="0" i="0" baseline="-25000" dirty="0">
                <a:latin typeface="+mn-ea"/>
                <a:ea typeface="+mn-ea"/>
              </a:rPr>
              <a:t>1</a:t>
            </a:r>
            <a:r>
              <a:rPr kumimoji="1" lang="en-US" altLang="zh-CN" sz="2200" b="0" i="0" dirty="0">
                <a:latin typeface="+mn-ea"/>
                <a:ea typeface="+mn-ea"/>
              </a:rPr>
              <a:t>A</a:t>
            </a:r>
            <a:r>
              <a:rPr kumimoji="1" lang="en-US" altLang="zh-CN" sz="2200" b="0" i="0" baseline="-25000" dirty="0">
                <a:latin typeface="+mn-ea"/>
                <a:ea typeface="+mn-ea"/>
              </a:rPr>
              <a:t>0</a:t>
            </a:r>
            <a:r>
              <a:rPr kumimoji="1" lang="en-US" altLang="zh-CN" sz="2200" b="0" i="0" dirty="0">
                <a:latin typeface="+mn-ea"/>
                <a:ea typeface="+mn-ea"/>
              </a:rPr>
              <a:t>=</a:t>
            </a:r>
            <a:r>
              <a:rPr kumimoji="1" lang="en-US" altLang="zh-CN" sz="2200" i="0" dirty="0">
                <a:solidFill>
                  <a:srgbClr val="800000"/>
                </a:solidFill>
                <a:latin typeface="+mn-ea"/>
                <a:ea typeface="+mn-ea"/>
              </a:rPr>
              <a:t>00</a:t>
            </a:r>
            <a:r>
              <a:rPr kumimoji="1" lang="zh-CN" altLang="en-US" sz="2200" b="0" i="0" dirty="0">
                <a:latin typeface="+mn-ea"/>
                <a:ea typeface="+mn-ea"/>
              </a:rPr>
              <a:t>时，</a:t>
            </a:r>
            <a:r>
              <a:rPr kumimoji="1" lang="en-US" altLang="zh-CN" sz="2200" b="0" i="0" dirty="0">
                <a:latin typeface="+mn-ea"/>
                <a:ea typeface="+mn-ea"/>
              </a:rPr>
              <a:t>F</a:t>
            </a:r>
            <a:r>
              <a:rPr kumimoji="1" lang="en-US" altLang="zh-CN" sz="2200" b="0" i="0" baseline="-25000" dirty="0">
                <a:latin typeface="+mn-ea"/>
                <a:ea typeface="+mn-ea"/>
              </a:rPr>
              <a:t>0</a:t>
            </a:r>
            <a:r>
              <a:rPr kumimoji="1" lang="en-US" altLang="zh-CN" sz="2200" b="0" i="0" dirty="0">
                <a:latin typeface="+mn-ea"/>
                <a:ea typeface="+mn-ea"/>
              </a:rPr>
              <a:t>=</a:t>
            </a:r>
            <a:r>
              <a:rPr kumimoji="1" lang="en-US" altLang="zh-CN" sz="2200" dirty="0">
                <a:solidFill>
                  <a:srgbClr val="0000FF"/>
                </a:solidFill>
                <a:latin typeface="+mn-ea"/>
                <a:ea typeface="+mn-ea"/>
              </a:rPr>
              <a:t>1</a:t>
            </a:r>
            <a:r>
              <a:rPr kumimoji="1" lang="zh-CN" altLang="en-US" sz="2200" b="0" i="0" dirty="0">
                <a:latin typeface="+mn-ea"/>
                <a:ea typeface="+mn-ea"/>
              </a:rPr>
              <a:t>，其余为</a:t>
            </a:r>
            <a:r>
              <a:rPr kumimoji="1" lang="en-US" altLang="zh-CN" sz="2200" b="0" i="0" dirty="0">
                <a:latin typeface="+mn-ea"/>
                <a:ea typeface="+mn-ea"/>
              </a:rPr>
              <a:t>0  </a:t>
            </a:r>
          </a:p>
          <a:p>
            <a:pPr eaLnBrk="1" hangingPunct="1">
              <a:spcBef>
                <a:spcPts val="600"/>
              </a:spcBef>
              <a:buFontTx/>
              <a:buNone/>
            </a:pPr>
            <a:r>
              <a:rPr kumimoji="1" lang="en-US" altLang="zh-CN" sz="2200" b="0" i="0" dirty="0">
                <a:latin typeface="+mn-ea"/>
                <a:ea typeface="+mn-ea"/>
              </a:rPr>
              <a:t>A</a:t>
            </a:r>
            <a:r>
              <a:rPr kumimoji="1" lang="en-US" altLang="zh-CN" sz="2200" b="0" i="0" baseline="-25000" dirty="0">
                <a:latin typeface="+mn-ea"/>
                <a:ea typeface="+mn-ea"/>
              </a:rPr>
              <a:t>1</a:t>
            </a:r>
            <a:r>
              <a:rPr kumimoji="1" lang="en-US" altLang="zh-CN" sz="2200" b="0" i="0" dirty="0">
                <a:latin typeface="+mn-ea"/>
                <a:ea typeface="+mn-ea"/>
              </a:rPr>
              <a:t>A</a:t>
            </a:r>
            <a:r>
              <a:rPr kumimoji="1" lang="en-US" altLang="zh-CN" sz="2200" b="0" i="0" baseline="-25000" dirty="0">
                <a:latin typeface="+mn-ea"/>
                <a:ea typeface="+mn-ea"/>
              </a:rPr>
              <a:t>0</a:t>
            </a:r>
            <a:r>
              <a:rPr kumimoji="1" lang="en-US" altLang="zh-CN" sz="2200" b="0" i="0" dirty="0">
                <a:latin typeface="+mn-ea"/>
                <a:ea typeface="+mn-ea"/>
              </a:rPr>
              <a:t>=</a:t>
            </a:r>
            <a:r>
              <a:rPr kumimoji="1" lang="en-US" altLang="zh-CN" sz="2200" dirty="0">
                <a:solidFill>
                  <a:srgbClr val="800000"/>
                </a:solidFill>
                <a:latin typeface="+mn-ea"/>
                <a:ea typeface="+mn-ea"/>
              </a:rPr>
              <a:t>01</a:t>
            </a:r>
            <a:r>
              <a:rPr kumimoji="1" lang="zh-CN" altLang="en-US" sz="2200" b="0" i="0" dirty="0">
                <a:latin typeface="+mn-ea"/>
                <a:ea typeface="+mn-ea"/>
              </a:rPr>
              <a:t>时，</a:t>
            </a:r>
            <a:r>
              <a:rPr kumimoji="1" lang="en-US" altLang="zh-CN" sz="2200" b="0" i="0" dirty="0">
                <a:latin typeface="+mn-ea"/>
                <a:ea typeface="+mn-ea"/>
              </a:rPr>
              <a:t>F</a:t>
            </a:r>
            <a:r>
              <a:rPr kumimoji="1" lang="en-US" altLang="zh-CN" sz="2200" b="0" i="0" baseline="-25000" dirty="0">
                <a:latin typeface="+mn-ea"/>
                <a:ea typeface="+mn-ea"/>
              </a:rPr>
              <a:t>1</a:t>
            </a:r>
            <a:r>
              <a:rPr kumimoji="1" lang="en-US" altLang="zh-CN" sz="2200" b="0" i="0" dirty="0">
                <a:latin typeface="+mn-ea"/>
                <a:ea typeface="+mn-ea"/>
              </a:rPr>
              <a:t>=</a:t>
            </a:r>
            <a:r>
              <a:rPr kumimoji="1" lang="en-US" altLang="zh-CN" sz="2200" dirty="0">
                <a:solidFill>
                  <a:srgbClr val="0000FF"/>
                </a:solidFill>
                <a:latin typeface="+mn-ea"/>
                <a:ea typeface="+mn-ea"/>
              </a:rPr>
              <a:t>1</a:t>
            </a:r>
            <a:r>
              <a:rPr kumimoji="1" lang="zh-CN" altLang="en-US" sz="2200" b="0" i="0" dirty="0">
                <a:latin typeface="+mn-ea"/>
                <a:ea typeface="+mn-ea"/>
              </a:rPr>
              <a:t>，其余为</a:t>
            </a:r>
            <a:r>
              <a:rPr kumimoji="1" lang="en-US" altLang="zh-CN" sz="2200" b="0" i="0" dirty="0">
                <a:latin typeface="+mn-ea"/>
                <a:ea typeface="+mn-ea"/>
              </a:rPr>
              <a:t>0</a:t>
            </a:r>
          </a:p>
          <a:p>
            <a:pPr eaLnBrk="1" hangingPunct="1">
              <a:spcBef>
                <a:spcPts val="600"/>
              </a:spcBef>
              <a:buFontTx/>
              <a:buNone/>
            </a:pPr>
            <a:r>
              <a:rPr kumimoji="1" lang="en-US" altLang="zh-CN" sz="2200" b="0" i="0" dirty="0">
                <a:latin typeface="+mn-ea"/>
                <a:ea typeface="+mn-ea"/>
              </a:rPr>
              <a:t>A</a:t>
            </a:r>
            <a:r>
              <a:rPr kumimoji="1" lang="en-US" altLang="zh-CN" sz="2200" b="0" i="0" baseline="-25000" dirty="0">
                <a:latin typeface="+mn-ea"/>
                <a:ea typeface="+mn-ea"/>
              </a:rPr>
              <a:t>1</a:t>
            </a:r>
            <a:r>
              <a:rPr kumimoji="1" lang="en-US" altLang="zh-CN" sz="2200" b="0" i="0" dirty="0">
                <a:latin typeface="+mn-ea"/>
                <a:ea typeface="+mn-ea"/>
              </a:rPr>
              <a:t>A</a:t>
            </a:r>
            <a:r>
              <a:rPr kumimoji="1" lang="en-US" altLang="zh-CN" sz="2200" b="0" i="0" baseline="-25000" dirty="0">
                <a:latin typeface="+mn-ea"/>
                <a:ea typeface="+mn-ea"/>
              </a:rPr>
              <a:t>0</a:t>
            </a:r>
            <a:r>
              <a:rPr kumimoji="1" lang="en-US" altLang="zh-CN" sz="2200" b="0" i="0" dirty="0">
                <a:latin typeface="+mn-ea"/>
                <a:ea typeface="+mn-ea"/>
              </a:rPr>
              <a:t>=</a:t>
            </a:r>
            <a:r>
              <a:rPr kumimoji="1" lang="en-US" altLang="zh-CN" sz="2200" dirty="0">
                <a:solidFill>
                  <a:srgbClr val="800000"/>
                </a:solidFill>
                <a:latin typeface="+mn-ea"/>
                <a:ea typeface="+mn-ea"/>
              </a:rPr>
              <a:t>10</a:t>
            </a:r>
            <a:r>
              <a:rPr kumimoji="1" lang="zh-CN" altLang="en-US" sz="2200" b="0" i="0" dirty="0">
                <a:latin typeface="+mn-ea"/>
                <a:ea typeface="+mn-ea"/>
              </a:rPr>
              <a:t>时，</a:t>
            </a:r>
            <a:r>
              <a:rPr kumimoji="1" lang="en-US" altLang="zh-CN" sz="2200" b="0" i="0" dirty="0">
                <a:latin typeface="+mn-ea"/>
                <a:ea typeface="+mn-ea"/>
              </a:rPr>
              <a:t>F</a:t>
            </a:r>
            <a:r>
              <a:rPr kumimoji="1" lang="en-US" altLang="zh-CN" sz="2200" b="0" i="0" baseline="-25000" dirty="0">
                <a:latin typeface="+mn-ea"/>
                <a:ea typeface="+mn-ea"/>
              </a:rPr>
              <a:t>2</a:t>
            </a:r>
            <a:r>
              <a:rPr kumimoji="1" lang="en-US" altLang="zh-CN" sz="2200" b="0" i="0" dirty="0">
                <a:latin typeface="+mn-ea"/>
                <a:ea typeface="+mn-ea"/>
              </a:rPr>
              <a:t>=</a:t>
            </a:r>
            <a:r>
              <a:rPr kumimoji="1" lang="en-US" altLang="zh-CN" sz="2200" dirty="0">
                <a:solidFill>
                  <a:srgbClr val="0000FF"/>
                </a:solidFill>
                <a:latin typeface="+mn-ea"/>
                <a:ea typeface="+mn-ea"/>
              </a:rPr>
              <a:t>1</a:t>
            </a:r>
            <a:r>
              <a:rPr kumimoji="1" lang="zh-CN" altLang="en-US" sz="2200" b="0" i="0" dirty="0">
                <a:latin typeface="+mn-ea"/>
                <a:ea typeface="+mn-ea"/>
              </a:rPr>
              <a:t>，其余为</a:t>
            </a:r>
            <a:r>
              <a:rPr kumimoji="1" lang="en-US" altLang="zh-CN" sz="2200" b="0" i="0" dirty="0">
                <a:latin typeface="+mn-ea"/>
                <a:ea typeface="+mn-ea"/>
              </a:rPr>
              <a:t>0</a:t>
            </a:r>
          </a:p>
          <a:p>
            <a:pPr eaLnBrk="1" hangingPunct="1">
              <a:spcBef>
                <a:spcPts val="600"/>
              </a:spcBef>
              <a:buFontTx/>
              <a:buNone/>
            </a:pPr>
            <a:r>
              <a:rPr kumimoji="1" lang="en-US" altLang="zh-CN" sz="2200" b="0" i="0" dirty="0">
                <a:latin typeface="+mn-ea"/>
                <a:ea typeface="+mn-ea"/>
              </a:rPr>
              <a:t>A</a:t>
            </a:r>
            <a:r>
              <a:rPr kumimoji="1" lang="en-US" altLang="zh-CN" sz="2200" b="0" i="0" baseline="-25000" dirty="0">
                <a:latin typeface="+mn-ea"/>
                <a:ea typeface="+mn-ea"/>
              </a:rPr>
              <a:t>1</a:t>
            </a:r>
            <a:r>
              <a:rPr kumimoji="1" lang="en-US" altLang="zh-CN" sz="2200" b="0" i="0" dirty="0">
                <a:latin typeface="+mn-ea"/>
                <a:ea typeface="+mn-ea"/>
              </a:rPr>
              <a:t>A</a:t>
            </a:r>
            <a:r>
              <a:rPr kumimoji="1" lang="en-US" altLang="zh-CN" sz="2200" b="0" i="0" baseline="-25000" dirty="0">
                <a:latin typeface="+mn-ea"/>
                <a:ea typeface="+mn-ea"/>
              </a:rPr>
              <a:t>0</a:t>
            </a:r>
            <a:r>
              <a:rPr kumimoji="1" lang="en-US" altLang="zh-CN" sz="2200" b="0" i="0" dirty="0">
                <a:latin typeface="+mn-ea"/>
                <a:ea typeface="+mn-ea"/>
              </a:rPr>
              <a:t>=</a:t>
            </a:r>
            <a:r>
              <a:rPr kumimoji="1" lang="en-US" altLang="zh-CN" sz="2200" dirty="0">
                <a:solidFill>
                  <a:srgbClr val="800000"/>
                </a:solidFill>
                <a:latin typeface="+mn-ea"/>
                <a:ea typeface="+mn-ea"/>
              </a:rPr>
              <a:t>11</a:t>
            </a:r>
            <a:r>
              <a:rPr kumimoji="1" lang="zh-CN" altLang="en-US" sz="2200" b="0" i="0" dirty="0">
                <a:latin typeface="+mn-ea"/>
                <a:ea typeface="+mn-ea"/>
              </a:rPr>
              <a:t>时，</a:t>
            </a:r>
            <a:r>
              <a:rPr kumimoji="1" lang="en-US" altLang="zh-CN" sz="2200" b="0" i="0" dirty="0">
                <a:latin typeface="+mn-ea"/>
                <a:ea typeface="+mn-ea"/>
              </a:rPr>
              <a:t>F</a:t>
            </a:r>
            <a:r>
              <a:rPr kumimoji="1" lang="en-US" altLang="zh-CN" sz="2200" b="0" i="0" baseline="-25000" dirty="0">
                <a:latin typeface="+mn-ea"/>
                <a:ea typeface="+mn-ea"/>
              </a:rPr>
              <a:t>3</a:t>
            </a:r>
            <a:r>
              <a:rPr kumimoji="1" lang="en-US" altLang="zh-CN" sz="2200" b="0" i="0" dirty="0">
                <a:latin typeface="+mn-ea"/>
                <a:ea typeface="+mn-ea"/>
              </a:rPr>
              <a:t>=</a:t>
            </a:r>
            <a:r>
              <a:rPr kumimoji="1" lang="en-US" altLang="zh-CN" sz="2200" dirty="0">
                <a:solidFill>
                  <a:srgbClr val="0000FF"/>
                </a:solidFill>
                <a:latin typeface="+mn-ea"/>
                <a:ea typeface="+mn-ea"/>
              </a:rPr>
              <a:t>1</a:t>
            </a:r>
            <a:r>
              <a:rPr kumimoji="1" lang="zh-CN" altLang="en-US" sz="2200" b="0" i="0" dirty="0">
                <a:latin typeface="+mn-ea"/>
                <a:ea typeface="+mn-ea"/>
              </a:rPr>
              <a:t>，其余为</a:t>
            </a:r>
            <a:r>
              <a:rPr kumimoji="1" lang="en-US" altLang="zh-CN" sz="2200" b="0" i="0" dirty="0">
                <a:latin typeface="+mn-ea"/>
                <a:ea typeface="+mn-ea"/>
              </a:rPr>
              <a:t>0</a:t>
            </a:r>
          </a:p>
        </p:txBody>
      </p:sp>
      <p:sp>
        <p:nvSpPr>
          <p:cNvPr id="4" name="矩形 3"/>
          <p:cNvSpPr/>
          <p:nvPr/>
        </p:nvSpPr>
        <p:spPr>
          <a:xfrm>
            <a:off x="790794" y="5793219"/>
            <a:ext cx="7926485" cy="830997"/>
          </a:xfrm>
          <a:prstGeom prst="rect">
            <a:avLst/>
          </a:prstGeom>
        </p:spPr>
        <p:txBody>
          <a:bodyPr wrap="square">
            <a:spAutoFit/>
          </a:bodyPr>
          <a:lstStyle/>
          <a:p>
            <a:pPr marL="0" indent="0" eaLnBrk="1" hangingPunct="1">
              <a:buNone/>
            </a:pPr>
            <a:r>
              <a:rPr lang="en-US" altLang="zh-CN">
                <a:solidFill>
                  <a:srgbClr val="003300"/>
                </a:solidFill>
                <a:latin typeface="+mn-ea"/>
              </a:rPr>
              <a:t>(3)</a:t>
            </a:r>
            <a:r>
              <a:rPr lang="zh-CN" altLang="en-US" b="0">
                <a:latin typeface="+mn-ea"/>
                <a:ea typeface="+mn-ea"/>
              </a:rPr>
              <a:t>确定逻辑功能：由真值表看出，</a:t>
            </a:r>
            <a:r>
              <a:rPr lang="zh-CN" altLang="en-US">
                <a:solidFill>
                  <a:srgbClr val="003300"/>
                </a:solidFill>
                <a:latin typeface="+mn-ea"/>
                <a:ea typeface="+mn-ea"/>
              </a:rPr>
              <a:t>有效电平</a:t>
            </a:r>
            <a:r>
              <a:rPr lang="zh-CN" altLang="en-US" b="0">
                <a:latin typeface="+mn-ea"/>
                <a:ea typeface="+mn-ea"/>
              </a:rPr>
              <a:t>为高电平，且</a:t>
            </a:r>
            <a:r>
              <a:rPr lang="zh-CN" altLang="en-US">
                <a:solidFill>
                  <a:srgbClr val="003300"/>
                </a:solidFill>
                <a:latin typeface="+mn-ea"/>
                <a:ea typeface="+mn-ea"/>
              </a:rPr>
              <a:t>由输出状态便知道输入代码值</a:t>
            </a:r>
            <a:r>
              <a:rPr lang="zh-CN" altLang="en-US" b="0">
                <a:latin typeface="+mn-ea"/>
                <a:ea typeface="+mn-ea"/>
              </a:rPr>
              <a:t>，此种功能称为</a:t>
            </a:r>
            <a:r>
              <a:rPr lang="zh-CN" altLang="en-US">
                <a:solidFill>
                  <a:srgbClr val="800000"/>
                </a:solidFill>
                <a:latin typeface="+mn-ea"/>
                <a:ea typeface="+mn-ea"/>
              </a:rPr>
              <a:t>译码功能</a:t>
            </a:r>
            <a:r>
              <a:rPr lang="zh-CN" altLang="en-US" b="0">
                <a:latin typeface="+mn-ea"/>
                <a:ea typeface="+mn-ea"/>
              </a:rPr>
              <a:t>。</a:t>
            </a:r>
          </a:p>
        </p:txBody>
      </p:sp>
      <p:graphicFrame>
        <p:nvGraphicFramePr>
          <p:cNvPr id="6" name="对象 5">
            <a:extLst>
              <a:ext uri="{FF2B5EF4-FFF2-40B4-BE49-F238E27FC236}">
                <a16:creationId xmlns:a16="http://schemas.microsoft.com/office/drawing/2014/main" xmlns="" id="{BDB09D6E-0337-8B05-7187-96E6BE5CBD2F}"/>
              </a:ext>
            </a:extLst>
          </p:cNvPr>
          <p:cNvGraphicFramePr>
            <a:graphicFrameLocks noChangeAspect="1"/>
          </p:cNvGraphicFramePr>
          <p:nvPr>
            <p:extLst>
              <p:ext uri="{D42A27DB-BD31-4B8C-83A1-F6EECF244321}">
                <p14:modId xmlns:p14="http://schemas.microsoft.com/office/powerpoint/2010/main" val="1472361531"/>
              </p:ext>
            </p:extLst>
          </p:nvPr>
        </p:nvGraphicFramePr>
        <p:xfrm>
          <a:off x="5362795" y="72363"/>
          <a:ext cx="3332793" cy="3442665"/>
        </p:xfrm>
        <a:graphic>
          <a:graphicData uri="http://schemas.openxmlformats.org/presentationml/2006/ole">
            <mc:AlternateContent xmlns:mc="http://schemas.openxmlformats.org/markup-compatibility/2006">
              <mc:Choice xmlns:v="urn:schemas-microsoft-com:vml" Requires="v">
                <p:oleObj spid="_x0000_s1029" name="Visio" r:id="rId10" imgW="4335015" imgH="4475871" progId="Visio.Drawing.11">
                  <p:embed/>
                </p:oleObj>
              </mc:Choice>
              <mc:Fallback>
                <p:oleObj name="Visio" r:id="rId10" imgW="4335015" imgH="4475871" progId="Visio.Drawing.11">
                  <p:embed/>
                  <p:pic>
                    <p:nvPicPr>
                      <p:cNvPr id="0" name="Object 121"/>
                      <p:cNvPicPr>
                        <a:picLocks noChangeAspect="1" noChangeArrowheads="1"/>
                      </p:cNvPicPr>
                      <p:nvPr/>
                    </p:nvPicPr>
                    <p:blipFill>
                      <a:blip r:embed="rId11"/>
                      <a:srcRect/>
                      <a:stretch>
                        <a:fillRect/>
                      </a:stretch>
                    </p:blipFill>
                    <p:spPr bwMode="auto">
                      <a:xfrm>
                        <a:off x="5362795" y="72363"/>
                        <a:ext cx="3332793" cy="3442665"/>
                      </a:xfrm>
                      <a:prstGeom prst="rect">
                        <a:avLst/>
                      </a:prstGeom>
                      <a:noFill/>
                    </p:spPr>
                  </p:pic>
                </p:oleObj>
              </mc:Fallback>
            </mc:AlternateContent>
          </a:graphicData>
        </a:graphic>
      </p:graphicFrame>
    </p:spTree>
    <p:extLst>
      <p:ext uri="{BB962C8B-B14F-4D97-AF65-F5344CB8AC3E}">
        <p14:creationId xmlns:p14="http://schemas.microsoft.com/office/powerpoint/2010/main" val="354751104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1018"/>
                                        </p:tgtEl>
                                        <p:attrNameLst>
                                          <p:attrName>style.visibility</p:attrName>
                                        </p:attrNameLst>
                                      </p:cBhvr>
                                      <p:to>
                                        <p:strVal val="visible"/>
                                      </p:to>
                                    </p:set>
                                    <p:animEffect transition="in" filter="wipe(up)">
                                      <p:cBhvr>
                                        <p:cTn id="7" dur="2000"/>
                                        <p:tgtEl>
                                          <p:spTgt spid="1710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8" grpId="0"/>
      <p:bldP spid="7"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75248" y="1031555"/>
            <a:ext cx="9068752" cy="705485"/>
          </a:xfrm>
          <a:solidFill>
            <a:schemeClr val="bg1"/>
          </a:solidFill>
        </p:spPr>
        <p:txBody>
          <a:bodyPr/>
          <a:lstStyle/>
          <a:p>
            <a:pPr algn="l" eaLnBrk="1" hangingPunct="1"/>
            <a:r>
              <a:rPr lang="en-US" altLang="zh-CN" sz="3200" b="1">
                <a:solidFill>
                  <a:srgbClr val="0000FF"/>
                </a:solidFill>
                <a:latin typeface="+mn-ea"/>
                <a:ea typeface="+mn-ea"/>
              </a:rPr>
              <a:t>3.6 </a:t>
            </a:r>
            <a:r>
              <a:rPr lang="zh-CN" altLang="en-US" sz="3200" b="1">
                <a:solidFill>
                  <a:srgbClr val="0000FF"/>
                </a:solidFill>
                <a:latin typeface="+mn-ea"/>
                <a:ea typeface="+mn-ea"/>
              </a:rPr>
              <a:t>数值比较电路</a:t>
            </a:r>
          </a:p>
        </p:txBody>
      </p:sp>
      <p:sp>
        <p:nvSpPr>
          <p:cNvPr id="185347" name="Rectangle 3"/>
          <p:cNvSpPr>
            <a:spLocks noGrp="1" noChangeArrowheads="1"/>
          </p:cNvSpPr>
          <p:nvPr>
            <p:ph type="body" idx="1"/>
          </p:nvPr>
        </p:nvSpPr>
        <p:spPr>
          <a:xfrm>
            <a:off x="273368" y="1645588"/>
            <a:ext cx="7772400" cy="3586163"/>
          </a:xfrm>
        </p:spPr>
        <p:txBody>
          <a:bodyPr/>
          <a:lstStyle/>
          <a:p>
            <a:pPr marL="0" indent="0" algn="just" eaLnBrk="1" hangingPunct="1">
              <a:lnSpc>
                <a:spcPct val="120000"/>
              </a:lnSpc>
              <a:buNone/>
            </a:pPr>
            <a:r>
              <a:rPr lang="zh-CN" altLang="en-US" sz="2600" dirty="0"/>
              <a:t>      数值比较电路是用来比较两个二进制数的</a:t>
            </a:r>
            <a:r>
              <a:rPr lang="zh-CN" altLang="en-US" sz="2600" b="1" dirty="0">
                <a:solidFill>
                  <a:srgbClr val="003300"/>
                </a:solidFill>
              </a:rPr>
              <a:t>大小或是否相等</a:t>
            </a:r>
            <a:r>
              <a:rPr lang="zh-CN" altLang="en-US" sz="2600" dirty="0"/>
              <a:t>的电路。</a:t>
            </a:r>
            <a:endParaRPr lang="en-US" altLang="zh-CN" sz="2600" dirty="0"/>
          </a:p>
          <a:p>
            <a:pPr algn="just" eaLnBrk="1" hangingPunct="1">
              <a:lnSpc>
                <a:spcPct val="120000"/>
              </a:lnSpc>
              <a:buFont typeface="Wingdings" panose="05000000000000000000" pitchFamily="2" charset="2"/>
              <a:buChar char="l"/>
            </a:pPr>
            <a:r>
              <a:rPr kumimoji="1" lang="en-US" altLang="zh-CN" sz="2800" b="1" dirty="0">
                <a:solidFill>
                  <a:srgbClr val="800000"/>
                </a:solidFill>
                <a:latin typeface="+mn-ea"/>
              </a:rPr>
              <a:t>1</a:t>
            </a:r>
            <a:r>
              <a:rPr kumimoji="1" lang="zh-CN" altLang="en-US" sz="2800" b="1" dirty="0">
                <a:solidFill>
                  <a:srgbClr val="800000"/>
                </a:solidFill>
                <a:latin typeface="+mn-ea"/>
              </a:rPr>
              <a:t>位数值比较器</a:t>
            </a:r>
            <a:endParaRPr kumimoji="1" lang="en-US" altLang="zh-CN" sz="2800" b="1" dirty="0">
              <a:solidFill>
                <a:srgbClr val="800000"/>
              </a:solidFill>
              <a:latin typeface="+mn-ea"/>
            </a:endParaRPr>
          </a:p>
          <a:p>
            <a:pPr marL="0" indent="0" algn="just" eaLnBrk="1" hangingPunct="1">
              <a:lnSpc>
                <a:spcPct val="120000"/>
              </a:lnSpc>
              <a:buNone/>
            </a:pPr>
            <a:r>
              <a:rPr lang="zh-CN" altLang="en-US" sz="2400" dirty="0"/>
              <a:t>       两个一位二进制数</a:t>
            </a:r>
            <a:r>
              <a:rPr lang="en-US" altLang="zh-CN" sz="2400" i="1" dirty="0"/>
              <a:t>A</a:t>
            </a:r>
            <a:r>
              <a:rPr lang="zh-CN" altLang="en-US" sz="2400" dirty="0"/>
              <a:t>和</a:t>
            </a:r>
            <a:r>
              <a:rPr lang="en-US" altLang="zh-CN" sz="2400" i="1" dirty="0"/>
              <a:t>B</a:t>
            </a:r>
            <a:r>
              <a:rPr lang="zh-CN" altLang="en-US" sz="2400" dirty="0"/>
              <a:t>的比较有三种结果：</a:t>
            </a:r>
            <a:r>
              <a:rPr lang="en-US" altLang="zh-CN" sz="2400" i="1" dirty="0"/>
              <a:t>A</a:t>
            </a:r>
            <a:r>
              <a:rPr lang="en-US" altLang="zh-CN" sz="2400" dirty="0"/>
              <a:t>&gt;</a:t>
            </a:r>
            <a:r>
              <a:rPr lang="en-US" altLang="zh-CN" sz="2400" i="1" dirty="0"/>
              <a:t>B</a:t>
            </a:r>
            <a:r>
              <a:rPr lang="zh-CN" altLang="en-US" sz="2400" dirty="0"/>
              <a:t>，</a:t>
            </a:r>
            <a:r>
              <a:rPr lang="en-US" altLang="zh-CN" sz="2400" i="1" dirty="0"/>
              <a:t>A</a:t>
            </a:r>
            <a:r>
              <a:rPr lang="en-US" altLang="zh-CN" sz="2400" dirty="0"/>
              <a:t>&lt;</a:t>
            </a:r>
            <a:r>
              <a:rPr lang="en-US" altLang="zh-CN" sz="2400" i="1" dirty="0"/>
              <a:t>B</a:t>
            </a:r>
            <a:r>
              <a:rPr lang="zh-CN" altLang="en-US" sz="2400" dirty="0"/>
              <a:t>，</a:t>
            </a:r>
            <a:r>
              <a:rPr lang="en-US" altLang="zh-CN" sz="2400" i="1" dirty="0"/>
              <a:t>A</a:t>
            </a:r>
            <a:r>
              <a:rPr lang="en-US" altLang="zh-CN" sz="2400" dirty="0"/>
              <a:t>=</a:t>
            </a:r>
            <a:r>
              <a:rPr lang="en-US" altLang="zh-CN" sz="2400" i="1" dirty="0"/>
              <a:t>B</a:t>
            </a:r>
            <a:r>
              <a:rPr lang="zh-CN" altLang="en-US" sz="2400" dirty="0"/>
              <a:t>。比较器的输入</a:t>
            </a:r>
            <a:r>
              <a:rPr lang="en-US" altLang="zh-CN" sz="2400" dirty="0"/>
              <a:t>/</a:t>
            </a:r>
            <a:r>
              <a:rPr lang="zh-CN" altLang="en-US" sz="2400" dirty="0"/>
              <a:t>输出可表示为：</a:t>
            </a:r>
          </a:p>
          <a:p>
            <a:pPr marL="0" indent="0" algn="just" eaLnBrk="1" hangingPunct="1">
              <a:lnSpc>
                <a:spcPct val="120000"/>
              </a:lnSpc>
              <a:buNone/>
            </a:pPr>
            <a:endParaRPr lang="zh-CN" altLang="en-US" sz="2600" dirty="0"/>
          </a:p>
          <a:p>
            <a:pPr eaLnBrk="1" hangingPunct="1"/>
            <a:endParaRPr lang="en-US" altLang="zh-CN" dirty="0"/>
          </a:p>
        </p:txBody>
      </p:sp>
      <p:sp>
        <p:nvSpPr>
          <p:cNvPr id="5" name="Text Box 6"/>
          <p:cNvSpPr txBox="1">
            <a:spLocks noChangeArrowheads="1"/>
          </p:cNvSpPr>
          <p:nvPr/>
        </p:nvSpPr>
        <p:spPr bwMode="auto">
          <a:xfrm>
            <a:off x="1047750" y="4242748"/>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0">
                <a:latin typeface="+mn-lt"/>
                <a:ea typeface="+mn-ea"/>
              </a:rPr>
              <a:t>输入：两个一位二进制数 </a:t>
            </a:r>
            <a:r>
              <a:rPr lang="en-US" altLang="zh-CN" sz="2400" b="0" i="1">
                <a:latin typeface="+mn-lt"/>
                <a:ea typeface="+mn-ea"/>
              </a:rPr>
              <a:t>A</a:t>
            </a:r>
            <a:r>
              <a:rPr lang="zh-CN" altLang="en-US" sz="2400" b="0" i="1">
                <a:latin typeface="+mn-lt"/>
                <a:ea typeface="+mn-ea"/>
              </a:rPr>
              <a:t>、</a:t>
            </a:r>
            <a:r>
              <a:rPr lang="en-US" altLang="zh-CN" sz="2400" b="0" i="1">
                <a:latin typeface="+mn-lt"/>
                <a:ea typeface="+mn-ea"/>
              </a:rPr>
              <a:t>B</a:t>
            </a:r>
            <a:r>
              <a:rPr lang="zh-CN" altLang="en-US" sz="2400" b="0" i="1">
                <a:latin typeface="+mn-lt"/>
                <a:ea typeface="+mn-ea"/>
              </a:rPr>
              <a:t>。</a:t>
            </a:r>
            <a:r>
              <a:rPr lang="zh-CN" altLang="en-US" sz="2400" b="0">
                <a:latin typeface="+mn-lt"/>
                <a:ea typeface="+mn-ea"/>
              </a:rPr>
              <a:t>   </a:t>
            </a:r>
          </a:p>
        </p:txBody>
      </p:sp>
      <p:sp>
        <p:nvSpPr>
          <p:cNvPr id="6" name="Text Box 7"/>
          <p:cNvSpPr txBox="1">
            <a:spLocks noChangeArrowheads="1"/>
          </p:cNvSpPr>
          <p:nvPr/>
        </p:nvSpPr>
        <p:spPr bwMode="auto">
          <a:xfrm>
            <a:off x="1047750" y="4768214"/>
            <a:ext cx="138540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0">
                <a:latin typeface="+mn-lt"/>
                <a:ea typeface="+mn-ea"/>
              </a:rPr>
              <a:t>输出：   </a:t>
            </a:r>
          </a:p>
        </p:txBody>
      </p:sp>
      <p:grpSp>
        <p:nvGrpSpPr>
          <p:cNvPr id="7" name="Group 8"/>
          <p:cNvGrpSpPr>
            <a:grpSpLocks/>
          </p:cNvGrpSpPr>
          <p:nvPr/>
        </p:nvGrpSpPr>
        <p:grpSpPr bwMode="auto">
          <a:xfrm>
            <a:off x="2054053" y="4792031"/>
            <a:ext cx="3509570" cy="544514"/>
            <a:chOff x="656" y="1781"/>
            <a:chExt cx="1993" cy="343"/>
          </a:xfrm>
        </p:grpSpPr>
        <p:grpSp>
          <p:nvGrpSpPr>
            <p:cNvPr id="8" name="Group 9"/>
            <p:cNvGrpSpPr>
              <a:grpSpLocks/>
            </p:cNvGrpSpPr>
            <p:nvPr/>
          </p:nvGrpSpPr>
          <p:grpSpPr bwMode="auto">
            <a:xfrm>
              <a:off x="656" y="1799"/>
              <a:ext cx="486" cy="325"/>
              <a:chOff x="655" y="1739"/>
              <a:chExt cx="429" cy="590"/>
            </a:xfrm>
          </p:grpSpPr>
          <p:sp>
            <p:nvSpPr>
              <p:cNvPr id="10" name="Rectangle 10"/>
              <p:cNvSpPr>
                <a:spLocks noChangeArrowheads="1"/>
              </p:cNvSpPr>
              <p:nvPr/>
            </p:nvSpPr>
            <p:spPr bwMode="auto">
              <a:xfrm>
                <a:off x="655" y="1739"/>
                <a:ext cx="128"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i="1">
                    <a:latin typeface="+mn-lt"/>
                    <a:ea typeface="+mn-ea"/>
                  </a:rPr>
                  <a:t>F</a:t>
                </a:r>
                <a:endParaRPr lang="en-US" altLang="zh-CN" sz="2400" b="0">
                  <a:latin typeface="+mn-lt"/>
                  <a:ea typeface="+mn-ea"/>
                </a:endParaRPr>
              </a:p>
            </p:txBody>
          </p:sp>
          <p:sp>
            <p:nvSpPr>
              <p:cNvPr id="11" name="Rectangle 11"/>
              <p:cNvSpPr>
                <a:spLocks noChangeArrowheads="1"/>
              </p:cNvSpPr>
              <p:nvPr/>
            </p:nvSpPr>
            <p:spPr bwMode="auto">
              <a:xfrm>
                <a:off x="981" y="1907"/>
                <a:ext cx="103"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i="1">
                    <a:latin typeface="+mn-lt"/>
                    <a:ea typeface="+mn-ea"/>
                  </a:rPr>
                  <a:t>B</a:t>
                </a:r>
                <a:endParaRPr lang="en-US" altLang="zh-CN" sz="2400" b="0">
                  <a:latin typeface="+mn-lt"/>
                  <a:ea typeface="+mn-ea"/>
                </a:endParaRPr>
              </a:p>
            </p:txBody>
          </p:sp>
          <p:sp>
            <p:nvSpPr>
              <p:cNvPr id="12" name="Rectangle 12"/>
              <p:cNvSpPr>
                <a:spLocks noChangeArrowheads="1"/>
              </p:cNvSpPr>
              <p:nvPr/>
            </p:nvSpPr>
            <p:spPr bwMode="auto">
              <a:xfrm>
                <a:off x="763" y="1887"/>
                <a:ext cx="103"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i="1">
                    <a:latin typeface="+mn-lt"/>
                    <a:ea typeface="+mn-ea"/>
                  </a:rPr>
                  <a:t>A</a:t>
                </a:r>
                <a:endParaRPr lang="en-US" altLang="zh-CN" sz="2400" b="0">
                  <a:latin typeface="+mn-lt"/>
                  <a:ea typeface="+mn-ea"/>
                </a:endParaRPr>
              </a:p>
            </p:txBody>
          </p:sp>
          <p:sp>
            <p:nvSpPr>
              <p:cNvPr id="13" name="Rectangle 13"/>
              <p:cNvSpPr>
                <a:spLocks noChangeArrowheads="1"/>
              </p:cNvSpPr>
              <p:nvPr/>
            </p:nvSpPr>
            <p:spPr bwMode="auto">
              <a:xfrm>
                <a:off x="889" y="1907"/>
                <a:ext cx="90"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latin typeface="+mn-lt"/>
                    <a:ea typeface="+mn-ea"/>
                  </a:rPr>
                  <a:t>&gt;</a:t>
                </a:r>
              </a:p>
            </p:txBody>
          </p:sp>
        </p:grpSp>
        <p:sp>
          <p:nvSpPr>
            <p:cNvPr id="9" name="Rectangle 14"/>
            <p:cNvSpPr>
              <a:spLocks noChangeArrowheads="1"/>
            </p:cNvSpPr>
            <p:nvPr/>
          </p:nvSpPr>
          <p:spPr bwMode="auto">
            <a:xfrm>
              <a:off x="1096" y="1781"/>
              <a:ext cx="1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latin typeface="+mn-lt"/>
                  <a:ea typeface="+mn-ea"/>
                </a:rPr>
                <a:t>=1</a:t>
              </a:r>
              <a:r>
                <a:rPr lang="zh-CN" altLang="en-US" sz="2400" b="0">
                  <a:latin typeface="+mn-lt"/>
                  <a:ea typeface="+mn-ea"/>
                </a:rPr>
                <a:t>，表示</a:t>
              </a:r>
              <a:r>
                <a:rPr lang="en-US" altLang="zh-CN" sz="2400" b="0" i="1">
                  <a:latin typeface="+mn-lt"/>
                  <a:ea typeface="+mn-ea"/>
                </a:rPr>
                <a:t>A</a:t>
              </a:r>
              <a:r>
                <a:rPr lang="zh-CN" altLang="en-US" sz="2400" b="0">
                  <a:latin typeface="+mn-lt"/>
                  <a:ea typeface="+mn-ea"/>
                </a:rPr>
                <a:t>大于</a:t>
              </a:r>
              <a:r>
                <a:rPr lang="en-US" altLang="zh-CN" sz="2400" b="0" i="1">
                  <a:latin typeface="+mn-lt"/>
                  <a:ea typeface="+mn-ea"/>
                </a:rPr>
                <a:t>B</a:t>
              </a:r>
            </a:p>
          </p:txBody>
        </p:sp>
      </p:grpSp>
      <p:grpSp>
        <p:nvGrpSpPr>
          <p:cNvPr id="14" name="Group 15"/>
          <p:cNvGrpSpPr>
            <a:grpSpLocks/>
          </p:cNvGrpSpPr>
          <p:nvPr/>
        </p:nvGrpSpPr>
        <p:grpSpPr bwMode="auto">
          <a:xfrm>
            <a:off x="2127250" y="5368286"/>
            <a:ext cx="3846513" cy="561974"/>
            <a:chOff x="589" y="2190"/>
            <a:chExt cx="2423" cy="354"/>
          </a:xfrm>
        </p:grpSpPr>
        <p:sp>
          <p:nvSpPr>
            <p:cNvPr id="15" name="Rectangle 16"/>
            <p:cNvSpPr>
              <a:spLocks noChangeArrowheads="1"/>
            </p:cNvSpPr>
            <p:nvPr/>
          </p:nvSpPr>
          <p:spPr bwMode="auto">
            <a:xfrm>
              <a:off x="589" y="2205"/>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i="1">
                  <a:latin typeface="+mn-lt"/>
                  <a:ea typeface="+mn-ea"/>
                </a:rPr>
                <a:t>F</a:t>
              </a:r>
              <a:endParaRPr lang="en-US" altLang="zh-CN" sz="2400" b="0">
                <a:latin typeface="+mn-lt"/>
                <a:ea typeface="+mn-ea"/>
              </a:endParaRPr>
            </a:p>
          </p:txBody>
        </p:sp>
        <p:sp>
          <p:nvSpPr>
            <p:cNvPr id="16" name="Rectangle 17"/>
            <p:cNvSpPr>
              <a:spLocks noChangeArrowheads="1"/>
            </p:cNvSpPr>
            <p:nvPr/>
          </p:nvSpPr>
          <p:spPr bwMode="auto">
            <a:xfrm>
              <a:off x="927" y="2308"/>
              <a:ext cx="1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i="1">
                  <a:latin typeface="+mn-lt"/>
                  <a:ea typeface="+mn-ea"/>
                </a:rPr>
                <a:t>B</a:t>
              </a:r>
              <a:endParaRPr lang="en-US" altLang="zh-CN" sz="2400" b="0">
                <a:latin typeface="+mn-lt"/>
                <a:ea typeface="+mn-ea"/>
              </a:endParaRPr>
            </a:p>
          </p:txBody>
        </p:sp>
        <p:sp>
          <p:nvSpPr>
            <p:cNvPr id="17" name="Rectangle 18"/>
            <p:cNvSpPr>
              <a:spLocks noChangeArrowheads="1"/>
            </p:cNvSpPr>
            <p:nvPr/>
          </p:nvSpPr>
          <p:spPr bwMode="auto">
            <a:xfrm>
              <a:off x="703" y="2311"/>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i="1">
                  <a:latin typeface="+mn-lt"/>
                  <a:ea typeface="+mn-ea"/>
                </a:rPr>
                <a:t>A</a:t>
              </a:r>
              <a:endParaRPr lang="en-US" altLang="zh-CN" sz="2400" b="0">
                <a:latin typeface="+mn-lt"/>
                <a:ea typeface="+mn-ea"/>
              </a:endParaRPr>
            </a:p>
          </p:txBody>
        </p:sp>
        <p:sp>
          <p:nvSpPr>
            <p:cNvPr id="18" name="Rectangle 19"/>
            <p:cNvSpPr>
              <a:spLocks noChangeArrowheads="1"/>
            </p:cNvSpPr>
            <p:nvPr/>
          </p:nvSpPr>
          <p:spPr bwMode="auto">
            <a:xfrm>
              <a:off x="813" y="2296"/>
              <a:ext cx="1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latin typeface="+mn-lt"/>
                  <a:ea typeface="+mn-ea"/>
                </a:rPr>
                <a:t>&lt;</a:t>
              </a:r>
            </a:p>
          </p:txBody>
        </p:sp>
        <p:sp>
          <p:nvSpPr>
            <p:cNvPr id="19" name="Rectangle 20"/>
            <p:cNvSpPr>
              <a:spLocks noChangeArrowheads="1"/>
            </p:cNvSpPr>
            <p:nvPr/>
          </p:nvSpPr>
          <p:spPr bwMode="auto">
            <a:xfrm>
              <a:off x="1043" y="2190"/>
              <a:ext cx="19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dirty="0">
                  <a:latin typeface="+mn-lt"/>
                  <a:ea typeface="+mn-ea"/>
                </a:rPr>
                <a:t>=1</a:t>
              </a:r>
              <a:r>
                <a:rPr lang="zh-CN" altLang="en-US" sz="2400" b="0" dirty="0">
                  <a:latin typeface="+mn-lt"/>
                  <a:ea typeface="+mn-ea"/>
                </a:rPr>
                <a:t>，表示</a:t>
              </a:r>
              <a:r>
                <a:rPr lang="en-US" altLang="zh-CN" sz="2400" b="0" i="1" dirty="0">
                  <a:latin typeface="+mn-lt"/>
                  <a:ea typeface="+mn-ea"/>
                </a:rPr>
                <a:t>A</a:t>
              </a:r>
              <a:r>
                <a:rPr lang="zh-CN" altLang="en-US" sz="2400" b="0" dirty="0">
                  <a:latin typeface="+mn-lt"/>
                  <a:ea typeface="+mn-ea"/>
                </a:rPr>
                <a:t>小于</a:t>
              </a:r>
              <a:r>
                <a:rPr lang="en-US" altLang="zh-CN" sz="2400" b="0" i="1" dirty="0">
                  <a:latin typeface="+mn-lt"/>
                  <a:ea typeface="+mn-ea"/>
                </a:rPr>
                <a:t>B</a:t>
              </a:r>
            </a:p>
          </p:txBody>
        </p:sp>
      </p:grpSp>
      <p:grpSp>
        <p:nvGrpSpPr>
          <p:cNvPr id="20" name="Group 21"/>
          <p:cNvGrpSpPr>
            <a:grpSpLocks/>
          </p:cNvGrpSpPr>
          <p:nvPr/>
        </p:nvGrpSpPr>
        <p:grpSpPr bwMode="auto">
          <a:xfrm>
            <a:off x="2112962" y="5966783"/>
            <a:ext cx="3242483" cy="619126"/>
            <a:chOff x="1429" y="2502"/>
            <a:chExt cx="1604" cy="390"/>
          </a:xfrm>
        </p:grpSpPr>
        <p:sp>
          <p:nvSpPr>
            <p:cNvPr id="21" name="Rectangle 22"/>
            <p:cNvSpPr>
              <a:spLocks noChangeArrowheads="1"/>
            </p:cNvSpPr>
            <p:nvPr/>
          </p:nvSpPr>
          <p:spPr bwMode="auto">
            <a:xfrm>
              <a:off x="1429" y="2546"/>
              <a:ext cx="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i="1">
                  <a:latin typeface="+mn-lt"/>
                  <a:ea typeface="+mn-ea"/>
                </a:rPr>
                <a:t>F</a:t>
              </a:r>
              <a:endParaRPr lang="en-US" altLang="zh-CN" sz="2400" b="0">
                <a:latin typeface="+mn-lt"/>
                <a:ea typeface="+mn-ea"/>
              </a:endParaRPr>
            </a:p>
          </p:txBody>
        </p:sp>
        <p:sp>
          <p:nvSpPr>
            <p:cNvPr id="22" name="Rectangle 23"/>
            <p:cNvSpPr>
              <a:spLocks noChangeArrowheads="1"/>
            </p:cNvSpPr>
            <p:nvPr/>
          </p:nvSpPr>
          <p:spPr bwMode="auto">
            <a:xfrm>
              <a:off x="1742" y="2659"/>
              <a:ext cx="1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i="1">
                  <a:latin typeface="+mn-lt"/>
                  <a:ea typeface="+mn-ea"/>
                </a:rPr>
                <a:t>B</a:t>
              </a:r>
              <a:endParaRPr lang="en-US" altLang="zh-CN" sz="2400" b="0">
                <a:latin typeface="+mn-lt"/>
                <a:ea typeface="+mn-ea"/>
              </a:endParaRPr>
            </a:p>
          </p:txBody>
        </p:sp>
        <p:sp>
          <p:nvSpPr>
            <p:cNvPr id="23" name="Rectangle 24"/>
            <p:cNvSpPr>
              <a:spLocks noChangeArrowheads="1"/>
            </p:cNvSpPr>
            <p:nvPr/>
          </p:nvSpPr>
          <p:spPr bwMode="auto">
            <a:xfrm>
              <a:off x="1519" y="2659"/>
              <a:ext cx="1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i="1">
                  <a:latin typeface="+mn-lt"/>
                  <a:ea typeface="+mn-ea"/>
                </a:rPr>
                <a:t>A</a:t>
              </a:r>
              <a:endParaRPr lang="en-US" altLang="zh-CN" sz="2400" b="0">
                <a:latin typeface="+mn-lt"/>
                <a:ea typeface="+mn-ea"/>
              </a:endParaRPr>
            </a:p>
          </p:txBody>
        </p:sp>
        <p:sp>
          <p:nvSpPr>
            <p:cNvPr id="24" name="Rectangle 25"/>
            <p:cNvSpPr>
              <a:spLocks noChangeArrowheads="1"/>
            </p:cNvSpPr>
            <p:nvPr/>
          </p:nvSpPr>
          <p:spPr bwMode="auto">
            <a:xfrm>
              <a:off x="1643" y="2659"/>
              <a:ext cx="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latin typeface="+mn-lt"/>
                  <a:ea typeface="+mn-ea"/>
                </a:rPr>
                <a:t>=</a:t>
              </a:r>
            </a:p>
          </p:txBody>
        </p:sp>
        <p:sp>
          <p:nvSpPr>
            <p:cNvPr id="25" name="Rectangle 26"/>
            <p:cNvSpPr>
              <a:spLocks noChangeArrowheads="1"/>
            </p:cNvSpPr>
            <p:nvPr/>
          </p:nvSpPr>
          <p:spPr bwMode="auto">
            <a:xfrm>
              <a:off x="1720" y="2502"/>
              <a:ext cx="13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latin typeface="+mn-lt"/>
                  <a:ea typeface="+mn-ea"/>
                </a:rPr>
                <a:t>  =1</a:t>
              </a:r>
              <a:r>
                <a:rPr lang="zh-CN" altLang="en-US" sz="2400" b="0">
                  <a:latin typeface="+mn-lt"/>
                  <a:ea typeface="+mn-ea"/>
                </a:rPr>
                <a:t>，表示</a:t>
              </a:r>
              <a:r>
                <a:rPr lang="en-US" altLang="zh-CN" sz="2400" b="0" i="1">
                  <a:latin typeface="+mn-lt"/>
                  <a:ea typeface="+mn-ea"/>
                </a:rPr>
                <a:t>A</a:t>
              </a:r>
              <a:r>
                <a:rPr lang="zh-CN" altLang="en-US" sz="2400" b="0">
                  <a:latin typeface="+mn-lt"/>
                  <a:ea typeface="+mn-ea"/>
                </a:rPr>
                <a:t>等于</a:t>
              </a:r>
              <a:r>
                <a:rPr lang="en-US" altLang="zh-CN" sz="2400" b="0" i="1">
                  <a:latin typeface="+mn-lt"/>
                  <a:ea typeface="+mn-ea"/>
                </a:rPr>
                <a:t>B</a:t>
              </a:r>
            </a:p>
          </p:txBody>
        </p:sp>
      </p:grpSp>
    </p:spTree>
    <p:extLst>
      <p:ext uri="{BB962C8B-B14F-4D97-AF65-F5344CB8AC3E}">
        <p14:creationId xmlns:p14="http://schemas.microsoft.com/office/powerpoint/2010/main" val="6096127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up)">
                                      <p:cBhvr>
                                        <p:cTn id="12" dur="2000"/>
                                        <p:tgtEl>
                                          <p:spTgt spid="185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5347">
                                            <p:txEl>
                                              <p:pRg st="2" end="2"/>
                                            </p:txEl>
                                          </p:spTgt>
                                        </p:tgtEl>
                                        <p:attrNameLst>
                                          <p:attrName>style.visibility</p:attrName>
                                        </p:attrNameLst>
                                      </p:cBhvr>
                                      <p:to>
                                        <p:strVal val="visible"/>
                                      </p:to>
                                    </p:set>
                                    <p:animEffect transition="in" filter="wipe(up)">
                                      <p:cBhvr>
                                        <p:cTn id="17" dur="2000"/>
                                        <p:tgtEl>
                                          <p:spTgt spid="185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trips(down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trips(downRigh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trips(downRigh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strips(downRigh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P spid="5" grpId="0" autoUpdateAnimBg="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3"/>
          <p:cNvGrpSpPr>
            <a:grpSpLocks/>
          </p:cNvGrpSpPr>
          <p:nvPr/>
        </p:nvGrpSpPr>
        <p:grpSpPr bwMode="auto">
          <a:xfrm>
            <a:off x="6187123" y="1552893"/>
            <a:ext cx="1844675" cy="485775"/>
            <a:chOff x="1020" y="2721"/>
            <a:chExt cx="1162" cy="306"/>
          </a:xfrm>
        </p:grpSpPr>
        <p:grpSp>
          <p:nvGrpSpPr>
            <p:cNvPr id="79941" name="Group 44"/>
            <p:cNvGrpSpPr>
              <a:grpSpLocks/>
            </p:cNvGrpSpPr>
            <p:nvPr/>
          </p:nvGrpSpPr>
          <p:grpSpPr bwMode="auto">
            <a:xfrm>
              <a:off x="1633" y="2727"/>
              <a:ext cx="549" cy="261"/>
              <a:chOff x="876" y="3293"/>
              <a:chExt cx="549" cy="261"/>
            </a:xfrm>
          </p:grpSpPr>
          <p:sp>
            <p:nvSpPr>
              <p:cNvPr id="79947" name="Line 45"/>
              <p:cNvSpPr>
                <a:spLocks noChangeShapeType="1"/>
              </p:cNvSpPr>
              <p:nvPr/>
            </p:nvSpPr>
            <p:spPr bwMode="auto">
              <a:xfrm>
                <a:off x="1264" y="3333"/>
                <a:ext cx="161"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48" name="Rectangle 46"/>
              <p:cNvSpPr>
                <a:spLocks noChangeArrowheads="1"/>
              </p:cNvSpPr>
              <p:nvPr/>
            </p:nvSpPr>
            <p:spPr bwMode="auto">
              <a:xfrm>
                <a:off x="1250" y="3321"/>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B</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49" name="Rectangle 47"/>
              <p:cNvSpPr>
                <a:spLocks noChangeArrowheads="1"/>
              </p:cNvSpPr>
              <p:nvPr/>
            </p:nvSpPr>
            <p:spPr bwMode="auto">
              <a:xfrm>
                <a:off x="1089" y="3321"/>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A</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50" name="Rectangle 48"/>
              <p:cNvSpPr>
                <a:spLocks noChangeArrowheads="1"/>
              </p:cNvSpPr>
              <p:nvPr/>
            </p:nvSpPr>
            <p:spPr bwMode="auto">
              <a:xfrm>
                <a:off x="876" y="329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rPr>
                  <a:t>=</a:t>
                </a:r>
              </a:p>
            </p:txBody>
          </p:sp>
        </p:grpSp>
        <p:grpSp>
          <p:nvGrpSpPr>
            <p:cNvPr id="79942" name="Group 49"/>
            <p:cNvGrpSpPr>
              <a:grpSpLocks/>
            </p:cNvGrpSpPr>
            <p:nvPr/>
          </p:nvGrpSpPr>
          <p:grpSpPr bwMode="auto">
            <a:xfrm>
              <a:off x="1020" y="2721"/>
              <a:ext cx="503" cy="306"/>
              <a:chOff x="655" y="1739"/>
              <a:chExt cx="444" cy="556"/>
            </a:xfrm>
          </p:grpSpPr>
          <p:sp>
            <p:nvSpPr>
              <p:cNvPr id="79943" name="Rectangle 50"/>
              <p:cNvSpPr>
                <a:spLocks noChangeArrowheads="1"/>
              </p:cNvSpPr>
              <p:nvPr/>
            </p:nvSpPr>
            <p:spPr bwMode="auto">
              <a:xfrm>
                <a:off x="655" y="1739"/>
                <a:ext cx="128"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F</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44" name="Rectangle 51"/>
              <p:cNvSpPr>
                <a:spLocks noChangeArrowheads="1"/>
              </p:cNvSpPr>
              <p:nvPr/>
            </p:nvSpPr>
            <p:spPr bwMode="auto">
              <a:xfrm>
                <a:off x="1004" y="1886"/>
                <a:ext cx="95"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B</a:t>
                </a:r>
                <a:endParaRPr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45" name="Rectangle 52"/>
              <p:cNvSpPr>
                <a:spLocks noChangeArrowheads="1"/>
              </p:cNvSpPr>
              <p:nvPr/>
            </p:nvSpPr>
            <p:spPr bwMode="auto">
              <a:xfrm>
                <a:off x="816" y="1886"/>
                <a:ext cx="9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A</a:t>
                </a:r>
                <a:endParaRPr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46" name="Rectangle 53"/>
              <p:cNvSpPr>
                <a:spLocks noChangeArrowheads="1"/>
              </p:cNvSpPr>
              <p:nvPr/>
            </p:nvSpPr>
            <p:spPr bwMode="auto">
              <a:xfrm>
                <a:off x="912" y="1872"/>
                <a:ext cx="97"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rPr>
                  <a:t>&gt;</a:t>
                </a:r>
              </a:p>
            </p:txBody>
          </p:sp>
        </p:grpSp>
      </p:grpSp>
      <p:grpSp>
        <p:nvGrpSpPr>
          <p:cNvPr id="5" name="Group 54"/>
          <p:cNvGrpSpPr>
            <a:grpSpLocks/>
          </p:cNvGrpSpPr>
          <p:nvPr/>
        </p:nvGrpSpPr>
        <p:grpSpPr bwMode="auto">
          <a:xfrm>
            <a:off x="6225225" y="2257743"/>
            <a:ext cx="1641475" cy="473075"/>
            <a:chOff x="385" y="3513"/>
            <a:chExt cx="1034" cy="298"/>
          </a:xfrm>
        </p:grpSpPr>
        <p:sp>
          <p:nvSpPr>
            <p:cNvPr id="79933" name="Line 55"/>
            <p:cNvSpPr>
              <a:spLocks noChangeShapeType="1"/>
            </p:cNvSpPr>
            <p:nvPr/>
          </p:nvSpPr>
          <p:spPr bwMode="auto">
            <a:xfrm>
              <a:off x="1115" y="3579"/>
              <a:ext cx="16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34" name="Rectangle 56"/>
            <p:cNvSpPr>
              <a:spLocks noChangeArrowheads="1"/>
            </p:cNvSpPr>
            <p:nvPr/>
          </p:nvSpPr>
          <p:spPr bwMode="auto">
            <a:xfrm>
              <a:off x="1290" y="3571"/>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B</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35" name="Rectangle 57"/>
            <p:cNvSpPr>
              <a:spLocks noChangeArrowheads="1"/>
            </p:cNvSpPr>
            <p:nvPr/>
          </p:nvSpPr>
          <p:spPr bwMode="auto">
            <a:xfrm>
              <a:off x="1111" y="3571"/>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A</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36" name="Rectangle 58"/>
            <p:cNvSpPr>
              <a:spLocks noChangeArrowheads="1"/>
            </p:cNvSpPr>
            <p:nvPr/>
          </p:nvSpPr>
          <p:spPr bwMode="auto">
            <a:xfrm>
              <a:off x="898" y="3543"/>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rPr>
                <a:t>=</a:t>
              </a:r>
            </a:p>
          </p:txBody>
        </p:sp>
        <p:sp>
          <p:nvSpPr>
            <p:cNvPr id="79937" name="Rectangle 59"/>
            <p:cNvSpPr>
              <a:spLocks noChangeArrowheads="1"/>
            </p:cNvSpPr>
            <p:nvPr/>
          </p:nvSpPr>
          <p:spPr bwMode="auto">
            <a:xfrm>
              <a:off x="385" y="3513"/>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F</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38" name="Rectangle 60"/>
            <p:cNvSpPr>
              <a:spLocks noChangeArrowheads="1"/>
            </p:cNvSpPr>
            <p:nvPr/>
          </p:nvSpPr>
          <p:spPr bwMode="auto">
            <a:xfrm>
              <a:off x="723" y="3616"/>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B</a:t>
              </a:r>
              <a:endParaRPr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39" name="Rectangle 61"/>
            <p:cNvSpPr>
              <a:spLocks noChangeArrowheads="1"/>
            </p:cNvSpPr>
            <p:nvPr/>
          </p:nvSpPr>
          <p:spPr bwMode="auto">
            <a:xfrm>
              <a:off x="499" y="3619"/>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A</a:t>
              </a:r>
              <a:endParaRPr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40" name="Rectangle 62"/>
            <p:cNvSpPr>
              <a:spLocks noChangeArrowheads="1"/>
            </p:cNvSpPr>
            <p:nvPr/>
          </p:nvSpPr>
          <p:spPr bwMode="auto">
            <a:xfrm>
              <a:off x="609" y="3604"/>
              <a:ext cx="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rPr>
                <a:t>&lt;</a:t>
              </a:r>
            </a:p>
          </p:txBody>
        </p:sp>
      </p:grpSp>
      <p:grpSp>
        <p:nvGrpSpPr>
          <p:cNvPr id="6" name="Group 63"/>
          <p:cNvGrpSpPr>
            <a:grpSpLocks/>
          </p:cNvGrpSpPr>
          <p:nvPr/>
        </p:nvGrpSpPr>
        <p:grpSpPr bwMode="auto">
          <a:xfrm>
            <a:off x="6196648" y="3049906"/>
            <a:ext cx="2381250" cy="484187"/>
            <a:chOff x="453" y="3987"/>
            <a:chExt cx="1500" cy="305"/>
          </a:xfrm>
        </p:grpSpPr>
        <p:sp>
          <p:nvSpPr>
            <p:cNvPr id="79922" name="Line 64"/>
            <p:cNvSpPr>
              <a:spLocks noChangeShapeType="1"/>
            </p:cNvSpPr>
            <p:nvPr/>
          </p:nvSpPr>
          <p:spPr bwMode="auto">
            <a:xfrm>
              <a:off x="1094" y="4041"/>
              <a:ext cx="16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23" name="Line 65"/>
            <p:cNvSpPr>
              <a:spLocks noChangeShapeType="1"/>
            </p:cNvSpPr>
            <p:nvPr/>
          </p:nvSpPr>
          <p:spPr bwMode="auto">
            <a:xfrm>
              <a:off x="1284" y="4045"/>
              <a:ext cx="16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24" name="Rectangle 66"/>
            <p:cNvSpPr>
              <a:spLocks noChangeArrowheads="1"/>
            </p:cNvSpPr>
            <p:nvPr/>
          </p:nvSpPr>
          <p:spPr bwMode="auto">
            <a:xfrm>
              <a:off x="1694" y="4032"/>
              <a:ext cx="2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AB</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25" name="Rectangle 67"/>
            <p:cNvSpPr>
              <a:spLocks noChangeArrowheads="1"/>
            </p:cNvSpPr>
            <p:nvPr/>
          </p:nvSpPr>
          <p:spPr bwMode="auto">
            <a:xfrm>
              <a:off x="1269" y="4032"/>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B</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26" name="Rectangle 68"/>
            <p:cNvSpPr>
              <a:spLocks noChangeArrowheads="1"/>
            </p:cNvSpPr>
            <p:nvPr/>
          </p:nvSpPr>
          <p:spPr bwMode="auto">
            <a:xfrm>
              <a:off x="1090" y="4032"/>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A</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27" name="Rectangle 69"/>
            <p:cNvSpPr>
              <a:spLocks noChangeArrowheads="1"/>
            </p:cNvSpPr>
            <p:nvPr/>
          </p:nvSpPr>
          <p:spPr bwMode="auto">
            <a:xfrm>
              <a:off x="1493" y="4005"/>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rPr>
                <a:t>+</a:t>
              </a:r>
            </a:p>
          </p:txBody>
        </p:sp>
        <p:sp>
          <p:nvSpPr>
            <p:cNvPr id="79928" name="Rectangle 70"/>
            <p:cNvSpPr>
              <a:spLocks noChangeArrowheads="1"/>
            </p:cNvSpPr>
            <p:nvPr/>
          </p:nvSpPr>
          <p:spPr bwMode="auto">
            <a:xfrm>
              <a:off x="878" y="4005"/>
              <a:ext cx="1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rPr>
                <a:t>=</a:t>
              </a:r>
            </a:p>
          </p:txBody>
        </p:sp>
        <p:sp>
          <p:nvSpPr>
            <p:cNvPr id="79929" name="Rectangle 71"/>
            <p:cNvSpPr>
              <a:spLocks noChangeArrowheads="1"/>
            </p:cNvSpPr>
            <p:nvPr/>
          </p:nvSpPr>
          <p:spPr bwMode="auto">
            <a:xfrm>
              <a:off x="453" y="3987"/>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i="1">
                  <a:solidFill>
                    <a:srgbClr val="000066"/>
                  </a:solidFill>
                  <a:latin typeface="Times New Roman" panose="02020603050405020304" pitchFamily="18" charset="0"/>
                  <a:ea typeface="楷体_GB2312" pitchFamily="49" charset="-122"/>
                  <a:cs typeface="Times New Roman" panose="02020603050405020304" pitchFamily="18" charset="0"/>
                </a:rPr>
                <a:t>F</a:t>
              </a:r>
              <a:endParaRPr lang="en-US" altLang="zh-CN" sz="24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30" name="Rectangle 72"/>
            <p:cNvSpPr>
              <a:spLocks noChangeArrowheads="1"/>
            </p:cNvSpPr>
            <p:nvPr/>
          </p:nvSpPr>
          <p:spPr bwMode="auto">
            <a:xfrm>
              <a:off x="720" y="4100"/>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B</a:t>
              </a:r>
              <a:endParaRPr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31" name="Rectangle 73"/>
            <p:cNvSpPr>
              <a:spLocks noChangeArrowheads="1"/>
            </p:cNvSpPr>
            <p:nvPr/>
          </p:nvSpPr>
          <p:spPr bwMode="auto">
            <a:xfrm>
              <a:off x="543" y="4100"/>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A</a:t>
              </a:r>
              <a:endParaRPr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32" name="Rectangle 74"/>
            <p:cNvSpPr>
              <a:spLocks noChangeArrowheads="1"/>
            </p:cNvSpPr>
            <p:nvPr/>
          </p:nvSpPr>
          <p:spPr bwMode="auto">
            <a:xfrm>
              <a:off x="667" y="410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rPr>
                <a:t>=</a:t>
              </a:r>
            </a:p>
          </p:txBody>
        </p:sp>
      </p:grpSp>
      <p:grpSp>
        <p:nvGrpSpPr>
          <p:cNvPr id="7" name="Group 264"/>
          <p:cNvGrpSpPr>
            <a:grpSpLocks/>
          </p:cNvGrpSpPr>
          <p:nvPr/>
        </p:nvGrpSpPr>
        <p:grpSpPr bwMode="auto">
          <a:xfrm>
            <a:off x="395446" y="971075"/>
            <a:ext cx="4752975" cy="2971800"/>
            <a:chOff x="2562" y="1005"/>
            <a:chExt cx="2994" cy="1872"/>
          </a:xfrm>
        </p:grpSpPr>
        <p:sp>
          <p:nvSpPr>
            <p:cNvPr id="79880" name="Rectangle 80"/>
            <p:cNvSpPr>
              <a:spLocks noChangeArrowheads="1"/>
            </p:cNvSpPr>
            <p:nvPr/>
          </p:nvSpPr>
          <p:spPr bwMode="auto">
            <a:xfrm>
              <a:off x="2946" y="1005"/>
              <a:ext cx="17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000" b="1">
                  <a:solidFill>
                    <a:srgbClr val="000066"/>
                  </a:solidFill>
                  <a:latin typeface="+mn-ea"/>
                  <a:ea typeface="+mn-ea"/>
                  <a:cs typeface="Times New Roman" panose="02020603050405020304" pitchFamily="18" charset="0"/>
                </a:rPr>
                <a:t>一位数值比较器真值表</a:t>
              </a:r>
            </a:p>
          </p:txBody>
        </p:sp>
        <p:sp>
          <p:nvSpPr>
            <p:cNvPr id="79881" name="Rectangle 138"/>
            <p:cNvSpPr>
              <a:spLocks noChangeArrowheads="1"/>
            </p:cNvSpPr>
            <p:nvPr/>
          </p:nvSpPr>
          <p:spPr bwMode="auto">
            <a:xfrm>
              <a:off x="4935" y="2628"/>
              <a:ext cx="62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1</a:t>
              </a:r>
            </a:p>
          </p:txBody>
        </p:sp>
        <p:sp>
          <p:nvSpPr>
            <p:cNvPr id="79882" name="Rectangle 137"/>
            <p:cNvSpPr>
              <a:spLocks noChangeArrowheads="1"/>
            </p:cNvSpPr>
            <p:nvPr/>
          </p:nvSpPr>
          <p:spPr bwMode="auto">
            <a:xfrm>
              <a:off x="4313" y="2628"/>
              <a:ext cx="62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83" name="Rectangle 136"/>
            <p:cNvSpPr>
              <a:spLocks noChangeArrowheads="1"/>
            </p:cNvSpPr>
            <p:nvPr/>
          </p:nvSpPr>
          <p:spPr bwMode="auto">
            <a:xfrm>
              <a:off x="3696" y="2628"/>
              <a:ext cx="61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84" name="Rectangle 135"/>
            <p:cNvSpPr>
              <a:spLocks noChangeArrowheads="1"/>
            </p:cNvSpPr>
            <p:nvPr/>
          </p:nvSpPr>
          <p:spPr bwMode="auto">
            <a:xfrm>
              <a:off x="3108" y="2628"/>
              <a:ext cx="5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1</a:t>
              </a:r>
            </a:p>
          </p:txBody>
        </p:sp>
        <p:sp>
          <p:nvSpPr>
            <p:cNvPr id="79885" name="Rectangle 134"/>
            <p:cNvSpPr>
              <a:spLocks noChangeArrowheads="1"/>
            </p:cNvSpPr>
            <p:nvPr/>
          </p:nvSpPr>
          <p:spPr bwMode="auto">
            <a:xfrm>
              <a:off x="2562" y="2628"/>
              <a:ext cx="54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1</a:t>
              </a:r>
            </a:p>
          </p:txBody>
        </p:sp>
        <p:sp>
          <p:nvSpPr>
            <p:cNvPr id="79886" name="Rectangle 133"/>
            <p:cNvSpPr>
              <a:spLocks noChangeArrowheads="1"/>
            </p:cNvSpPr>
            <p:nvPr/>
          </p:nvSpPr>
          <p:spPr bwMode="auto">
            <a:xfrm>
              <a:off x="4935" y="2379"/>
              <a:ext cx="62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87" name="Rectangle 132"/>
            <p:cNvSpPr>
              <a:spLocks noChangeArrowheads="1"/>
            </p:cNvSpPr>
            <p:nvPr/>
          </p:nvSpPr>
          <p:spPr bwMode="auto">
            <a:xfrm>
              <a:off x="4313" y="2379"/>
              <a:ext cx="62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88" name="Rectangle 131"/>
            <p:cNvSpPr>
              <a:spLocks noChangeArrowheads="1"/>
            </p:cNvSpPr>
            <p:nvPr/>
          </p:nvSpPr>
          <p:spPr bwMode="auto">
            <a:xfrm>
              <a:off x="3696" y="2379"/>
              <a:ext cx="61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1</a:t>
              </a:r>
            </a:p>
          </p:txBody>
        </p:sp>
        <p:sp>
          <p:nvSpPr>
            <p:cNvPr id="79889" name="Rectangle 130"/>
            <p:cNvSpPr>
              <a:spLocks noChangeArrowheads="1"/>
            </p:cNvSpPr>
            <p:nvPr/>
          </p:nvSpPr>
          <p:spPr bwMode="auto">
            <a:xfrm>
              <a:off x="3108" y="2379"/>
              <a:ext cx="5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90" name="Rectangle 129"/>
            <p:cNvSpPr>
              <a:spLocks noChangeArrowheads="1"/>
            </p:cNvSpPr>
            <p:nvPr/>
          </p:nvSpPr>
          <p:spPr bwMode="auto">
            <a:xfrm>
              <a:off x="2562" y="2379"/>
              <a:ext cx="54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1</a:t>
              </a:r>
            </a:p>
          </p:txBody>
        </p:sp>
        <p:sp>
          <p:nvSpPr>
            <p:cNvPr id="79891" name="Rectangle 128"/>
            <p:cNvSpPr>
              <a:spLocks noChangeArrowheads="1"/>
            </p:cNvSpPr>
            <p:nvPr/>
          </p:nvSpPr>
          <p:spPr bwMode="auto">
            <a:xfrm>
              <a:off x="4935" y="2130"/>
              <a:ext cx="62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92" name="Rectangle 127"/>
            <p:cNvSpPr>
              <a:spLocks noChangeArrowheads="1"/>
            </p:cNvSpPr>
            <p:nvPr/>
          </p:nvSpPr>
          <p:spPr bwMode="auto">
            <a:xfrm>
              <a:off x="4313" y="2130"/>
              <a:ext cx="62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1</a:t>
              </a:r>
            </a:p>
          </p:txBody>
        </p:sp>
        <p:sp>
          <p:nvSpPr>
            <p:cNvPr id="79893" name="Rectangle 126"/>
            <p:cNvSpPr>
              <a:spLocks noChangeArrowheads="1"/>
            </p:cNvSpPr>
            <p:nvPr/>
          </p:nvSpPr>
          <p:spPr bwMode="auto">
            <a:xfrm>
              <a:off x="3696" y="2130"/>
              <a:ext cx="61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94" name="Rectangle 125"/>
            <p:cNvSpPr>
              <a:spLocks noChangeArrowheads="1"/>
            </p:cNvSpPr>
            <p:nvPr/>
          </p:nvSpPr>
          <p:spPr bwMode="auto">
            <a:xfrm>
              <a:off x="3108" y="2130"/>
              <a:ext cx="5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1</a:t>
              </a:r>
            </a:p>
          </p:txBody>
        </p:sp>
        <p:sp>
          <p:nvSpPr>
            <p:cNvPr id="79895" name="Rectangle 124"/>
            <p:cNvSpPr>
              <a:spLocks noChangeArrowheads="1"/>
            </p:cNvSpPr>
            <p:nvPr/>
          </p:nvSpPr>
          <p:spPr bwMode="auto">
            <a:xfrm>
              <a:off x="2562" y="2130"/>
              <a:ext cx="54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96" name="Rectangle 123"/>
            <p:cNvSpPr>
              <a:spLocks noChangeArrowheads="1"/>
            </p:cNvSpPr>
            <p:nvPr/>
          </p:nvSpPr>
          <p:spPr bwMode="auto">
            <a:xfrm>
              <a:off x="4935" y="1881"/>
              <a:ext cx="62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1</a:t>
              </a:r>
            </a:p>
          </p:txBody>
        </p:sp>
        <p:sp>
          <p:nvSpPr>
            <p:cNvPr id="79897" name="Rectangle 122"/>
            <p:cNvSpPr>
              <a:spLocks noChangeArrowheads="1"/>
            </p:cNvSpPr>
            <p:nvPr/>
          </p:nvSpPr>
          <p:spPr bwMode="auto">
            <a:xfrm>
              <a:off x="4313" y="1881"/>
              <a:ext cx="62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98" name="Rectangle 121"/>
            <p:cNvSpPr>
              <a:spLocks noChangeArrowheads="1"/>
            </p:cNvSpPr>
            <p:nvPr/>
          </p:nvSpPr>
          <p:spPr bwMode="auto">
            <a:xfrm>
              <a:off x="3696" y="1881"/>
              <a:ext cx="61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899" name="Rectangle 120"/>
            <p:cNvSpPr>
              <a:spLocks noChangeArrowheads="1"/>
            </p:cNvSpPr>
            <p:nvPr/>
          </p:nvSpPr>
          <p:spPr bwMode="auto">
            <a:xfrm>
              <a:off x="3108" y="1881"/>
              <a:ext cx="5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900" name="Rectangle 119"/>
            <p:cNvSpPr>
              <a:spLocks noChangeArrowheads="1"/>
            </p:cNvSpPr>
            <p:nvPr/>
          </p:nvSpPr>
          <p:spPr bwMode="auto">
            <a:xfrm>
              <a:off x="2562" y="1881"/>
              <a:ext cx="54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a:solidFill>
                    <a:srgbClr val="000066"/>
                  </a:solidFill>
                  <a:latin typeface="Times New Roman" panose="02020603050405020304" pitchFamily="18" charset="0"/>
                  <a:ea typeface="华康简宋"/>
                  <a:cs typeface="Times New Roman" panose="02020603050405020304" pitchFamily="18" charset="0"/>
                </a:rPr>
                <a:t>0</a:t>
              </a:r>
            </a:p>
          </p:txBody>
        </p:sp>
        <p:sp>
          <p:nvSpPr>
            <p:cNvPr id="79901" name="Rectangle 118"/>
            <p:cNvSpPr>
              <a:spLocks noChangeArrowheads="1"/>
            </p:cNvSpPr>
            <p:nvPr/>
          </p:nvSpPr>
          <p:spPr bwMode="auto">
            <a:xfrm>
              <a:off x="4935" y="1502"/>
              <a:ext cx="621"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F</a:t>
              </a:r>
              <a:r>
                <a:rPr kumimoji="1" lang="en-US" altLang="zh-CN" sz="2000" b="1" baseline="-30000">
                  <a:solidFill>
                    <a:srgbClr val="000066"/>
                  </a:solidFill>
                  <a:latin typeface="Times New Roman" panose="02020603050405020304" pitchFamily="18" charset="0"/>
                  <a:ea typeface="楷体_GB2312" pitchFamily="49" charset="-122"/>
                  <a:cs typeface="Times New Roman" panose="02020603050405020304" pitchFamily="18" charset="0"/>
                </a:rPr>
                <a:t>A=B</a:t>
              </a:r>
              <a:endParaRPr kumimoji="1"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02" name="Rectangle 117"/>
            <p:cNvSpPr>
              <a:spLocks noChangeArrowheads="1"/>
            </p:cNvSpPr>
            <p:nvPr/>
          </p:nvSpPr>
          <p:spPr bwMode="auto">
            <a:xfrm>
              <a:off x="4313" y="1502"/>
              <a:ext cx="622"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F</a:t>
              </a:r>
              <a:r>
                <a:rPr kumimoji="1" lang="en-US" altLang="zh-CN" sz="2000" b="1" baseline="-30000">
                  <a:solidFill>
                    <a:srgbClr val="000066"/>
                  </a:solidFill>
                  <a:latin typeface="Times New Roman" panose="02020603050405020304" pitchFamily="18" charset="0"/>
                  <a:ea typeface="楷体_GB2312" pitchFamily="49" charset="-122"/>
                  <a:cs typeface="Times New Roman" panose="02020603050405020304" pitchFamily="18" charset="0"/>
                </a:rPr>
                <a:t>A&lt;B</a:t>
              </a:r>
              <a:endParaRPr kumimoji="1"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03" name="Rectangle 116"/>
            <p:cNvSpPr>
              <a:spLocks noChangeArrowheads="1"/>
            </p:cNvSpPr>
            <p:nvPr/>
          </p:nvSpPr>
          <p:spPr bwMode="auto">
            <a:xfrm>
              <a:off x="3696" y="1502"/>
              <a:ext cx="617"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F</a:t>
              </a:r>
              <a:r>
                <a:rPr kumimoji="1" lang="en-US" altLang="zh-CN" sz="2000" b="1" baseline="-30000">
                  <a:solidFill>
                    <a:srgbClr val="000066"/>
                  </a:solidFill>
                  <a:latin typeface="Times New Roman" panose="02020603050405020304" pitchFamily="18" charset="0"/>
                  <a:ea typeface="楷体_GB2312" pitchFamily="49" charset="-122"/>
                  <a:cs typeface="Times New Roman" panose="02020603050405020304" pitchFamily="18" charset="0"/>
                </a:rPr>
                <a:t>A&gt;B</a:t>
              </a:r>
              <a:endParaRPr kumimoji="1"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04" name="Rectangle 115"/>
            <p:cNvSpPr>
              <a:spLocks noChangeArrowheads="1"/>
            </p:cNvSpPr>
            <p:nvPr/>
          </p:nvSpPr>
          <p:spPr bwMode="auto">
            <a:xfrm>
              <a:off x="3108" y="1502"/>
              <a:ext cx="588"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B</a:t>
              </a:r>
              <a:endParaRPr kumimoji="1"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05" name="Rectangle 114"/>
            <p:cNvSpPr>
              <a:spLocks noChangeArrowheads="1"/>
            </p:cNvSpPr>
            <p:nvPr/>
          </p:nvSpPr>
          <p:spPr bwMode="auto">
            <a:xfrm>
              <a:off x="2562" y="1502"/>
              <a:ext cx="546"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en-US" altLang="zh-CN" sz="2000" b="1" i="1">
                  <a:solidFill>
                    <a:srgbClr val="000066"/>
                  </a:solidFill>
                  <a:latin typeface="Times New Roman" panose="02020603050405020304" pitchFamily="18" charset="0"/>
                  <a:ea typeface="楷体_GB2312" pitchFamily="49" charset="-122"/>
                  <a:cs typeface="Times New Roman" panose="02020603050405020304" pitchFamily="18" charset="0"/>
                </a:rPr>
                <a:t>A</a:t>
              </a:r>
              <a:endParaRPr kumimoji="1" lang="en-US" altLang="zh-CN" sz="2000" b="1">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9906" name="Rectangle 111"/>
            <p:cNvSpPr>
              <a:spLocks noChangeArrowheads="1"/>
            </p:cNvSpPr>
            <p:nvPr/>
          </p:nvSpPr>
          <p:spPr bwMode="auto">
            <a:xfrm>
              <a:off x="3696" y="1253"/>
              <a:ext cx="186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000" b="1">
                  <a:solidFill>
                    <a:srgbClr val="000066"/>
                  </a:solidFill>
                  <a:latin typeface="Times New Roman" panose="02020603050405020304" pitchFamily="18" charset="0"/>
                  <a:ea typeface="楷体_GB2312" pitchFamily="49" charset="-122"/>
                  <a:cs typeface="Times New Roman" panose="02020603050405020304" pitchFamily="18" charset="0"/>
                </a:rPr>
                <a:t>输    出</a:t>
              </a:r>
            </a:p>
          </p:txBody>
        </p:sp>
        <p:sp>
          <p:nvSpPr>
            <p:cNvPr id="79907" name="Rectangle 109"/>
            <p:cNvSpPr>
              <a:spLocks noChangeArrowheads="1"/>
            </p:cNvSpPr>
            <p:nvPr/>
          </p:nvSpPr>
          <p:spPr bwMode="auto">
            <a:xfrm>
              <a:off x="2562" y="1253"/>
              <a:ext cx="113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000" b="1">
                  <a:solidFill>
                    <a:srgbClr val="000066"/>
                  </a:solidFill>
                  <a:latin typeface="Times New Roman" panose="02020603050405020304" pitchFamily="18" charset="0"/>
                  <a:ea typeface="楷体_GB2312" pitchFamily="49" charset="-122"/>
                  <a:cs typeface="Times New Roman" panose="02020603050405020304" pitchFamily="18" charset="0"/>
                </a:rPr>
                <a:t>输    入</a:t>
              </a:r>
            </a:p>
          </p:txBody>
        </p:sp>
        <p:sp>
          <p:nvSpPr>
            <p:cNvPr id="79908" name="Line 139"/>
            <p:cNvSpPr>
              <a:spLocks noChangeShapeType="1"/>
            </p:cNvSpPr>
            <p:nvPr/>
          </p:nvSpPr>
          <p:spPr bwMode="auto">
            <a:xfrm>
              <a:off x="2562" y="1253"/>
              <a:ext cx="2994"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09" name="Line 140"/>
            <p:cNvSpPr>
              <a:spLocks noChangeShapeType="1"/>
            </p:cNvSpPr>
            <p:nvPr/>
          </p:nvSpPr>
          <p:spPr bwMode="auto">
            <a:xfrm>
              <a:off x="2562" y="2877"/>
              <a:ext cx="2994"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0" name="Line 141"/>
            <p:cNvSpPr>
              <a:spLocks noChangeShapeType="1"/>
            </p:cNvSpPr>
            <p:nvPr/>
          </p:nvSpPr>
          <p:spPr bwMode="auto">
            <a:xfrm>
              <a:off x="2562" y="1253"/>
              <a:ext cx="0" cy="162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1" name="Line 142"/>
            <p:cNvSpPr>
              <a:spLocks noChangeShapeType="1"/>
            </p:cNvSpPr>
            <p:nvPr/>
          </p:nvSpPr>
          <p:spPr bwMode="auto">
            <a:xfrm>
              <a:off x="5556" y="1253"/>
              <a:ext cx="0" cy="162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2" name="Line 145"/>
            <p:cNvSpPr>
              <a:spLocks noChangeShapeType="1"/>
            </p:cNvSpPr>
            <p:nvPr/>
          </p:nvSpPr>
          <p:spPr bwMode="auto">
            <a:xfrm>
              <a:off x="2562" y="1502"/>
              <a:ext cx="2994"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3" name="Line 148"/>
            <p:cNvSpPr>
              <a:spLocks noChangeShapeType="1"/>
            </p:cNvSpPr>
            <p:nvPr/>
          </p:nvSpPr>
          <p:spPr bwMode="auto">
            <a:xfrm>
              <a:off x="3696" y="1253"/>
              <a:ext cx="0" cy="1624"/>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4" name="Line 156"/>
            <p:cNvSpPr>
              <a:spLocks noChangeShapeType="1"/>
            </p:cNvSpPr>
            <p:nvPr/>
          </p:nvSpPr>
          <p:spPr bwMode="auto">
            <a:xfrm>
              <a:off x="2562" y="1881"/>
              <a:ext cx="2994"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5" name="Line 158"/>
            <p:cNvSpPr>
              <a:spLocks noChangeShapeType="1"/>
            </p:cNvSpPr>
            <p:nvPr/>
          </p:nvSpPr>
          <p:spPr bwMode="auto">
            <a:xfrm>
              <a:off x="3108" y="1502"/>
              <a:ext cx="0" cy="379"/>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6" name="Line 165"/>
            <p:cNvSpPr>
              <a:spLocks noChangeShapeType="1"/>
            </p:cNvSpPr>
            <p:nvPr/>
          </p:nvSpPr>
          <p:spPr bwMode="auto">
            <a:xfrm>
              <a:off x="4313" y="1502"/>
              <a:ext cx="0" cy="1375"/>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7" name="Line 168"/>
            <p:cNvSpPr>
              <a:spLocks noChangeShapeType="1"/>
            </p:cNvSpPr>
            <p:nvPr/>
          </p:nvSpPr>
          <p:spPr bwMode="auto">
            <a:xfrm>
              <a:off x="4935" y="1502"/>
              <a:ext cx="0" cy="1375"/>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8" name="Line 172"/>
            <p:cNvSpPr>
              <a:spLocks noChangeShapeType="1"/>
            </p:cNvSpPr>
            <p:nvPr/>
          </p:nvSpPr>
          <p:spPr bwMode="auto">
            <a:xfrm>
              <a:off x="2562" y="2130"/>
              <a:ext cx="2994"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19" name="Line 174"/>
            <p:cNvSpPr>
              <a:spLocks noChangeShapeType="1"/>
            </p:cNvSpPr>
            <p:nvPr/>
          </p:nvSpPr>
          <p:spPr bwMode="auto">
            <a:xfrm>
              <a:off x="3108" y="1881"/>
              <a:ext cx="0" cy="996"/>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20" name="Line 194"/>
            <p:cNvSpPr>
              <a:spLocks noChangeShapeType="1"/>
            </p:cNvSpPr>
            <p:nvPr/>
          </p:nvSpPr>
          <p:spPr bwMode="auto">
            <a:xfrm>
              <a:off x="2562" y="2379"/>
              <a:ext cx="2994"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921" name="Line 217"/>
            <p:cNvSpPr>
              <a:spLocks noChangeShapeType="1"/>
            </p:cNvSpPr>
            <p:nvPr/>
          </p:nvSpPr>
          <p:spPr bwMode="auto">
            <a:xfrm>
              <a:off x="2562" y="2628"/>
              <a:ext cx="2994"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 name="矩形 2"/>
          <p:cNvSpPr/>
          <p:nvPr/>
        </p:nvSpPr>
        <p:spPr>
          <a:xfrm>
            <a:off x="6436256" y="1011606"/>
            <a:ext cx="1210588" cy="400110"/>
          </a:xfrm>
          <a:prstGeom prst="rect">
            <a:avLst/>
          </a:prstGeom>
        </p:spPr>
        <p:txBody>
          <a:bodyPr wrap="none">
            <a:spAutoFit/>
          </a:bodyPr>
          <a:lstStyle/>
          <a:p>
            <a:pPr algn="ctr" eaLnBrk="1" hangingPunct="1"/>
            <a:r>
              <a:rPr kumimoji="1" lang="zh-CN" altLang="en-US" sz="2000">
                <a:latin typeface="+mn-ea"/>
                <a:ea typeface="+mn-ea"/>
                <a:cs typeface="Times New Roman" panose="02020603050405020304" pitchFamily="18" charset="0"/>
              </a:rPr>
              <a:t>逻辑函数</a:t>
            </a:r>
          </a:p>
        </p:txBody>
      </p:sp>
      <p:grpSp>
        <p:nvGrpSpPr>
          <p:cNvPr id="4" name="组合 3"/>
          <p:cNvGrpSpPr/>
          <p:nvPr/>
        </p:nvGrpSpPr>
        <p:grpSpPr>
          <a:xfrm>
            <a:off x="1577024" y="4067432"/>
            <a:ext cx="5835650" cy="2607530"/>
            <a:chOff x="1577024" y="4067432"/>
            <a:chExt cx="5835650" cy="2607530"/>
          </a:xfrm>
        </p:grpSpPr>
        <p:graphicFrame>
          <p:nvGraphicFramePr>
            <p:cNvPr id="423940" name="Object 2"/>
            <p:cNvGraphicFramePr>
              <a:graphicFrameLocks noChangeAspect="1"/>
            </p:cNvGraphicFramePr>
            <p:nvPr>
              <p:extLst>
                <p:ext uri="{D42A27DB-BD31-4B8C-83A1-F6EECF244321}">
                  <p14:modId xmlns:p14="http://schemas.microsoft.com/office/powerpoint/2010/main" val="1904154119"/>
                </p:ext>
              </p:extLst>
            </p:nvPr>
          </p:nvGraphicFramePr>
          <p:xfrm>
            <a:off x="1577024" y="4122262"/>
            <a:ext cx="5835650" cy="2552700"/>
          </p:xfrm>
          <a:graphic>
            <a:graphicData uri="http://schemas.openxmlformats.org/presentationml/2006/ole">
              <mc:AlternateContent xmlns:mc="http://schemas.openxmlformats.org/markup-compatibility/2006">
                <mc:Choice xmlns:v="urn:schemas-microsoft-com:vml" Requires="v">
                  <p:oleObj spid="_x0000_s28675" name="Picture" r:id="rId3" imgW="3686040" imgH="1523880" progId="Word.Picture.8">
                    <p:embed/>
                  </p:oleObj>
                </mc:Choice>
                <mc:Fallback>
                  <p:oleObj name="Picture" r:id="rId3" imgW="3686040" imgH="1523880" progId="Word.Picture.8">
                    <p:embed/>
                    <p:pic>
                      <p:nvPicPr>
                        <p:cNvPr id="0" name=""/>
                        <p:cNvPicPr>
                          <a:picLocks noChangeAspect="1" noChangeArrowheads="1"/>
                        </p:cNvPicPr>
                        <p:nvPr/>
                      </p:nvPicPr>
                      <p:blipFill>
                        <a:blip r:embed="rId4"/>
                        <a:srcRect/>
                        <a:stretch>
                          <a:fillRect/>
                        </a:stretch>
                      </p:blipFill>
                      <p:spPr bwMode="auto">
                        <a:xfrm>
                          <a:off x="1577024" y="4122262"/>
                          <a:ext cx="5835650" cy="2552700"/>
                        </a:xfrm>
                        <a:prstGeom prst="rect">
                          <a:avLst/>
                        </a:prstGeom>
                        <a:solidFill>
                          <a:srgbClr val="FFFFFF"/>
                        </a:solidFill>
                        <a:ln w="9525">
                          <a:solidFill>
                            <a:srgbClr val="0000CC"/>
                          </a:solidFill>
                          <a:miter lim="800000"/>
                          <a:headEnd/>
                          <a:tailEnd/>
                        </a:ln>
                      </p:spPr>
                    </p:pic>
                  </p:oleObj>
                </mc:Fallback>
              </mc:AlternateContent>
            </a:graphicData>
          </a:graphic>
        </p:graphicFrame>
        <p:sp>
          <p:nvSpPr>
            <p:cNvPr id="80" name="矩形 79"/>
            <p:cNvSpPr/>
            <p:nvPr/>
          </p:nvSpPr>
          <p:spPr>
            <a:xfrm>
              <a:off x="5751335" y="4067432"/>
              <a:ext cx="954107" cy="400110"/>
            </a:xfrm>
            <a:prstGeom prst="rect">
              <a:avLst/>
            </a:prstGeom>
          </p:spPr>
          <p:txBody>
            <a:bodyPr wrap="none">
              <a:spAutoFit/>
            </a:bodyPr>
            <a:lstStyle/>
            <a:p>
              <a:pPr algn="ctr" eaLnBrk="1" hangingPunct="1"/>
              <a:r>
                <a:rPr kumimoji="1" lang="zh-CN" altLang="en-US" sz="2000">
                  <a:latin typeface="+mn-ea"/>
                  <a:ea typeface="+mn-ea"/>
                  <a:cs typeface="Times New Roman" panose="02020603050405020304" pitchFamily="18" charset="0"/>
                </a:rPr>
                <a:t>逻辑图</a:t>
              </a:r>
            </a:p>
          </p:txBody>
        </p:sp>
      </p:grpSp>
    </p:spTree>
    <p:extLst>
      <p:ext uri="{BB962C8B-B14F-4D97-AF65-F5344CB8AC3E}">
        <p14:creationId xmlns:p14="http://schemas.microsoft.com/office/powerpoint/2010/main" val="1158331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Righ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strips(downRigh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strips(downRigh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592112" y="1809373"/>
                <a:ext cx="8202233" cy="4452882"/>
              </a:xfrm>
            </p:spPr>
            <p:txBody>
              <a:bodyPr/>
              <a:lstStyle/>
              <a:p>
                <a:pPr marL="0" indent="0" eaLnBrk="1" hangingPunct="1">
                  <a:lnSpc>
                    <a:spcPct val="120000"/>
                  </a:lnSpc>
                  <a:buNone/>
                </a:pPr>
                <a:r>
                  <a:rPr lang="zh-CN" altLang="en-US" sz="2800" b="1" dirty="0">
                    <a:latin typeface="宋体" panose="02010600030101010101" pitchFamily="2" charset="-122"/>
                  </a:rPr>
                  <a:t>  在比较两个多位数的大小时，</a:t>
                </a:r>
                <a:r>
                  <a:rPr lang="zh-CN" altLang="en-US" sz="2800" b="1" dirty="0">
                    <a:solidFill>
                      <a:srgbClr val="800000"/>
                    </a:solidFill>
                    <a:latin typeface="宋体" panose="02010600030101010101" pitchFamily="2" charset="-122"/>
                  </a:rPr>
                  <a:t>自高向低地逐位比较</a:t>
                </a:r>
                <a:r>
                  <a:rPr lang="zh-CN" altLang="en-US" sz="2800" b="1" dirty="0">
                    <a:latin typeface="宋体" panose="02010600030101010101" pitchFamily="2" charset="-122"/>
                  </a:rPr>
                  <a:t>，只能在高位相等时，才需要比较低位。例如：</a:t>
                </a:r>
                <a:endParaRPr lang="en-US" altLang="zh-CN" b="1" dirty="0">
                  <a:latin typeface="宋体" panose="02010600030101010101" pitchFamily="2" charset="-122"/>
                </a:endParaRPr>
              </a:p>
              <a:p>
                <a:pPr marL="702000" eaLnBrk="1" hangingPunct="1">
                  <a:lnSpc>
                    <a:spcPct val="120000"/>
                  </a:lnSpc>
                </a:pPr>
                <a:r>
                  <a:rPr lang="zh-CN" altLang="en-US" sz="2800" dirty="0">
                    <a:latin typeface="Times New Roman" panose="02020603050405020304" pitchFamily="18" charset="0"/>
                    <a:cs typeface="Times New Roman" panose="02020603050405020304" pitchFamily="18" charset="0"/>
                  </a:rPr>
                  <a:t>对于</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𝐴</m:t>
                    </m:r>
                    <m:r>
                      <a:rPr lang="en-US" altLang="zh-CN" sz="2800" i="1" smtClean="0">
                        <a:latin typeface="Cambria Math" panose="02040503050406030204" pitchFamily="18" charset="0"/>
                        <a:cs typeface="Times New Roman" panose="02020603050405020304" pitchFamily="18" charset="0"/>
                      </a:rPr>
                      <m:t>=</m:t>
                    </m:r>
                    <m:r>
                      <a:rPr lang="en-US" altLang="zh-CN" sz="2800" i="1" smtClean="0">
                        <a:latin typeface="Cambria Math" panose="02040503050406030204" pitchFamily="18" charset="0"/>
                        <a:cs typeface="Times New Roman" panose="02020603050405020304" pitchFamily="18" charset="0"/>
                      </a:rPr>
                      <m:t>𝐴</m:t>
                    </m:r>
                    <m:r>
                      <a:rPr lang="en-US" altLang="zh-CN" sz="2800" i="1" baseline="-30000">
                        <a:latin typeface="Cambria Math" panose="02040503050406030204" pitchFamily="18" charset="0"/>
                        <a:cs typeface="Times New Roman" panose="02020603050405020304" pitchFamily="18" charset="0"/>
                      </a:rPr>
                      <m:t>3</m:t>
                    </m:r>
                    <m:r>
                      <a:rPr lang="en-US" altLang="zh-CN" sz="2800" i="1">
                        <a:latin typeface="Cambria Math" panose="02040503050406030204" pitchFamily="18" charset="0"/>
                        <a:cs typeface="Times New Roman" panose="02020603050405020304" pitchFamily="18" charset="0"/>
                      </a:rPr>
                      <m:t>𝐴</m:t>
                    </m:r>
                    <m:r>
                      <a:rPr lang="en-US" altLang="zh-CN" sz="2800" i="1" baseline="-30000">
                        <a:latin typeface="Cambria Math" panose="02040503050406030204" pitchFamily="18" charset="0"/>
                        <a:cs typeface="Times New Roman" panose="02020603050405020304" pitchFamily="18" charset="0"/>
                      </a:rPr>
                      <m:t>2</m:t>
                    </m:r>
                    <m:r>
                      <a:rPr lang="en-US" altLang="zh-CN" sz="2800" i="1">
                        <a:latin typeface="Cambria Math" panose="02040503050406030204" pitchFamily="18" charset="0"/>
                        <a:cs typeface="Times New Roman" panose="02020603050405020304" pitchFamily="18" charset="0"/>
                      </a:rPr>
                      <m:t>𝐴</m:t>
                    </m:r>
                    <m:r>
                      <a:rPr lang="en-US" altLang="zh-CN" sz="2800" i="1" baseline="-30000">
                        <a:latin typeface="Cambria Math" panose="02040503050406030204" pitchFamily="18" charset="0"/>
                        <a:cs typeface="Times New Roman" panose="02020603050405020304" pitchFamily="18" charset="0"/>
                      </a:rPr>
                      <m:t>1</m:t>
                    </m:r>
                    <m:r>
                      <a:rPr lang="en-US" altLang="zh-CN" sz="2800" i="1">
                        <a:latin typeface="Cambria Math" panose="02040503050406030204" pitchFamily="18" charset="0"/>
                        <a:cs typeface="Times New Roman" panose="02020603050405020304" pitchFamily="18" charset="0"/>
                      </a:rPr>
                      <m:t>𝐴</m:t>
                    </m:r>
                    <m:r>
                      <a:rPr lang="en-US" altLang="zh-CN" sz="2800" i="1" baseline="-30000">
                        <a:latin typeface="Cambria Math" panose="02040503050406030204" pitchFamily="18" charset="0"/>
                        <a:cs typeface="Times New Roman" panose="02020603050405020304" pitchFamily="18" charset="0"/>
                      </a:rPr>
                      <m:t>0</m:t>
                    </m:r>
                  </m:oMath>
                </a14:m>
                <a:r>
                  <a:rPr lang="zh-CN" altLang="en-US" sz="28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𝐵</m:t>
                    </m:r>
                    <m:r>
                      <a:rPr lang="en-US" altLang="zh-CN" sz="2800" i="1" smtClean="0">
                        <a:latin typeface="Cambria Math" panose="02040503050406030204" pitchFamily="18" charset="0"/>
                        <a:cs typeface="Times New Roman" panose="02020603050405020304" pitchFamily="18" charset="0"/>
                      </a:rPr>
                      <m:t>=</m:t>
                    </m:r>
                    <m:r>
                      <a:rPr lang="en-US" altLang="zh-CN" sz="2800" i="1" smtClean="0">
                        <a:latin typeface="Cambria Math" panose="02040503050406030204" pitchFamily="18" charset="0"/>
                        <a:cs typeface="Times New Roman" panose="02020603050405020304" pitchFamily="18" charset="0"/>
                      </a:rPr>
                      <m:t>𝐵</m:t>
                    </m:r>
                    <m:r>
                      <a:rPr lang="en-US" altLang="zh-CN" sz="2800" i="1" baseline="-30000">
                        <a:latin typeface="Cambria Math" panose="02040503050406030204" pitchFamily="18" charset="0"/>
                        <a:cs typeface="Times New Roman" panose="02020603050405020304" pitchFamily="18" charset="0"/>
                      </a:rPr>
                      <m:t>3</m:t>
                    </m:r>
                    <m:r>
                      <a:rPr lang="en-US" altLang="zh-CN" sz="2800" i="1">
                        <a:latin typeface="Cambria Math" panose="02040503050406030204" pitchFamily="18" charset="0"/>
                        <a:cs typeface="Times New Roman" panose="02020603050405020304" pitchFamily="18" charset="0"/>
                      </a:rPr>
                      <m:t>𝐵</m:t>
                    </m:r>
                    <m:r>
                      <a:rPr lang="en-US" altLang="zh-CN" sz="2800" i="1" baseline="-30000">
                        <a:latin typeface="Cambria Math" panose="02040503050406030204" pitchFamily="18" charset="0"/>
                        <a:cs typeface="Times New Roman" panose="02020603050405020304" pitchFamily="18" charset="0"/>
                      </a:rPr>
                      <m:t>2</m:t>
                    </m:r>
                    <m:r>
                      <a:rPr lang="en-US" altLang="zh-CN" sz="2800" i="1">
                        <a:latin typeface="Cambria Math" panose="02040503050406030204" pitchFamily="18" charset="0"/>
                        <a:cs typeface="Times New Roman" panose="02020603050405020304" pitchFamily="18" charset="0"/>
                      </a:rPr>
                      <m:t>𝐵</m:t>
                    </m:r>
                    <m:r>
                      <a:rPr lang="en-US" altLang="zh-CN" sz="2800" i="1" baseline="-30000">
                        <a:latin typeface="Cambria Math" panose="02040503050406030204" pitchFamily="18" charset="0"/>
                        <a:cs typeface="Times New Roman" panose="02020603050405020304" pitchFamily="18" charset="0"/>
                      </a:rPr>
                      <m:t>1</m:t>
                    </m:r>
                    <m:r>
                      <a:rPr lang="en-US" altLang="zh-CN" sz="2800" i="1">
                        <a:latin typeface="Cambria Math" panose="02040503050406030204" pitchFamily="18" charset="0"/>
                        <a:cs typeface="Times New Roman" panose="02020603050405020304" pitchFamily="18" charset="0"/>
                      </a:rPr>
                      <m:t>𝐵</m:t>
                    </m:r>
                    <m:r>
                      <a:rPr lang="en-US" altLang="zh-CN" sz="2800" i="1" baseline="-30000">
                        <a:latin typeface="Cambria Math" panose="02040503050406030204" pitchFamily="18" charset="0"/>
                        <a:cs typeface="Times New Roman" panose="02020603050405020304" pitchFamily="18" charset="0"/>
                      </a:rPr>
                      <m:t>0</m:t>
                    </m:r>
                  </m:oMath>
                </a14:m>
                <a:r>
                  <a:rPr lang="zh-CN" altLang="en-US" sz="2800" dirty="0">
                    <a:latin typeface="Times New Roman" panose="02020603050405020304" pitchFamily="18" charset="0"/>
                    <a:cs typeface="Times New Roman" panose="02020603050405020304" pitchFamily="18" charset="0"/>
                  </a:rPr>
                  <a:t>，若</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𝐴</m:t>
                    </m:r>
                    <m:r>
                      <a:rPr lang="en-US" altLang="zh-CN" sz="2800" i="1" baseline="-30000">
                        <a:latin typeface="Cambria Math" panose="02040503050406030204" pitchFamily="18" charset="0"/>
                        <a:cs typeface="Times New Roman" panose="02020603050405020304" pitchFamily="18" charset="0"/>
                      </a:rPr>
                      <m:t>3</m:t>
                    </m:r>
                    <m:r>
                      <a:rPr lang="en-US" altLang="zh-CN" sz="2800" i="1">
                        <a:latin typeface="Cambria Math" panose="02040503050406030204" pitchFamily="18" charset="0"/>
                        <a:cs typeface="Times New Roman" panose="02020603050405020304" pitchFamily="18" charset="0"/>
                      </a:rPr>
                      <m:t>&gt;</m:t>
                    </m:r>
                    <m:r>
                      <a:rPr lang="en-US" altLang="zh-CN" sz="2800" i="1">
                        <a:latin typeface="Cambria Math" panose="02040503050406030204" pitchFamily="18" charset="0"/>
                        <a:cs typeface="Times New Roman" panose="02020603050405020304" pitchFamily="18" charset="0"/>
                      </a:rPr>
                      <m:t>𝐵</m:t>
                    </m:r>
                    <m:r>
                      <a:rPr lang="en-US" altLang="zh-CN" sz="2800" i="1" baseline="-30000">
                        <a:latin typeface="Cambria Math" panose="02040503050406030204" pitchFamily="18" charset="0"/>
                        <a:cs typeface="Times New Roman" panose="02020603050405020304" pitchFamily="18" charset="0"/>
                      </a:rPr>
                      <m:t>3</m:t>
                    </m:r>
                  </m:oMath>
                </a14:m>
                <a:r>
                  <a:rPr lang="zh-CN" altLang="en-US" sz="2800" dirty="0">
                    <a:latin typeface="Times New Roman" panose="02020603050405020304" pitchFamily="18" charset="0"/>
                    <a:cs typeface="Times New Roman" panose="02020603050405020304" pitchFamily="18" charset="0"/>
                  </a:rPr>
                  <a:t>，以下各位不必比较，就可判断</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𝐴</m:t>
                    </m:r>
                    <m:r>
                      <a:rPr lang="en-US" altLang="zh-CN" sz="2800" i="1" smtClean="0">
                        <a:latin typeface="Cambria Math" panose="02040503050406030204" pitchFamily="18" charset="0"/>
                        <a:cs typeface="Times New Roman" panose="02020603050405020304" pitchFamily="18" charset="0"/>
                      </a:rPr>
                      <m:t>&gt;</m:t>
                    </m:r>
                    <m:r>
                      <a:rPr lang="en-US" altLang="zh-CN" sz="2800" i="1" smtClean="0">
                        <a:latin typeface="Cambria Math" panose="02040503050406030204" pitchFamily="18" charset="0"/>
                        <a:cs typeface="Times New Roman" panose="02020603050405020304" pitchFamily="18" charset="0"/>
                      </a:rPr>
                      <m:t>𝐵</m:t>
                    </m:r>
                  </m:oMath>
                </a14:m>
                <a:r>
                  <a:rPr lang="zh-CN" altLang="en-US" sz="2800" dirty="0">
                    <a:latin typeface="Times New Roman" panose="02020603050405020304" pitchFamily="18" charset="0"/>
                    <a:cs typeface="Times New Roman" panose="02020603050405020304" pitchFamily="18" charset="0"/>
                  </a:rPr>
                  <a:t>，反之，若</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𝐴</m:t>
                    </m:r>
                    <m:r>
                      <a:rPr lang="en-US" altLang="zh-CN" sz="2800" i="1" baseline="-30000">
                        <a:latin typeface="Cambria Math" panose="02040503050406030204" pitchFamily="18" charset="0"/>
                        <a:cs typeface="Times New Roman" panose="02020603050405020304" pitchFamily="18" charset="0"/>
                      </a:rPr>
                      <m:t>3</m:t>
                    </m:r>
                    <m:r>
                      <a:rPr lang="en-US" altLang="zh-CN" sz="2800" i="1">
                        <a:latin typeface="Cambria Math" panose="02040503050406030204" pitchFamily="18" charset="0"/>
                        <a:cs typeface="Times New Roman" panose="02020603050405020304" pitchFamily="18" charset="0"/>
                      </a:rPr>
                      <m:t>&lt;</m:t>
                    </m:r>
                    <m:r>
                      <a:rPr lang="en-US" altLang="zh-CN" sz="2800" i="1">
                        <a:latin typeface="Cambria Math" panose="02040503050406030204" pitchFamily="18" charset="0"/>
                        <a:cs typeface="Times New Roman" panose="02020603050405020304" pitchFamily="18" charset="0"/>
                      </a:rPr>
                      <m:t>𝐵</m:t>
                    </m:r>
                    <m:r>
                      <a:rPr lang="en-US" altLang="zh-CN" sz="2800" i="1" baseline="-30000">
                        <a:latin typeface="Cambria Math" panose="02040503050406030204" pitchFamily="18" charset="0"/>
                        <a:cs typeface="Times New Roman" panose="02020603050405020304" pitchFamily="18" charset="0"/>
                      </a:rPr>
                      <m:t>3</m:t>
                    </m:r>
                  </m:oMath>
                </a14:m>
                <a:r>
                  <a:rPr lang="zh-CN" altLang="en-US" sz="2800" dirty="0">
                    <a:latin typeface="Times New Roman" panose="02020603050405020304" pitchFamily="18" charset="0"/>
                    <a:cs typeface="Times New Roman" panose="02020603050405020304" pitchFamily="18" charset="0"/>
                  </a:rPr>
                  <a:t>，则</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𝐴</m:t>
                    </m:r>
                    <m:r>
                      <a:rPr lang="en-US" altLang="zh-CN" sz="2800" i="1" smtClean="0">
                        <a:latin typeface="Cambria Math" panose="02040503050406030204" pitchFamily="18" charset="0"/>
                        <a:cs typeface="Times New Roman" panose="02020603050405020304" pitchFamily="18" charset="0"/>
                      </a:rPr>
                      <m:t>&lt;</m:t>
                    </m:r>
                    <m:r>
                      <a:rPr lang="en-US" altLang="zh-CN" sz="2800" i="1" smtClean="0">
                        <a:latin typeface="Cambria Math" panose="02040503050406030204" pitchFamily="18" charset="0"/>
                        <a:cs typeface="Times New Roman" panose="02020603050405020304" pitchFamily="18" charset="0"/>
                      </a:rPr>
                      <m:t>𝐵</m:t>
                    </m:r>
                  </m:oMath>
                </a14:m>
                <a:r>
                  <a:rPr lang="zh-CN" altLang="en-US" sz="2800" dirty="0">
                    <a:latin typeface="Times New Roman" panose="02020603050405020304" pitchFamily="18" charset="0"/>
                    <a:cs typeface="Times New Roman" panose="02020603050405020304" pitchFamily="18" charset="0"/>
                  </a:rPr>
                  <a:t>；</a:t>
                </a:r>
              </a:p>
              <a:p>
                <a:pPr marL="702000" eaLnBrk="1" hangingPunct="1">
                  <a:lnSpc>
                    <a:spcPct val="120000"/>
                  </a:lnSpc>
                </a:pPr>
                <a:r>
                  <a:rPr lang="zh-CN" altLang="en-US" sz="2800" dirty="0">
                    <a:latin typeface="Times New Roman" panose="02020603050405020304" pitchFamily="18" charset="0"/>
                    <a:cs typeface="Times New Roman" panose="02020603050405020304" pitchFamily="18" charset="0"/>
                  </a:rPr>
                  <a:t>若</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𝐴</m:t>
                    </m:r>
                    <m:r>
                      <a:rPr lang="en-US" altLang="zh-CN" sz="2800" i="1" baseline="-30000">
                        <a:latin typeface="Cambria Math" panose="02040503050406030204" pitchFamily="18" charset="0"/>
                        <a:cs typeface="Times New Roman" panose="02020603050405020304" pitchFamily="18" charset="0"/>
                      </a:rPr>
                      <m:t>3</m:t>
                    </m:r>
                    <m:r>
                      <a:rPr lang="en-US" altLang="zh-CN" sz="2800" i="1">
                        <a:latin typeface="Cambria Math" panose="02040503050406030204" pitchFamily="18" charset="0"/>
                        <a:cs typeface="Times New Roman" panose="02020603050405020304" pitchFamily="18" charset="0"/>
                      </a:rPr>
                      <m:t>=</m:t>
                    </m:r>
                    <m:r>
                      <a:rPr lang="en-US" altLang="zh-CN" sz="2800" i="1">
                        <a:latin typeface="Cambria Math" panose="02040503050406030204" pitchFamily="18" charset="0"/>
                        <a:cs typeface="Times New Roman" panose="02020603050405020304" pitchFamily="18" charset="0"/>
                      </a:rPr>
                      <m:t>𝐵</m:t>
                    </m:r>
                    <m:r>
                      <a:rPr lang="en-US" altLang="zh-CN" sz="2800" i="1" baseline="-30000">
                        <a:latin typeface="Cambria Math" panose="02040503050406030204" pitchFamily="18" charset="0"/>
                        <a:cs typeface="Times New Roman" panose="02020603050405020304" pitchFamily="18" charset="0"/>
                      </a:rPr>
                      <m:t>3</m:t>
                    </m:r>
                  </m:oMath>
                </a14:m>
                <a:r>
                  <a:rPr lang="zh-CN" altLang="en-US" sz="2800" dirty="0">
                    <a:latin typeface="Times New Roman" panose="02020603050405020304" pitchFamily="18" charset="0"/>
                    <a:cs typeface="Times New Roman" panose="02020603050405020304" pitchFamily="18" charset="0"/>
                  </a:rPr>
                  <a:t>，则比较</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𝐴</m:t>
                    </m:r>
                    <m:r>
                      <a:rPr lang="en-US" altLang="zh-CN" sz="2800" i="1" baseline="-30000">
                        <a:latin typeface="Cambria Math" panose="02040503050406030204" pitchFamily="18" charset="0"/>
                        <a:cs typeface="Times New Roman" panose="02020603050405020304" pitchFamily="18" charset="0"/>
                      </a:rPr>
                      <m:t>2</m:t>
                    </m:r>
                  </m:oMath>
                </a14:m>
                <a:r>
                  <a:rPr lang="zh-CN" altLang="en-US" sz="28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𝐵</m:t>
                    </m:r>
                    <m:r>
                      <a:rPr lang="en-US" altLang="zh-CN" sz="2800" i="1" baseline="-30000">
                        <a:latin typeface="Cambria Math" panose="02040503050406030204" pitchFamily="18" charset="0"/>
                        <a:cs typeface="Times New Roman" panose="02020603050405020304" pitchFamily="18" charset="0"/>
                      </a:rPr>
                      <m:t>2</m:t>
                    </m:r>
                  </m:oMath>
                </a14:m>
                <a:r>
                  <a:rPr lang="zh-CN" altLang="en-US" sz="2800" dirty="0">
                    <a:latin typeface="Times New Roman" panose="02020603050405020304" pitchFamily="18" charset="0"/>
                    <a:cs typeface="Times New Roman" panose="02020603050405020304" pitchFamily="18" charset="0"/>
                  </a:rPr>
                  <a:t>的关系，</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直至最低位，从而可以确定</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𝐴</m:t>
                    </m:r>
                  </m:oMath>
                </a14:m>
                <a:r>
                  <a:rPr lang="zh-CN" altLang="en-US" sz="28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𝐵</m:t>
                    </m:r>
                  </m:oMath>
                </a14:m>
                <a:r>
                  <a:rPr lang="zh-CN" altLang="en-US" sz="2800" dirty="0">
                    <a:latin typeface="Times New Roman" panose="02020603050405020304" pitchFamily="18" charset="0"/>
                    <a:cs typeface="Times New Roman" panose="02020603050405020304" pitchFamily="18" charset="0"/>
                  </a:rPr>
                  <a:t>的关系；</a:t>
                </a:r>
              </a:p>
              <a:p>
                <a:pPr marL="702000" eaLnBrk="1" hangingPunct="1">
                  <a:lnSpc>
                    <a:spcPct val="120000"/>
                  </a:lnSpc>
                </a:pPr>
                <a:r>
                  <a:rPr lang="zh-CN" altLang="en-US" sz="2800" dirty="0">
                    <a:latin typeface="Times New Roman" panose="02020603050405020304" pitchFamily="18" charset="0"/>
                    <a:cs typeface="Times New Roman" panose="02020603050405020304" pitchFamily="18" charset="0"/>
                  </a:rPr>
                  <a:t>只有</a:t>
                </a:r>
                <a14:m>
                  <m:oMath xmlns:m="http://schemas.openxmlformats.org/officeDocument/2006/math">
                    <m:r>
                      <a:rPr lang="en-US" altLang="zh-CN" sz="2800" i="1">
                        <a:latin typeface="Cambria Math" panose="02040503050406030204" pitchFamily="18" charset="0"/>
                        <a:cs typeface="Times New Roman" panose="02020603050405020304" pitchFamily="18" charset="0"/>
                      </a:rPr>
                      <m:t>𝐴</m:t>
                    </m:r>
                  </m:oMath>
                </a14:m>
                <a:r>
                  <a:rPr lang="zh-CN" altLang="en-US" sz="28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2800" i="1">
                        <a:latin typeface="Cambria Math" panose="02040503050406030204" pitchFamily="18" charset="0"/>
                        <a:cs typeface="Times New Roman" panose="02020603050405020304" pitchFamily="18" charset="0"/>
                      </a:rPr>
                      <m:t>𝐵</m:t>
                    </m:r>
                  </m:oMath>
                </a14:m>
                <a:r>
                  <a:rPr lang="zh-CN" altLang="en-US" sz="2800" dirty="0">
                    <a:latin typeface="Times New Roman" panose="02020603050405020304" pitchFamily="18" charset="0"/>
                    <a:cs typeface="Times New Roman" panose="02020603050405020304" pitchFamily="18" charset="0"/>
                  </a:rPr>
                  <a:t>各位都相等才有</a:t>
                </a:r>
                <a14:m>
                  <m:oMath xmlns:m="http://schemas.openxmlformats.org/officeDocument/2006/math">
                    <m:r>
                      <a:rPr lang="en-US" altLang="zh-CN" sz="2800" i="1" smtClean="0">
                        <a:latin typeface="Cambria Math" panose="02040503050406030204" pitchFamily="18" charset="0"/>
                        <a:cs typeface="Times New Roman" panose="02020603050405020304" pitchFamily="18" charset="0"/>
                      </a:rPr>
                      <m:t>𝐴</m:t>
                    </m:r>
                    <m:r>
                      <a:rPr lang="en-US" altLang="zh-CN" sz="2800" i="1" smtClean="0">
                        <a:latin typeface="Cambria Math" panose="02040503050406030204" pitchFamily="18" charset="0"/>
                        <a:cs typeface="Times New Roman" panose="02020603050405020304" pitchFamily="18" charset="0"/>
                      </a:rPr>
                      <m:t>=</m:t>
                    </m:r>
                    <m:r>
                      <a:rPr lang="en-US" altLang="zh-CN" sz="2800" i="1" smtClean="0">
                        <a:latin typeface="Cambria Math" panose="02040503050406030204" pitchFamily="18" charset="0"/>
                        <a:cs typeface="Times New Roman" panose="02020603050405020304" pitchFamily="18" charset="0"/>
                      </a:rPr>
                      <m:t>𝐵</m:t>
                    </m:r>
                  </m:oMath>
                </a14:m>
                <a:r>
                  <a:rPr lang="zh-CN" altLang="en-US" sz="2800" dirty="0">
                    <a:latin typeface="Times New Roman" panose="02020603050405020304" pitchFamily="18" charset="0"/>
                    <a:cs typeface="Times New Roman" panose="02020603050405020304" pitchFamily="18" charset="0"/>
                  </a:rPr>
                  <a:t>。</a:t>
                </a:r>
              </a:p>
              <a:p>
                <a:pPr marL="0" indent="-457200" eaLnBrk="1" hangingPunct="1"/>
                <a:endParaRPr lang="zh-CN" altLang="en-US" sz="2600" kern="1200" dirty="0">
                  <a:latin typeface="+mn-ea"/>
                </a:endParaRPr>
              </a:p>
              <a:p>
                <a:pPr marL="0" indent="-457200" eaLnBrk="1" hangingPunct="1"/>
                <a:endParaRPr lang="en-US" altLang="zh-CN" sz="2600" kern="1200" dirty="0">
                  <a:latin typeface="+mn-ea"/>
                </a:endParaRPr>
              </a:p>
              <a:p>
                <a:pPr marL="0" indent="-457200" eaLnBrk="1" hangingPunct="1"/>
                <a:endParaRPr lang="zh-CN" altLang="en-US" sz="2600" kern="1200" dirty="0">
                  <a:latin typeface="+mn-ea"/>
                </a:endParaRPr>
              </a:p>
              <a:p>
                <a:pPr eaLnBrk="1" hangingPunct="1">
                  <a:lnSpc>
                    <a:spcPct val="120000"/>
                  </a:lnSpc>
                  <a:buClr>
                    <a:srgbClr val="0000FF"/>
                  </a:buClr>
                </a:pPr>
                <a:endParaRPr lang="en-US" altLang="zh-CN" sz="2800" dirty="0">
                  <a:latin typeface="+mn-ea"/>
                </a:endParaRP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592112" y="1809373"/>
                <a:ext cx="8202233" cy="4452882"/>
              </a:xfrm>
              <a:blipFill>
                <a:blip r:embed="rId2"/>
                <a:stretch>
                  <a:fillRect l="-1486" t="-548" r="-5869" b="-2740"/>
                </a:stretch>
              </a:blipFill>
            </p:spPr>
            <p:txBody>
              <a:bodyPr/>
              <a:lstStyle/>
              <a:p>
                <a:r>
                  <a:rPr lang="zh-CN" altLang="en-US">
                    <a:noFill/>
                  </a:rPr>
                  <a:t> </a:t>
                </a:r>
              </a:p>
            </p:txBody>
          </p:sp>
        </mc:Fallback>
      </mc:AlternateContent>
      <p:sp>
        <p:nvSpPr>
          <p:cNvPr id="4" name="Rectangle 2"/>
          <p:cNvSpPr txBox="1">
            <a:spLocks noChangeArrowheads="1"/>
          </p:cNvSpPr>
          <p:nvPr/>
        </p:nvSpPr>
        <p:spPr>
          <a:xfrm>
            <a:off x="304685" y="1092714"/>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kern="0">
                <a:solidFill>
                  <a:srgbClr val="0000FF"/>
                </a:solidFill>
                <a:latin typeface="+mn-ea"/>
                <a:ea typeface="+mn-ea"/>
              </a:rPr>
              <a:t>多位比较器 </a:t>
            </a:r>
          </a:p>
          <a:p>
            <a:pPr algn="l" eaLnBrk="1" hangingPunct="1"/>
            <a:endParaRPr lang="zh-CN" altLang="en-US" sz="3200" kern="0" dirty="0">
              <a:solidFill>
                <a:srgbClr val="0000FF"/>
              </a:solidFill>
              <a:latin typeface="+mn-ea"/>
              <a:ea typeface="+mn-ea"/>
            </a:endParaRPr>
          </a:p>
        </p:txBody>
      </p:sp>
    </p:spTree>
    <p:extLst>
      <p:ext uri="{BB962C8B-B14F-4D97-AF65-F5344CB8AC3E}">
        <p14:creationId xmlns:p14="http://schemas.microsoft.com/office/powerpoint/2010/main" val="98942473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a:grpSpLocks/>
          </p:cNvGrpSpPr>
          <p:nvPr/>
        </p:nvGrpSpPr>
        <p:grpSpPr bwMode="auto">
          <a:xfrm>
            <a:off x="1537970" y="925434"/>
            <a:ext cx="6104890" cy="4317126"/>
            <a:chOff x="1156" y="1220"/>
            <a:chExt cx="3765" cy="2561"/>
          </a:xfrm>
        </p:grpSpPr>
        <p:sp>
          <p:nvSpPr>
            <p:cNvPr id="81926" name="Rectangle 10"/>
            <p:cNvSpPr>
              <a:spLocks noChangeArrowheads="1"/>
            </p:cNvSpPr>
            <p:nvPr/>
          </p:nvSpPr>
          <p:spPr bwMode="auto">
            <a:xfrm>
              <a:off x="1995" y="1220"/>
              <a:ext cx="1633"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a:solidFill>
                    <a:srgbClr val="800000"/>
                  </a:solidFill>
                  <a:latin typeface="+mn-ea"/>
                  <a:ea typeface="+mn-ea"/>
                </a:rPr>
                <a:t>两位数值比较器逻辑图</a:t>
              </a:r>
            </a:p>
          </p:txBody>
        </p:sp>
        <p:grpSp>
          <p:nvGrpSpPr>
            <p:cNvPr id="81927" name="Group 15"/>
            <p:cNvGrpSpPr>
              <a:grpSpLocks/>
            </p:cNvGrpSpPr>
            <p:nvPr/>
          </p:nvGrpSpPr>
          <p:grpSpPr bwMode="auto">
            <a:xfrm>
              <a:off x="1156" y="1468"/>
              <a:ext cx="3765" cy="2313"/>
              <a:chOff x="703" y="1046"/>
              <a:chExt cx="4264" cy="2858"/>
            </a:xfrm>
          </p:grpSpPr>
          <p:sp>
            <p:nvSpPr>
              <p:cNvPr id="81928" name="Rectangle 16"/>
              <p:cNvSpPr>
                <a:spLocks noChangeArrowheads="1"/>
              </p:cNvSpPr>
              <p:nvPr/>
            </p:nvSpPr>
            <p:spPr bwMode="auto">
              <a:xfrm>
                <a:off x="703" y="1047"/>
                <a:ext cx="4264" cy="2857"/>
              </a:xfrm>
              <a:prstGeom prst="rect">
                <a:avLst/>
              </a:prstGeom>
              <a:solidFill>
                <a:srgbClr val="FFFFFF"/>
              </a:solidFill>
              <a:ln w="9525">
                <a:solidFill>
                  <a:srgbClr val="FFFF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81929" name="Object 2"/>
              <p:cNvGraphicFramePr>
                <a:graphicFrameLocks noChangeAspect="1"/>
              </p:cNvGraphicFramePr>
              <p:nvPr>
                <p:extLst>
                  <p:ext uri="{D42A27DB-BD31-4B8C-83A1-F6EECF244321}">
                    <p14:modId xmlns:p14="http://schemas.microsoft.com/office/powerpoint/2010/main" val="723079547"/>
                  </p:ext>
                </p:extLst>
              </p:nvPr>
            </p:nvGraphicFramePr>
            <p:xfrm>
              <a:off x="703" y="1046"/>
              <a:ext cx="3992" cy="2813"/>
            </p:xfrm>
            <a:graphic>
              <a:graphicData uri="http://schemas.openxmlformats.org/presentationml/2006/ole">
                <mc:AlternateContent xmlns:mc="http://schemas.openxmlformats.org/markup-compatibility/2006">
                  <mc:Choice xmlns:v="urn:schemas-microsoft-com:vml" Requires="v">
                    <p:oleObj spid="_x0000_s29699" name="图片" r:id="rId3" imgW="4760976" imgH="2846832" progId="Word.Picture.8">
                      <p:embed/>
                    </p:oleObj>
                  </mc:Choice>
                  <mc:Fallback>
                    <p:oleObj name="图片" r:id="rId3" imgW="4760976" imgH="2846832"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 y="1046"/>
                            <a:ext cx="3992" cy="281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1923" name="Rectangle 18"/>
          <p:cNvSpPr>
            <a:spLocks noChangeArrowheads="1"/>
          </p:cNvSpPr>
          <p:nvPr/>
        </p:nvSpPr>
        <p:spPr bwMode="auto">
          <a:xfrm>
            <a:off x="1395593" y="5214882"/>
            <a:ext cx="4478338" cy="457200"/>
          </a:xfrm>
          <a:prstGeom prst="rect">
            <a:avLst/>
          </a:prstGeom>
          <a:solidFill>
            <a:srgbClr val="FFFFCC">
              <a:alpha val="0"/>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dirty="0">
                <a:solidFill>
                  <a:srgbClr val="000066"/>
                </a:solidFill>
                <a:latin typeface="Times New Roman" panose="02020603050405020304" pitchFamily="18" charset="0"/>
              </a:rPr>
              <a:t>F</a:t>
            </a:r>
            <a:r>
              <a:rPr lang="en-US" altLang="zh-CN" sz="2400" b="1" baseline="-25000" dirty="0">
                <a:solidFill>
                  <a:srgbClr val="000066"/>
                </a:solidFill>
                <a:latin typeface="Times New Roman" panose="02020603050405020304" pitchFamily="18" charset="0"/>
              </a:rPr>
              <a:t>A&gt;B </a:t>
            </a:r>
            <a:r>
              <a:rPr lang="en-US" altLang="zh-CN" sz="2400" b="1" dirty="0">
                <a:solidFill>
                  <a:srgbClr val="000066"/>
                </a:solidFill>
                <a:latin typeface="Times New Roman" panose="02020603050405020304" pitchFamily="18" charset="0"/>
              </a:rPr>
              <a:t>= (</a:t>
            </a:r>
            <a:r>
              <a:rPr lang="en-US" altLang="zh-CN" sz="2400" b="1" i="1" dirty="0">
                <a:solidFill>
                  <a:srgbClr val="000066"/>
                </a:solidFill>
                <a:latin typeface="Times New Roman" panose="02020603050405020304" pitchFamily="18" charset="0"/>
              </a:rPr>
              <a:t>A</a:t>
            </a:r>
            <a:r>
              <a:rPr lang="en-US" altLang="zh-CN" sz="2400" b="1" baseline="-25000" dirty="0">
                <a:solidFill>
                  <a:srgbClr val="000066"/>
                </a:solidFill>
                <a:latin typeface="Times New Roman" panose="02020603050405020304" pitchFamily="18" charset="0"/>
              </a:rPr>
              <a:t>1</a:t>
            </a:r>
            <a:r>
              <a:rPr lang="en-US" altLang="zh-CN" sz="2400" b="1" dirty="0">
                <a:solidFill>
                  <a:srgbClr val="000066"/>
                </a:solidFill>
                <a:latin typeface="Times New Roman" panose="02020603050405020304" pitchFamily="18" charset="0"/>
              </a:rPr>
              <a:t>&gt;</a:t>
            </a:r>
            <a:r>
              <a:rPr lang="en-US" altLang="zh-CN" sz="2400" b="1" i="1" dirty="0">
                <a:solidFill>
                  <a:srgbClr val="000066"/>
                </a:solidFill>
                <a:latin typeface="Times New Roman" panose="02020603050405020304" pitchFamily="18" charset="0"/>
              </a:rPr>
              <a:t>B</a:t>
            </a:r>
            <a:r>
              <a:rPr lang="en-US" altLang="zh-CN" sz="2400" b="1" baseline="-25000" dirty="0">
                <a:solidFill>
                  <a:srgbClr val="000066"/>
                </a:solidFill>
                <a:latin typeface="Times New Roman" panose="02020603050405020304" pitchFamily="18" charset="0"/>
              </a:rPr>
              <a:t>1</a:t>
            </a:r>
            <a:r>
              <a:rPr lang="en-US" altLang="zh-CN" sz="2400" b="1" dirty="0">
                <a:solidFill>
                  <a:srgbClr val="000066"/>
                </a:solidFill>
                <a:latin typeface="Times New Roman" panose="02020603050405020304" pitchFamily="18" charset="0"/>
              </a:rPr>
              <a:t>) + (</a:t>
            </a:r>
            <a:r>
              <a:rPr lang="en-US" altLang="zh-CN" sz="2400" b="1" i="1" dirty="0">
                <a:solidFill>
                  <a:srgbClr val="000066"/>
                </a:solidFill>
                <a:latin typeface="Times New Roman" panose="02020603050405020304" pitchFamily="18" charset="0"/>
              </a:rPr>
              <a:t> A</a:t>
            </a:r>
            <a:r>
              <a:rPr lang="en-US" altLang="zh-CN" sz="2400" b="1" baseline="-25000" dirty="0">
                <a:solidFill>
                  <a:srgbClr val="000066"/>
                </a:solidFill>
                <a:latin typeface="Times New Roman" panose="02020603050405020304" pitchFamily="18" charset="0"/>
              </a:rPr>
              <a:t>1</a:t>
            </a:r>
            <a:r>
              <a:rPr lang="en-US" altLang="zh-CN" sz="2400" b="1" dirty="0">
                <a:solidFill>
                  <a:srgbClr val="000066"/>
                </a:solidFill>
                <a:latin typeface="Times New Roman" panose="02020603050405020304" pitchFamily="18" charset="0"/>
              </a:rPr>
              <a:t>=</a:t>
            </a:r>
            <a:r>
              <a:rPr lang="en-US" altLang="zh-CN" sz="2400" b="1" i="1" dirty="0">
                <a:solidFill>
                  <a:srgbClr val="000066"/>
                </a:solidFill>
                <a:latin typeface="Times New Roman" panose="02020603050405020304" pitchFamily="18" charset="0"/>
              </a:rPr>
              <a:t>B</a:t>
            </a:r>
            <a:r>
              <a:rPr lang="en-US" altLang="zh-CN" sz="2400" b="1" baseline="-25000" dirty="0">
                <a:solidFill>
                  <a:srgbClr val="000066"/>
                </a:solidFill>
                <a:latin typeface="Times New Roman" panose="02020603050405020304" pitchFamily="18" charset="0"/>
              </a:rPr>
              <a:t>1</a:t>
            </a:r>
            <a:r>
              <a:rPr lang="en-US" altLang="zh-CN" sz="2400" b="1" dirty="0">
                <a:solidFill>
                  <a:srgbClr val="000066"/>
                </a:solidFill>
                <a:latin typeface="Times New Roman" panose="02020603050405020304" pitchFamily="18" charset="0"/>
              </a:rPr>
              <a:t>)(</a:t>
            </a:r>
            <a:r>
              <a:rPr lang="en-US" altLang="zh-CN" sz="2400" b="1" i="1" dirty="0">
                <a:solidFill>
                  <a:srgbClr val="000066"/>
                </a:solidFill>
                <a:latin typeface="Times New Roman" panose="02020603050405020304" pitchFamily="18" charset="0"/>
              </a:rPr>
              <a:t>A</a:t>
            </a:r>
            <a:r>
              <a:rPr lang="en-US" altLang="zh-CN" sz="2400" b="1" baseline="-25000" dirty="0">
                <a:solidFill>
                  <a:srgbClr val="000066"/>
                </a:solidFill>
                <a:latin typeface="Times New Roman" panose="02020603050405020304" pitchFamily="18" charset="0"/>
              </a:rPr>
              <a:t>0</a:t>
            </a:r>
            <a:r>
              <a:rPr lang="en-US" altLang="zh-CN" sz="2400" b="1" dirty="0">
                <a:solidFill>
                  <a:srgbClr val="000066"/>
                </a:solidFill>
                <a:latin typeface="Times New Roman" panose="02020603050405020304" pitchFamily="18" charset="0"/>
              </a:rPr>
              <a:t>&gt;</a:t>
            </a:r>
            <a:r>
              <a:rPr lang="en-US" altLang="zh-CN" sz="2400" b="1" i="1" dirty="0">
                <a:solidFill>
                  <a:srgbClr val="000066"/>
                </a:solidFill>
                <a:latin typeface="Times New Roman" panose="02020603050405020304" pitchFamily="18" charset="0"/>
              </a:rPr>
              <a:t>B</a:t>
            </a:r>
            <a:r>
              <a:rPr lang="en-US" altLang="zh-CN" sz="2400" b="1" baseline="-25000" dirty="0">
                <a:solidFill>
                  <a:srgbClr val="000066"/>
                </a:solidFill>
                <a:latin typeface="Times New Roman" panose="02020603050405020304" pitchFamily="18" charset="0"/>
              </a:rPr>
              <a:t>0</a:t>
            </a:r>
            <a:r>
              <a:rPr lang="en-US" altLang="zh-CN" sz="2400" b="1" dirty="0">
                <a:solidFill>
                  <a:srgbClr val="000066"/>
                </a:solidFill>
                <a:latin typeface="Times New Roman" panose="02020603050405020304" pitchFamily="18" charset="0"/>
              </a:rPr>
              <a:t>)</a:t>
            </a:r>
          </a:p>
        </p:txBody>
      </p:sp>
      <p:sp>
        <p:nvSpPr>
          <p:cNvPr id="81924" name="Rectangle 19"/>
          <p:cNvSpPr>
            <a:spLocks noChangeArrowheads="1"/>
          </p:cNvSpPr>
          <p:nvPr/>
        </p:nvSpPr>
        <p:spPr bwMode="auto">
          <a:xfrm>
            <a:off x="1395593" y="6249168"/>
            <a:ext cx="3084499" cy="461665"/>
          </a:xfrm>
          <a:prstGeom prst="rect">
            <a:avLst/>
          </a:prstGeom>
          <a:solidFill>
            <a:srgbClr val="FFFFCC">
              <a:alpha val="0"/>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99"/>
                </a:solidFill>
                <a:latin typeface="Times New Roman" panose="02020603050405020304" pitchFamily="18" charset="0"/>
              </a:rPr>
              <a:t>F</a:t>
            </a:r>
            <a:r>
              <a:rPr lang="en-US" altLang="zh-CN" sz="2400" b="1" baseline="-25000">
                <a:solidFill>
                  <a:srgbClr val="000099"/>
                </a:solidFill>
                <a:latin typeface="Times New Roman" panose="02020603050405020304" pitchFamily="18" charset="0"/>
              </a:rPr>
              <a:t>A=B </a:t>
            </a:r>
            <a:r>
              <a:rPr lang="en-US" altLang="zh-CN" sz="2400" b="1">
                <a:solidFill>
                  <a:srgbClr val="000099"/>
                </a:solidFill>
                <a:latin typeface="Times New Roman" panose="02020603050405020304" pitchFamily="18" charset="0"/>
              </a:rPr>
              <a:t>= (</a:t>
            </a:r>
            <a:r>
              <a:rPr lang="en-US" altLang="zh-CN" sz="2400" b="1" i="1">
                <a:solidFill>
                  <a:srgbClr val="000099"/>
                </a:solidFill>
                <a:latin typeface="Times New Roman" panose="02020603050405020304" pitchFamily="18" charset="0"/>
              </a:rPr>
              <a:t>A</a:t>
            </a:r>
            <a:r>
              <a:rPr lang="en-US" altLang="zh-CN" sz="2400" b="1" baseline="-25000">
                <a:solidFill>
                  <a:srgbClr val="000099"/>
                </a:solidFill>
                <a:latin typeface="Times New Roman" panose="02020603050405020304" pitchFamily="18" charset="0"/>
              </a:rPr>
              <a:t>1</a:t>
            </a:r>
            <a:r>
              <a:rPr lang="en-US" altLang="zh-CN" sz="2400" b="1">
                <a:solidFill>
                  <a:srgbClr val="000099"/>
                </a:solidFill>
                <a:latin typeface="Times New Roman" panose="02020603050405020304" pitchFamily="18" charset="0"/>
              </a:rPr>
              <a:t>=</a:t>
            </a:r>
            <a:r>
              <a:rPr lang="en-US" altLang="zh-CN" sz="2400" b="1" i="1">
                <a:solidFill>
                  <a:srgbClr val="000099"/>
                </a:solidFill>
                <a:latin typeface="Times New Roman" panose="02020603050405020304" pitchFamily="18" charset="0"/>
              </a:rPr>
              <a:t>B</a:t>
            </a:r>
            <a:r>
              <a:rPr lang="en-US" altLang="zh-CN" sz="2400" b="1" baseline="-25000">
                <a:solidFill>
                  <a:srgbClr val="000099"/>
                </a:solidFill>
                <a:latin typeface="Times New Roman" panose="02020603050405020304" pitchFamily="18" charset="0"/>
              </a:rPr>
              <a:t>1</a:t>
            </a:r>
            <a:r>
              <a:rPr lang="en-US" altLang="zh-CN" sz="2400" b="1">
                <a:solidFill>
                  <a:srgbClr val="000099"/>
                </a:solidFill>
                <a:latin typeface="Times New Roman" panose="02020603050405020304" pitchFamily="18" charset="0"/>
              </a:rPr>
              <a:t>)(</a:t>
            </a:r>
            <a:r>
              <a:rPr lang="en-US" altLang="zh-CN" sz="2400" b="1" i="1">
                <a:solidFill>
                  <a:srgbClr val="000099"/>
                </a:solidFill>
                <a:latin typeface="Times New Roman" panose="02020603050405020304" pitchFamily="18" charset="0"/>
              </a:rPr>
              <a:t>A</a:t>
            </a:r>
            <a:r>
              <a:rPr lang="en-US" altLang="zh-CN" sz="2400" b="1" baseline="-25000">
                <a:solidFill>
                  <a:srgbClr val="000099"/>
                </a:solidFill>
                <a:latin typeface="Times New Roman" panose="02020603050405020304" pitchFamily="18" charset="0"/>
              </a:rPr>
              <a:t>0</a:t>
            </a:r>
            <a:r>
              <a:rPr lang="en-US" altLang="zh-CN" sz="2400" b="1">
                <a:solidFill>
                  <a:srgbClr val="000099"/>
                </a:solidFill>
                <a:latin typeface="Times New Roman" panose="02020603050405020304" pitchFamily="18" charset="0"/>
              </a:rPr>
              <a:t>=</a:t>
            </a:r>
            <a:r>
              <a:rPr lang="en-US" altLang="zh-CN" sz="2400" b="1" i="1">
                <a:solidFill>
                  <a:srgbClr val="000099"/>
                </a:solidFill>
                <a:latin typeface="Times New Roman" panose="02020603050405020304" pitchFamily="18" charset="0"/>
              </a:rPr>
              <a:t>B</a:t>
            </a:r>
            <a:r>
              <a:rPr lang="en-US" altLang="zh-CN" sz="2400" b="1" baseline="-25000">
                <a:solidFill>
                  <a:srgbClr val="000099"/>
                </a:solidFill>
                <a:latin typeface="Times New Roman" panose="02020603050405020304" pitchFamily="18" charset="0"/>
              </a:rPr>
              <a:t>0</a:t>
            </a:r>
            <a:r>
              <a:rPr lang="en-US" altLang="zh-CN" sz="2400" b="1">
                <a:solidFill>
                  <a:srgbClr val="000099"/>
                </a:solidFill>
                <a:latin typeface="Times New Roman" panose="02020603050405020304" pitchFamily="18" charset="0"/>
              </a:rPr>
              <a:t>)</a:t>
            </a:r>
          </a:p>
        </p:txBody>
      </p:sp>
      <p:sp>
        <p:nvSpPr>
          <p:cNvPr id="81925" name="Rectangle 20"/>
          <p:cNvSpPr>
            <a:spLocks noChangeArrowheads="1"/>
          </p:cNvSpPr>
          <p:nvPr/>
        </p:nvSpPr>
        <p:spPr bwMode="auto">
          <a:xfrm>
            <a:off x="1395593" y="5732025"/>
            <a:ext cx="4443413" cy="457200"/>
          </a:xfrm>
          <a:prstGeom prst="rect">
            <a:avLst/>
          </a:prstGeom>
          <a:solidFill>
            <a:srgbClr val="FFFFCC">
              <a:alpha val="0"/>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dirty="0">
                <a:solidFill>
                  <a:srgbClr val="000099"/>
                </a:solidFill>
                <a:latin typeface="Times New Roman" panose="02020603050405020304" pitchFamily="18" charset="0"/>
              </a:rPr>
              <a:t>F</a:t>
            </a:r>
            <a:r>
              <a:rPr lang="en-US" altLang="zh-CN" sz="2400" b="1" baseline="-25000" dirty="0">
                <a:solidFill>
                  <a:srgbClr val="000099"/>
                </a:solidFill>
                <a:latin typeface="Times New Roman" panose="02020603050405020304" pitchFamily="18" charset="0"/>
              </a:rPr>
              <a:t>A&lt;B </a:t>
            </a:r>
            <a:r>
              <a:rPr lang="en-US" altLang="zh-CN" sz="2400" b="1" dirty="0">
                <a:solidFill>
                  <a:srgbClr val="000099"/>
                </a:solidFill>
                <a:latin typeface="Times New Roman" panose="02020603050405020304" pitchFamily="18" charset="0"/>
              </a:rPr>
              <a:t>= (</a:t>
            </a:r>
            <a:r>
              <a:rPr lang="en-US" altLang="zh-CN" sz="2400" b="1" i="1" dirty="0">
                <a:solidFill>
                  <a:srgbClr val="000099"/>
                </a:solidFill>
                <a:latin typeface="Times New Roman" panose="02020603050405020304" pitchFamily="18" charset="0"/>
              </a:rPr>
              <a:t>A</a:t>
            </a:r>
            <a:r>
              <a:rPr lang="en-US" altLang="zh-CN" sz="2400" b="1" baseline="-25000" dirty="0">
                <a:solidFill>
                  <a:srgbClr val="000099"/>
                </a:solidFill>
                <a:latin typeface="Times New Roman" panose="02020603050405020304" pitchFamily="18" charset="0"/>
              </a:rPr>
              <a:t>1</a:t>
            </a:r>
            <a:r>
              <a:rPr lang="en-US" altLang="zh-CN" sz="2400" b="1" dirty="0">
                <a:solidFill>
                  <a:srgbClr val="000099"/>
                </a:solidFill>
                <a:latin typeface="Times New Roman" panose="02020603050405020304" pitchFamily="18" charset="0"/>
              </a:rPr>
              <a:t>&lt;</a:t>
            </a:r>
            <a:r>
              <a:rPr lang="en-US" altLang="zh-CN" sz="2400" b="1" i="1" dirty="0">
                <a:solidFill>
                  <a:srgbClr val="000099"/>
                </a:solidFill>
                <a:latin typeface="Times New Roman" panose="02020603050405020304" pitchFamily="18" charset="0"/>
              </a:rPr>
              <a:t>B</a:t>
            </a:r>
            <a:r>
              <a:rPr lang="en-US" altLang="zh-CN" sz="2400" b="1" baseline="-25000" dirty="0">
                <a:solidFill>
                  <a:srgbClr val="000099"/>
                </a:solidFill>
                <a:latin typeface="Times New Roman" panose="02020603050405020304" pitchFamily="18" charset="0"/>
              </a:rPr>
              <a:t>1</a:t>
            </a:r>
            <a:r>
              <a:rPr lang="en-US" altLang="zh-CN" sz="2400" b="1" dirty="0">
                <a:solidFill>
                  <a:srgbClr val="000099"/>
                </a:solidFill>
                <a:latin typeface="Times New Roman" panose="02020603050405020304" pitchFamily="18" charset="0"/>
              </a:rPr>
              <a:t>) + ( </a:t>
            </a:r>
            <a:r>
              <a:rPr lang="en-US" altLang="zh-CN" sz="2400" b="1" i="1" dirty="0">
                <a:solidFill>
                  <a:srgbClr val="000099"/>
                </a:solidFill>
                <a:latin typeface="Times New Roman" panose="02020603050405020304" pitchFamily="18" charset="0"/>
              </a:rPr>
              <a:t>A</a:t>
            </a:r>
            <a:r>
              <a:rPr lang="en-US" altLang="zh-CN" sz="2400" b="1" baseline="-25000" dirty="0">
                <a:solidFill>
                  <a:srgbClr val="000099"/>
                </a:solidFill>
                <a:latin typeface="Times New Roman" panose="02020603050405020304" pitchFamily="18" charset="0"/>
              </a:rPr>
              <a:t>1</a:t>
            </a:r>
            <a:r>
              <a:rPr lang="en-US" altLang="zh-CN" sz="2400" b="1" dirty="0">
                <a:solidFill>
                  <a:srgbClr val="000099"/>
                </a:solidFill>
                <a:latin typeface="Times New Roman" panose="02020603050405020304" pitchFamily="18" charset="0"/>
              </a:rPr>
              <a:t>=</a:t>
            </a:r>
            <a:r>
              <a:rPr lang="en-US" altLang="zh-CN" sz="2400" b="1" i="1" dirty="0">
                <a:solidFill>
                  <a:srgbClr val="000099"/>
                </a:solidFill>
                <a:latin typeface="Times New Roman" panose="02020603050405020304" pitchFamily="18" charset="0"/>
              </a:rPr>
              <a:t>B</a:t>
            </a:r>
            <a:r>
              <a:rPr lang="en-US" altLang="zh-CN" sz="2400" b="1" baseline="-25000" dirty="0">
                <a:solidFill>
                  <a:srgbClr val="000099"/>
                </a:solidFill>
                <a:latin typeface="Times New Roman" panose="02020603050405020304" pitchFamily="18" charset="0"/>
              </a:rPr>
              <a:t>1</a:t>
            </a:r>
            <a:r>
              <a:rPr lang="en-US" altLang="zh-CN" sz="2400" b="1" dirty="0">
                <a:solidFill>
                  <a:srgbClr val="000099"/>
                </a:solidFill>
                <a:latin typeface="Times New Roman" panose="02020603050405020304" pitchFamily="18" charset="0"/>
              </a:rPr>
              <a:t>)(</a:t>
            </a:r>
            <a:r>
              <a:rPr lang="en-US" altLang="zh-CN" sz="2400" b="1" i="1" dirty="0">
                <a:solidFill>
                  <a:srgbClr val="000099"/>
                </a:solidFill>
                <a:latin typeface="Times New Roman" panose="02020603050405020304" pitchFamily="18" charset="0"/>
              </a:rPr>
              <a:t>A</a:t>
            </a:r>
            <a:r>
              <a:rPr lang="en-US" altLang="zh-CN" sz="2400" b="1" baseline="-25000" dirty="0">
                <a:solidFill>
                  <a:srgbClr val="000099"/>
                </a:solidFill>
                <a:latin typeface="Times New Roman" panose="02020603050405020304" pitchFamily="18" charset="0"/>
              </a:rPr>
              <a:t>0</a:t>
            </a:r>
            <a:r>
              <a:rPr lang="en-US" altLang="zh-CN" sz="2400" b="1" dirty="0">
                <a:solidFill>
                  <a:srgbClr val="000099"/>
                </a:solidFill>
                <a:latin typeface="Times New Roman" panose="02020603050405020304" pitchFamily="18" charset="0"/>
              </a:rPr>
              <a:t>&lt;</a:t>
            </a:r>
            <a:r>
              <a:rPr lang="en-US" altLang="zh-CN" sz="2400" b="1" i="1" dirty="0">
                <a:solidFill>
                  <a:srgbClr val="000099"/>
                </a:solidFill>
                <a:latin typeface="Times New Roman" panose="02020603050405020304" pitchFamily="18" charset="0"/>
              </a:rPr>
              <a:t>B</a:t>
            </a:r>
            <a:r>
              <a:rPr lang="en-US" altLang="zh-CN" sz="2400" b="1" baseline="-25000" dirty="0">
                <a:solidFill>
                  <a:srgbClr val="000099"/>
                </a:solidFill>
                <a:latin typeface="Times New Roman" panose="02020603050405020304" pitchFamily="18" charset="0"/>
              </a:rPr>
              <a:t>0</a:t>
            </a:r>
            <a:r>
              <a:rPr lang="en-US" altLang="zh-CN" sz="2400" b="1" dirty="0">
                <a:solidFill>
                  <a:srgbClr val="000099"/>
                </a:solidFill>
                <a:latin typeface="Times New Roman" panose="02020603050405020304" pitchFamily="18" charset="0"/>
              </a:rPr>
              <a:t>)</a:t>
            </a:r>
          </a:p>
        </p:txBody>
      </p:sp>
    </p:spTree>
    <p:extLst>
      <p:ext uri="{BB962C8B-B14F-4D97-AF65-F5344CB8AC3E}">
        <p14:creationId xmlns:p14="http://schemas.microsoft.com/office/powerpoint/2010/main" val="3296768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192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192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19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animBg="1"/>
      <p:bldP spid="81924" grpId="0" animBg="1"/>
      <p:bldP spid="819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304685" y="1800106"/>
            <a:ext cx="7978255" cy="4452882"/>
          </a:xfrm>
        </p:spPr>
        <p:txBody>
          <a:bodyPr/>
          <a:lstStyle/>
          <a:p>
            <a:pPr marL="262800" indent="0" eaLnBrk="1" hangingPunct="1">
              <a:lnSpc>
                <a:spcPct val="120000"/>
              </a:lnSpc>
              <a:spcAft>
                <a:spcPts val="0"/>
              </a:spcAft>
              <a:buNone/>
            </a:pPr>
            <a:r>
              <a:rPr lang="zh-CN" altLang="en-US" sz="2600" kern="1200">
                <a:latin typeface="+mn-ea"/>
              </a:rPr>
              <a:t>中规模四位数值比较器有</a:t>
            </a:r>
            <a:r>
              <a:rPr lang="en-US" altLang="zh-CN" sz="2600" kern="1200">
                <a:latin typeface="+mn-ea"/>
              </a:rPr>
              <a:t>CC14585(CMOS)</a:t>
            </a:r>
            <a:r>
              <a:rPr lang="zh-CN" altLang="en-US" sz="2600" kern="1200">
                <a:latin typeface="+mn-ea"/>
              </a:rPr>
              <a:t>和</a:t>
            </a:r>
            <a:r>
              <a:rPr lang="en-US" altLang="zh-CN" sz="2600" kern="1200">
                <a:latin typeface="+mn-ea"/>
              </a:rPr>
              <a:t> 74LS85(TTL)，</a:t>
            </a:r>
            <a:r>
              <a:rPr lang="zh-CN" altLang="en-US" sz="2600" kern="1200">
                <a:latin typeface="+mn-ea"/>
              </a:rPr>
              <a:t>其工作原理和两位数值比较器相同。</a:t>
            </a:r>
            <a:endParaRPr lang="zh-CN" altLang="en-US" sz="2600" kern="1200" dirty="0">
              <a:latin typeface="+mn-ea"/>
            </a:endParaRPr>
          </a:p>
          <a:p>
            <a:pPr marL="0" indent="-457200" eaLnBrk="1" hangingPunct="1"/>
            <a:endParaRPr lang="en-US" altLang="zh-CN" sz="2600" kern="1200" dirty="0">
              <a:latin typeface="+mn-ea"/>
            </a:endParaRPr>
          </a:p>
          <a:p>
            <a:pPr marL="0" indent="-457200" eaLnBrk="1" hangingPunct="1"/>
            <a:endParaRPr lang="zh-CN" altLang="en-US" sz="2600" kern="1200" dirty="0">
              <a:latin typeface="+mn-ea"/>
            </a:endParaRPr>
          </a:p>
          <a:p>
            <a:pPr eaLnBrk="1" hangingPunct="1">
              <a:lnSpc>
                <a:spcPct val="120000"/>
              </a:lnSpc>
              <a:buClr>
                <a:srgbClr val="0000FF"/>
              </a:buClr>
            </a:pPr>
            <a:endParaRPr lang="en-US" altLang="zh-CN" sz="2800" dirty="0">
              <a:latin typeface="+mn-ea"/>
            </a:endParaRPr>
          </a:p>
        </p:txBody>
      </p:sp>
      <p:sp>
        <p:nvSpPr>
          <p:cNvPr id="4" name="Rectangle 2"/>
          <p:cNvSpPr txBox="1">
            <a:spLocks noChangeArrowheads="1"/>
          </p:cNvSpPr>
          <p:nvPr/>
        </p:nvSpPr>
        <p:spPr>
          <a:xfrm>
            <a:off x="304685" y="1092715"/>
            <a:ext cx="7200900" cy="614166"/>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a:solidFill>
                  <a:srgbClr val="0000FF"/>
                </a:solidFill>
                <a:latin typeface="+mn-ea"/>
                <a:ea typeface="+mn-ea"/>
              </a:rPr>
              <a:t>集成数值比较器</a:t>
            </a:r>
          </a:p>
          <a:p>
            <a:pPr marL="571500" indent="-571500" algn="l" eaLnBrk="1" hangingPunct="1">
              <a:buFont typeface="Wingdings" panose="05000000000000000000" pitchFamily="2" charset="2"/>
              <a:buChar char="l"/>
            </a:pPr>
            <a:endParaRPr lang="zh-CN" altLang="en-US" sz="3200" kern="0" dirty="0">
              <a:solidFill>
                <a:srgbClr val="0000FF"/>
              </a:solidFill>
              <a:latin typeface="+mn-ea"/>
              <a:ea typeface="+mn-ea"/>
            </a:endParaRPr>
          </a:p>
        </p:txBody>
      </p:sp>
      <p:grpSp>
        <p:nvGrpSpPr>
          <p:cNvPr id="5" name="Group 5"/>
          <p:cNvGrpSpPr>
            <a:grpSpLocks/>
          </p:cNvGrpSpPr>
          <p:nvPr/>
        </p:nvGrpSpPr>
        <p:grpSpPr bwMode="auto">
          <a:xfrm>
            <a:off x="720086" y="2826518"/>
            <a:ext cx="4037012" cy="2895600"/>
            <a:chOff x="385" y="1480"/>
            <a:chExt cx="2447" cy="2160"/>
          </a:xfrm>
        </p:grpSpPr>
        <p:sp>
          <p:nvSpPr>
            <p:cNvPr id="6" name="AutoShape 6"/>
            <p:cNvSpPr>
              <a:spLocks noChangeArrowheads="1"/>
            </p:cNvSpPr>
            <p:nvPr/>
          </p:nvSpPr>
          <p:spPr bwMode="auto">
            <a:xfrm>
              <a:off x="385" y="1480"/>
              <a:ext cx="2447" cy="2024"/>
            </a:xfrm>
            <a:prstGeom prst="roundRect">
              <a:avLst>
                <a:gd name="adj" fmla="val 16667"/>
              </a:avLst>
            </a:prstGeom>
            <a:solidFill>
              <a:schemeClr val="bg1">
                <a:alpha val="0"/>
              </a:schemeClr>
            </a:solidFill>
            <a:ln>
              <a:noFill/>
            </a:ln>
            <a:extLst>
              <a:ext uri="{91240B29-F687-4F45-9708-019B960494DF}">
                <a14:hiddenLine xmlns:a14="http://schemas.microsoft.com/office/drawing/2010/main" w="28575">
                  <a:solidFill>
                    <a:srgbClr val="000000"/>
                  </a:solidFill>
                  <a:round/>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 name="Group 7"/>
            <p:cNvGrpSpPr>
              <a:grpSpLocks/>
            </p:cNvGrpSpPr>
            <p:nvPr/>
          </p:nvGrpSpPr>
          <p:grpSpPr bwMode="auto">
            <a:xfrm>
              <a:off x="524" y="1480"/>
              <a:ext cx="2170" cy="2160"/>
              <a:chOff x="523" y="1536"/>
              <a:chExt cx="2146" cy="1799"/>
            </a:xfrm>
          </p:grpSpPr>
          <p:graphicFrame>
            <p:nvGraphicFramePr>
              <p:cNvPr id="8" name="Object 3"/>
              <p:cNvGraphicFramePr>
                <a:graphicFrameLocks noChangeAspect="1"/>
              </p:cNvGraphicFramePr>
              <p:nvPr>
                <p:extLst>
                  <p:ext uri="{D42A27DB-BD31-4B8C-83A1-F6EECF244321}">
                    <p14:modId xmlns:p14="http://schemas.microsoft.com/office/powerpoint/2010/main" val="2717731361"/>
                  </p:ext>
                </p:extLst>
              </p:nvPr>
            </p:nvGraphicFramePr>
            <p:xfrm>
              <a:off x="523" y="1536"/>
              <a:ext cx="2146" cy="1799"/>
            </p:xfrm>
            <a:graphic>
              <a:graphicData uri="http://schemas.openxmlformats.org/presentationml/2006/ole">
                <mc:AlternateContent xmlns:mc="http://schemas.openxmlformats.org/markup-compatibility/2006">
                  <mc:Choice xmlns:v="urn:schemas-microsoft-com:vml" Requires="v">
                    <p:oleObj spid="_x0000_s30724" name="图片" r:id="rId3" imgW="2367398" imgH="1991597" progId="Word.Picture.8">
                      <p:embed/>
                    </p:oleObj>
                  </mc:Choice>
                  <mc:Fallback>
                    <p:oleObj name="图片" r:id="rId3" imgW="2367398" imgH="1991597"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 y="1536"/>
                            <a:ext cx="2146" cy="1799"/>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9"/>
              <p:cNvSpPr txBox="1">
                <a:spLocks noChangeArrowheads="1"/>
              </p:cNvSpPr>
              <p:nvPr/>
            </p:nvSpPr>
            <p:spPr bwMode="auto">
              <a:xfrm>
                <a:off x="1336" y="2284"/>
                <a:ext cx="765"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600" b="1">
                    <a:latin typeface="Times New Roman" panose="02020603050405020304" pitchFamily="18" charset="0"/>
                  </a:rPr>
                  <a:t>74LS85</a:t>
                </a:r>
              </a:p>
            </p:txBody>
          </p:sp>
        </p:grpSp>
      </p:grpSp>
      <p:grpSp>
        <p:nvGrpSpPr>
          <p:cNvPr id="10" name="Group 10"/>
          <p:cNvGrpSpPr>
            <a:grpSpLocks/>
          </p:cNvGrpSpPr>
          <p:nvPr/>
        </p:nvGrpSpPr>
        <p:grpSpPr bwMode="auto">
          <a:xfrm>
            <a:off x="5172499" y="2826518"/>
            <a:ext cx="2895600" cy="3124200"/>
            <a:chOff x="3419" y="1480"/>
            <a:chExt cx="1417" cy="1757"/>
          </a:xfrm>
        </p:grpSpPr>
        <p:sp>
          <p:nvSpPr>
            <p:cNvPr id="11" name="AutoShape 11"/>
            <p:cNvSpPr>
              <a:spLocks noChangeArrowheads="1"/>
            </p:cNvSpPr>
            <p:nvPr/>
          </p:nvSpPr>
          <p:spPr bwMode="auto">
            <a:xfrm>
              <a:off x="3419" y="1480"/>
              <a:ext cx="1417" cy="1757"/>
            </a:xfrm>
            <a:prstGeom prst="roundRect">
              <a:avLst>
                <a:gd name="adj" fmla="val 16667"/>
              </a:avLst>
            </a:prstGeom>
            <a:solidFill>
              <a:schemeClr val="bg1">
                <a:alpha val="0"/>
              </a:schemeClr>
            </a:solidFill>
            <a:ln>
              <a:noFill/>
            </a:ln>
            <a:extLst>
              <a:ext uri="{91240B29-F687-4F45-9708-019B960494DF}">
                <a14:hiddenLine xmlns:a14="http://schemas.microsoft.com/office/drawing/2010/main" w="28575">
                  <a:solidFill>
                    <a:srgbClr val="000000"/>
                  </a:solidFill>
                  <a:round/>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2" name="Object 2"/>
            <p:cNvGraphicFramePr>
              <a:graphicFrameLocks noChangeAspect="1"/>
            </p:cNvGraphicFramePr>
            <p:nvPr/>
          </p:nvGraphicFramePr>
          <p:xfrm>
            <a:off x="3504" y="1598"/>
            <a:ext cx="1300" cy="1474"/>
          </p:xfrm>
          <a:graphic>
            <a:graphicData uri="http://schemas.openxmlformats.org/presentationml/2006/ole">
              <mc:AlternateContent xmlns:mc="http://schemas.openxmlformats.org/markup-compatibility/2006">
                <mc:Choice xmlns:v="urn:schemas-microsoft-com:vml" Requires="v">
                  <p:oleObj spid="_x0000_s30725" name="图片" r:id="rId5" imgW="1591056" imgH="1944624" progId="Word.Picture.8">
                    <p:embed/>
                  </p:oleObj>
                </mc:Choice>
                <mc:Fallback>
                  <p:oleObj name="图片" r:id="rId5" imgW="1591056" imgH="1944624"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10631"/>
                        <a:stretch>
                          <a:fillRect/>
                        </a:stretch>
                      </p:blipFill>
                      <p:spPr bwMode="auto">
                        <a:xfrm>
                          <a:off x="3504" y="1598"/>
                          <a:ext cx="1300" cy="1474"/>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3" name="Rectangle 14"/>
          <p:cNvSpPr>
            <a:spLocks noChangeArrowheads="1"/>
          </p:cNvSpPr>
          <p:nvPr/>
        </p:nvSpPr>
        <p:spPr bwMode="auto">
          <a:xfrm>
            <a:off x="5725527" y="5883276"/>
            <a:ext cx="18838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a:solidFill>
                  <a:srgbClr val="800000"/>
                </a:solidFill>
                <a:latin typeface="+mn-ea"/>
                <a:ea typeface="+mn-ea"/>
              </a:rPr>
              <a:t>74LS85</a:t>
            </a:r>
            <a:r>
              <a:rPr lang="zh-CN" altLang="en-US" sz="2000">
                <a:solidFill>
                  <a:srgbClr val="800000"/>
                </a:solidFill>
                <a:latin typeface="+mn-ea"/>
                <a:ea typeface="+mn-ea"/>
              </a:rPr>
              <a:t>引脚图</a:t>
            </a:r>
          </a:p>
        </p:txBody>
      </p:sp>
      <p:sp>
        <p:nvSpPr>
          <p:cNvPr id="14" name="Rectangle 16"/>
          <p:cNvSpPr>
            <a:spLocks noChangeArrowheads="1"/>
          </p:cNvSpPr>
          <p:nvPr/>
        </p:nvSpPr>
        <p:spPr bwMode="auto">
          <a:xfrm>
            <a:off x="1547813" y="5870545"/>
            <a:ext cx="21403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a:solidFill>
                  <a:srgbClr val="800000"/>
                </a:solidFill>
                <a:latin typeface="+mn-ea"/>
                <a:ea typeface="+mn-ea"/>
              </a:rPr>
              <a:t>74LS85</a:t>
            </a:r>
            <a:r>
              <a:rPr lang="zh-CN" altLang="en-US" sz="2000">
                <a:solidFill>
                  <a:srgbClr val="800000"/>
                </a:solidFill>
                <a:latin typeface="+mn-ea"/>
                <a:ea typeface="+mn-ea"/>
              </a:rPr>
              <a:t>逻辑框图</a:t>
            </a:r>
          </a:p>
        </p:txBody>
      </p:sp>
    </p:spTree>
    <p:extLst>
      <p:ext uri="{BB962C8B-B14F-4D97-AF65-F5344CB8AC3E}">
        <p14:creationId xmlns:p14="http://schemas.microsoft.com/office/powerpoint/2010/main" val="117459779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Right)">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13"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446628" name="Group 164"/>
          <p:cNvGraphicFramePr>
            <a:graphicFrameLocks noGrp="1"/>
          </p:cNvGraphicFramePr>
          <p:nvPr>
            <p:extLst>
              <p:ext uri="{D42A27DB-BD31-4B8C-83A1-F6EECF244321}">
                <p14:modId xmlns:p14="http://schemas.microsoft.com/office/powerpoint/2010/main" val="3408758438"/>
              </p:ext>
            </p:extLst>
          </p:nvPr>
        </p:nvGraphicFramePr>
        <p:xfrm>
          <a:off x="438150" y="773165"/>
          <a:ext cx="8267700" cy="6018224"/>
        </p:xfrm>
        <a:graphic>
          <a:graphicData uri="http://schemas.openxmlformats.org/drawingml/2006/table">
            <a:tbl>
              <a:tblPr/>
              <a:tblGrid>
                <a:gridCol w="1041400">
                  <a:extLst>
                    <a:ext uri="{9D8B030D-6E8A-4147-A177-3AD203B41FA5}">
                      <a16:colId xmlns:a16="http://schemas.microsoft.com/office/drawing/2014/main" xmlns="" val="20000"/>
                    </a:ext>
                  </a:extLst>
                </a:gridCol>
                <a:gridCol w="1103312">
                  <a:extLst>
                    <a:ext uri="{9D8B030D-6E8A-4147-A177-3AD203B41FA5}">
                      <a16:colId xmlns:a16="http://schemas.microsoft.com/office/drawing/2014/main" xmlns="" val="20001"/>
                    </a:ext>
                  </a:extLst>
                </a:gridCol>
                <a:gridCol w="1058863">
                  <a:extLst>
                    <a:ext uri="{9D8B030D-6E8A-4147-A177-3AD203B41FA5}">
                      <a16:colId xmlns:a16="http://schemas.microsoft.com/office/drawing/2014/main" xmlns="" val="20002"/>
                    </a:ext>
                  </a:extLst>
                </a:gridCol>
                <a:gridCol w="1071562">
                  <a:extLst>
                    <a:ext uri="{9D8B030D-6E8A-4147-A177-3AD203B41FA5}">
                      <a16:colId xmlns:a16="http://schemas.microsoft.com/office/drawing/2014/main" xmlns="" val="20003"/>
                    </a:ext>
                  </a:extLst>
                </a:gridCol>
                <a:gridCol w="673100">
                  <a:extLst>
                    <a:ext uri="{9D8B030D-6E8A-4147-A177-3AD203B41FA5}">
                      <a16:colId xmlns:a16="http://schemas.microsoft.com/office/drawing/2014/main" xmlns="" val="20004"/>
                    </a:ext>
                  </a:extLst>
                </a:gridCol>
                <a:gridCol w="669925">
                  <a:extLst>
                    <a:ext uri="{9D8B030D-6E8A-4147-A177-3AD203B41FA5}">
                      <a16:colId xmlns:a16="http://schemas.microsoft.com/office/drawing/2014/main" xmlns="" val="20005"/>
                    </a:ext>
                  </a:extLst>
                </a:gridCol>
                <a:gridCol w="671513">
                  <a:extLst>
                    <a:ext uri="{9D8B030D-6E8A-4147-A177-3AD203B41FA5}">
                      <a16:colId xmlns:a16="http://schemas.microsoft.com/office/drawing/2014/main" xmlns="" val="20006"/>
                    </a:ext>
                  </a:extLst>
                </a:gridCol>
                <a:gridCol w="658812">
                  <a:extLst>
                    <a:ext uri="{9D8B030D-6E8A-4147-A177-3AD203B41FA5}">
                      <a16:colId xmlns:a16="http://schemas.microsoft.com/office/drawing/2014/main" xmlns="" val="20007"/>
                    </a:ext>
                  </a:extLst>
                </a:gridCol>
                <a:gridCol w="660400">
                  <a:extLst>
                    <a:ext uri="{9D8B030D-6E8A-4147-A177-3AD203B41FA5}">
                      <a16:colId xmlns:a16="http://schemas.microsoft.com/office/drawing/2014/main" xmlns="" val="20008"/>
                    </a:ext>
                  </a:extLst>
                </a:gridCol>
                <a:gridCol w="658813">
                  <a:extLst>
                    <a:ext uri="{9D8B030D-6E8A-4147-A177-3AD203B41FA5}">
                      <a16:colId xmlns:a16="http://schemas.microsoft.com/office/drawing/2014/main" xmlns="" val="20009"/>
                    </a:ext>
                  </a:extLst>
                </a:gridCol>
              </a:tblGrid>
              <a:tr h="442904">
                <a:tc gridSpan="7">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输                        入</a:t>
                      </a:r>
                      <a:endParaRPr kumimoji="0" lang="zh-CN" altLang="en-US" sz="2000" b="1" i="0" u="none" strike="noStrike" cap="none" normalizeH="0" baseline="0" dirty="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w="28575" cap="flat" cmpd="sng" algn="ctr">
                      <a:solidFill>
                        <a:srgbClr val="000000"/>
                      </a:solidFill>
                      <a:prstDash val="solid"/>
                      <a:round/>
                      <a:headEnd type="none" w="med" len="med"/>
                      <a:tailEnd type="none" w="lg" len="lg"/>
                    </a:lnT>
                    <a:lnB>
                      <a:noFill/>
                    </a:lnB>
                    <a:lnTlToBr>
                      <a:noFill/>
                    </a:lnTlToBr>
                    <a:lnBlToTr>
                      <a:noFill/>
                    </a:lnBlToTr>
                    <a:blipFill dpi="0" rotWithShape="0">
                      <a:blip r:embed="rId2"/>
                      <a:srcRect/>
                      <a:tile tx="0" ty="0" sx="100000" sy="100000" flip="none" algn="tl"/>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3">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输      出</a:t>
                      </a:r>
                      <a:endParaRPr kumimoji="0" lang="zh-CN" altLang="en-US"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w="28575" cap="flat" cmpd="sng" algn="ctr">
                      <a:solidFill>
                        <a:srgbClr val="000000"/>
                      </a:solidFill>
                      <a:prstDash val="solid"/>
                      <a:round/>
                      <a:headEnd type="none" w="med" len="med"/>
                      <a:tailEnd type="none" w="lg" len="lg"/>
                    </a:lnT>
                    <a:lnB>
                      <a:noFill/>
                    </a:lnB>
                    <a:lnTlToBr>
                      <a:noFill/>
                    </a:lnTlToBr>
                    <a:lnBlToTr>
                      <a:noFill/>
                    </a:lnBlToTr>
                    <a:blipFill dpi="0" rotWithShape="0">
                      <a:blip r:embed="rId2"/>
                      <a:srcRect/>
                      <a:tile tx="0" ty="0" sx="100000" sy="100000" flip="none" algn="tl"/>
                    </a:blip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0"/>
                  </a:ext>
                </a:extLst>
              </a:tr>
              <a:tr h="424200">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dirty="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A&gt;B</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A&lt;B</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A=B</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A&gt;B</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A&lt;B</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F</a:t>
                      </a:r>
                      <a:r>
                        <a:rPr kumimoji="0" lang="en-US" altLang="zh-CN" sz="2000" b="1"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rPr>
                        <a:t>A=B</a:t>
                      </a:r>
                      <a:endParaRPr kumimoji="0" lang="en-US" altLang="zh-CN" sz="2000" b="1" i="0" u="none" strike="noStrike" cap="none" normalizeH="0" baseline="0" dirty="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01"/>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&gt;</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dirty="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dirty="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dirty="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02"/>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03"/>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dirty="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dirty="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&gt;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04"/>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05"/>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&gt;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06"/>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07"/>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&gt;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08"/>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09"/>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10"/>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11"/>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12"/>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a:noFill/>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a:noFill/>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13"/>
                  </a:ext>
                </a:extLst>
              </a:tr>
              <a:tr h="396239">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w="28575" cap="flat" cmpd="sng" algn="ctr">
                      <a:solidFill>
                        <a:srgbClr val="000000"/>
                      </a:solidFill>
                      <a:prstDash val="solid"/>
                      <a:round/>
                      <a:headEnd type="none" w="med" len="med"/>
                      <a:tailEnd type="none" w="lg" len="lg"/>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2000" b="1" i="1" u="none" strike="noStrike" cap="none" normalizeH="0" baseline="0">
                          <a:ln>
                            <a:noFill/>
                          </a:ln>
                          <a:solidFill>
                            <a:schemeClr val="tx1"/>
                          </a:solidFill>
                          <a:effectLst/>
                          <a:latin typeface="Times New Roman" pitchFamily="18" charset="0"/>
                          <a:ea typeface="宋体" pitchFamily="2" charset="-122"/>
                          <a:cs typeface="Times New Roman" pitchFamily="18" charset="0"/>
                        </a:rPr>
                        <a:t> B</a:t>
                      </a:r>
                      <a:r>
                        <a:rPr kumimoji="0" lang="en-US" altLang="zh-CN" sz="20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a:t>
                      </a:r>
                      <a:endParaRPr kumimoji="0" lang="en-US" altLang="zh-CN" sz="2000" b="1" i="0" u="none" strike="noStrike" cap="none" normalizeH="0" baseline="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a:noFill/>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tc>
                  <a:txBody>
                    <a:body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L</a:t>
                      </a:r>
                      <a:endParaRPr kumimoji="0" lang="en-US" altLang="zh-CN" sz="2000" b="1" i="0" u="none" strike="noStrike" cap="none" normalizeH="0" baseline="0" dirty="0">
                        <a:ln>
                          <a:noFill/>
                        </a:ln>
                        <a:solidFill>
                          <a:schemeClr val="tx1"/>
                        </a:solidFill>
                        <a:effectLst/>
                        <a:latin typeface="Arial Narrow" pitchFamily="34" charset="0"/>
                        <a:ea typeface="宋体" pitchFamily="2" charset="-122"/>
                        <a:cs typeface="Times New Roman" pitchFamily="18" charset="0"/>
                      </a:endParaRPr>
                    </a:p>
                  </a:txBody>
                  <a:tcPr horzOverflow="overflow">
                    <a:lnL>
                      <a:noFill/>
                    </a:lnL>
                    <a:lnR w="28575" cap="flat" cmpd="sng" algn="ctr">
                      <a:solidFill>
                        <a:srgbClr val="000000"/>
                      </a:solidFill>
                      <a:prstDash val="solid"/>
                      <a:round/>
                      <a:headEnd type="none" w="med" len="med"/>
                      <a:tailEnd type="none" w="lg" len="lg"/>
                    </a:lnR>
                    <a:lnT>
                      <a:noFill/>
                    </a:lnT>
                    <a:lnB w="28575" cap="flat" cmpd="sng" algn="ctr">
                      <a:solidFill>
                        <a:srgbClr val="000000"/>
                      </a:solidFill>
                      <a:prstDash val="solid"/>
                      <a:round/>
                      <a:headEnd type="none" w="med" len="med"/>
                      <a:tailEnd type="none" w="lg" len="lg"/>
                    </a:lnB>
                    <a:lnTlToBr>
                      <a:noFill/>
                    </a:lnTlToBr>
                    <a:lnBlToTr>
                      <a:noFill/>
                    </a:lnBlToTr>
                    <a:blipFill dpi="0" rotWithShape="0">
                      <a:blip r:embed="rId2"/>
                      <a:srcRect/>
                      <a:tile tx="0" ty="0" sx="100000" sy="100000" flip="none" algn="tl"/>
                    </a:blipFill>
                  </a:tcPr>
                </a:tc>
                <a:extLst>
                  <a:ext uri="{0D108BD9-81ED-4DB2-BD59-A6C34878D82A}">
                    <a16:rowId xmlns:a16="http://schemas.microsoft.com/office/drawing/2014/main" xmlns="" val="10014"/>
                  </a:ext>
                </a:extLst>
              </a:tr>
            </a:tbl>
          </a:graphicData>
        </a:graphic>
      </p:graphicFrame>
      <p:sp>
        <p:nvSpPr>
          <p:cNvPr id="446615" name="Rectangle 151"/>
          <p:cNvSpPr>
            <a:spLocks noChangeArrowheads="1"/>
          </p:cNvSpPr>
          <p:nvPr/>
        </p:nvSpPr>
        <p:spPr bwMode="auto">
          <a:xfrm>
            <a:off x="473075" y="4086277"/>
            <a:ext cx="8172450" cy="755650"/>
          </a:xfrm>
          <a:prstGeom prst="rect">
            <a:avLst/>
          </a:prstGeom>
          <a:noFill/>
          <a:ln w="28575">
            <a:solidFill>
              <a:srgbClr val="33CC33"/>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6616" name="Rectangle 152"/>
          <p:cNvSpPr>
            <a:spLocks noChangeArrowheads="1"/>
          </p:cNvSpPr>
          <p:nvPr/>
        </p:nvSpPr>
        <p:spPr bwMode="auto">
          <a:xfrm>
            <a:off x="473075" y="4878440"/>
            <a:ext cx="8172450" cy="1081087"/>
          </a:xfrm>
          <a:prstGeom prst="rect">
            <a:avLst/>
          </a:prstGeom>
          <a:noFill/>
          <a:ln w="28575">
            <a:solidFill>
              <a:srgbClr val="CC0099"/>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en-GB" altLang="zh-CN" sz="1800">
              <a:latin typeface="Tahoma" panose="020B0604030504040204" pitchFamily="34" charset="0"/>
            </a:endParaRPr>
          </a:p>
        </p:txBody>
      </p:sp>
      <p:sp>
        <p:nvSpPr>
          <p:cNvPr id="446617" name="Rectangle 153"/>
          <p:cNvSpPr>
            <a:spLocks noChangeArrowheads="1"/>
          </p:cNvSpPr>
          <p:nvPr/>
        </p:nvSpPr>
        <p:spPr bwMode="auto">
          <a:xfrm>
            <a:off x="474663" y="3232202"/>
            <a:ext cx="8207375" cy="781050"/>
          </a:xfrm>
          <a:prstGeom prst="rect">
            <a:avLst/>
          </a:prstGeom>
          <a:noFill/>
          <a:ln w="28575">
            <a:solidFill>
              <a:srgbClr val="FF99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46618" name="Rectangle 154"/>
          <p:cNvSpPr>
            <a:spLocks noChangeArrowheads="1"/>
          </p:cNvSpPr>
          <p:nvPr/>
        </p:nvSpPr>
        <p:spPr bwMode="auto">
          <a:xfrm>
            <a:off x="473075" y="2465440"/>
            <a:ext cx="8204200" cy="720725"/>
          </a:xfrm>
          <a:prstGeom prst="rect">
            <a:avLst/>
          </a:prstGeom>
          <a:noFill/>
          <a:ln w="28575">
            <a:solidFill>
              <a:schemeClr val="tx2"/>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4121" name="Line 155"/>
          <p:cNvSpPr>
            <a:spLocks noChangeShapeType="1"/>
          </p:cNvSpPr>
          <p:nvPr/>
        </p:nvSpPr>
        <p:spPr bwMode="auto">
          <a:xfrm flipH="1">
            <a:off x="6664960" y="773166"/>
            <a:ext cx="29528" cy="6018224"/>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84122" name="Line 156"/>
          <p:cNvSpPr>
            <a:spLocks noChangeShapeType="1"/>
          </p:cNvSpPr>
          <p:nvPr/>
        </p:nvSpPr>
        <p:spPr bwMode="auto">
          <a:xfrm>
            <a:off x="438150" y="1171627"/>
            <a:ext cx="8280400" cy="1588"/>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84123" name="Line 157"/>
          <p:cNvSpPr>
            <a:spLocks noChangeShapeType="1"/>
          </p:cNvSpPr>
          <p:nvPr/>
        </p:nvSpPr>
        <p:spPr bwMode="auto">
          <a:xfrm>
            <a:off x="438150" y="1620890"/>
            <a:ext cx="8280400" cy="1587"/>
          </a:xfrm>
          <a:prstGeom prst="line">
            <a:avLst/>
          </a:prstGeom>
          <a:noFill/>
          <a:ln w="2857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446622" name="Rectangle 158"/>
          <p:cNvSpPr>
            <a:spLocks noChangeArrowheads="1"/>
          </p:cNvSpPr>
          <p:nvPr/>
        </p:nvSpPr>
        <p:spPr bwMode="auto">
          <a:xfrm>
            <a:off x="474663" y="1636765"/>
            <a:ext cx="8207375" cy="795337"/>
          </a:xfrm>
          <a:prstGeom prst="rect">
            <a:avLst/>
          </a:prstGeom>
          <a:noFill/>
          <a:ln w="28575">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4125" name="Rectangle 159"/>
          <p:cNvSpPr>
            <a:spLocks noChangeArrowheads="1"/>
          </p:cNvSpPr>
          <p:nvPr/>
        </p:nvSpPr>
        <p:spPr bwMode="auto">
          <a:xfrm>
            <a:off x="2266950" y="104827"/>
            <a:ext cx="518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000066"/>
                </a:solidFill>
                <a:latin typeface="+mn-ea"/>
                <a:ea typeface="+mn-ea"/>
              </a:rPr>
              <a:t>4</a:t>
            </a:r>
            <a:r>
              <a:rPr lang="zh-CN" altLang="en-US" sz="2400">
                <a:solidFill>
                  <a:srgbClr val="000066"/>
                </a:solidFill>
                <a:latin typeface="+mn-ea"/>
                <a:ea typeface="+mn-ea"/>
              </a:rPr>
              <a:t>位数值比较器</a:t>
            </a:r>
            <a:r>
              <a:rPr lang="en-US" altLang="zh-CN" sz="2400">
                <a:solidFill>
                  <a:srgbClr val="000066"/>
                </a:solidFill>
                <a:latin typeface="+mn-ea"/>
                <a:ea typeface="+mn-ea"/>
              </a:rPr>
              <a:t>74LS85</a:t>
            </a:r>
            <a:r>
              <a:rPr lang="zh-CN" altLang="en-US" sz="2400">
                <a:solidFill>
                  <a:srgbClr val="000066"/>
                </a:solidFill>
                <a:latin typeface="+mn-ea"/>
                <a:ea typeface="+mn-ea"/>
              </a:rPr>
              <a:t>的真值表</a:t>
            </a:r>
          </a:p>
        </p:txBody>
      </p:sp>
    </p:spTree>
    <p:extLst>
      <p:ext uri="{BB962C8B-B14F-4D97-AF65-F5344CB8AC3E}">
        <p14:creationId xmlns:p14="http://schemas.microsoft.com/office/powerpoint/2010/main" val="18996123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46622"/>
                                        </p:tgtEl>
                                        <p:attrNameLst>
                                          <p:attrName>style.visibility</p:attrName>
                                        </p:attrNameLst>
                                      </p:cBhvr>
                                      <p:to>
                                        <p:strVal val="visible"/>
                                      </p:to>
                                    </p:set>
                                    <p:animEffect transition="in" filter="box(in)">
                                      <p:cBhvr>
                                        <p:cTn id="7" dur="500"/>
                                        <p:tgtEl>
                                          <p:spTgt spid="4466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46618"/>
                                        </p:tgtEl>
                                        <p:attrNameLst>
                                          <p:attrName>style.visibility</p:attrName>
                                        </p:attrNameLst>
                                      </p:cBhvr>
                                      <p:to>
                                        <p:strVal val="visible"/>
                                      </p:to>
                                    </p:set>
                                    <p:animEffect transition="in" filter="box(in)">
                                      <p:cBhvr>
                                        <p:cTn id="12" dur="500"/>
                                        <p:tgtEl>
                                          <p:spTgt spid="4466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46617"/>
                                        </p:tgtEl>
                                        <p:attrNameLst>
                                          <p:attrName>style.visibility</p:attrName>
                                        </p:attrNameLst>
                                      </p:cBhvr>
                                      <p:to>
                                        <p:strVal val="visible"/>
                                      </p:to>
                                    </p:set>
                                    <p:animEffect transition="in" filter="box(in)">
                                      <p:cBhvr>
                                        <p:cTn id="17" dur="500"/>
                                        <p:tgtEl>
                                          <p:spTgt spid="4466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46615"/>
                                        </p:tgtEl>
                                        <p:attrNameLst>
                                          <p:attrName>style.visibility</p:attrName>
                                        </p:attrNameLst>
                                      </p:cBhvr>
                                      <p:to>
                                        <p:strVal val="visible"/>
                                      </p:to>
                                    </p:set>
                                    <p:animEffect transition="in" filter="box(in)">
                                      <p:cBhvr>
                                        <p:cTn id="22" dur="500"/>
                                        <p:tgtEl>
                                          <p:spTgt spid="4466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46616"/>
                                        </p:tgtEl>
                                        <p:attrNameLst>
                                          <p:attrName>style.visibility</p:attrName>
                                        </p:attrNameLst>
                                      </p:cBhvr>
                                      <p:to>
                                        <p:strVal val="visible"/>
                                      </p:to>
                                    </p:set>
                                    <p:animEffect transition="in" filter="box(in)">
                                      <p:cBhvr>
                                        <p:cTn id="27" dur="500"/>
                                        <p:tgtEl>
                                          <p:spTgt spid="446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615" grpId="0" animBg="1"/>
      <p:bldP spid="446616" grpId="0" animBg="1"/>
      <p:bldP spid="446617" grpId="0" animBg="1"/>
      <p:bldP spid="446618" grpId="0" animBg="1"/>
      <p:bldP spid="44662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281825" y="809898"/>
            <a:ext cx="8778355" cy="4452882"/>
          </a:xfrm>
        </p:spPr>
        <p:txBody>
          <a:bodyPr/>
          <a:lstStyle/>
          <a:p>
            <a:pPr marL="262800" indent="0" eaLnBrk="1" hangingPunct="1">
              <a:lnSpc>
                <a:spcPct val="120000"/>
              </a:lnSpc>
              <a:spcAft>
                <a:spcPts val="0"/>
              </a:spcAft>
              <a:buNone/>
            </a:pPr>
            <a:r>
              <a:rPr lang="zh-CN" altLang="en-US" sz="2600" kern="1200" dirty="0">
                <a:latin typeface="+mn-ea"/>
              </a:rPr>
              <a:t>    用两片</a:t>
            </a:r>
            <a:r>
              <a:rPr lang="en-US" altLang="zh-CN" sz="2600" kern="1200" dirty="0">
                <a:latin typeface="+mn-ea"/>
              </a:rPr>
              <a:t>74LS85</a:t>
            </a:r>
            <a:r>
              <a:rPr lang="zh-CN" altLang="en-US" sz="2600" kern="1200" dirty="0">
                <a:latin typeface="+mn-ea"/>
              </a:rPr>
              <a:t>组成</a:t>
            </a:r>
            <a:r>
              <a:rPr lang="en-US" altLang="zh-CN" sz="2600" kern="1200" dirty="0">
                <a:latin typeface="+mn-ea"/>
              </a:rPr>
              <a:t>8</a:t>
            </a:r>
            <a:r>
              <a:rPr lang="zh-CN" altLang="en-US" sz="2600" kern="1200" dirty="0">
                <a:latin typeface="+mn-ea"/>
              </a:rPr>
              <a:t>位数值比较器（</a:t>
            </a:r>
            <a:r>
              <a:rPr lang="zh-CN" altLang="en-US" sz="2600" b="1" kern="1200" dirty="0">
                <a:solidFill>
                  <a:srgbClr val="003300"/>
                </a:solidFill>
                <a:latin typeface="+mn-ea"/>
              </a:rPr>
              <a:t>串联扩展方式</a:t>
            </a:r>
            <a:r>
              <a:rPr lang="zh-CN" altLang="en-US" sz="2600" kern="1200" dirty="0">
                <a:latin typeface="+mn-ea"/>
              </a:rPr>
              <a:t>）低四位片输出接到高四位片的级联输入，从而高四位相等时，高四位的输出取决于级联输入</a:t>
            </a:r>
            <a:r>
              <a:rPr lang="en-US" altLang="zh-CN" sz="2600" kern="1200" dirty="0">
                <a:latin typeface="+mn-ea"/>
              </a:rPr>
              <a:t>—</a:t>
            </a:r>
            <a:r>
              <a:rPr lang="zh-CN" altLang="en-US" sz="2600" kern="1200" dirty="0">
                <a:latin typeface="+mn-ea"/>
              </a:rPr>
              <a:t>低四位的比较结果。</a:t>
            </a:r>
            <a:endParaRPr lang="en-US" altLang="zh-CN" sz="2600" kern="1200" dirty="0">
              <a:latin typeface="+mn-ea"/>
            </a:endParaRPr>
          </a:p>
          <a:p>
            <a:pPr marL="0" indent="-457200" eaLnBrk="1" hangingPunct="1"/>
            <a:endParaRPr lang="zh-CN" altLang="en-US" sz="2600" kern="1200" dirty="0">
              <a:latin typeface="+mn-ea"/>
            </a:endParaRPr>
          </a:p>
          <a:p>
            <a:pPr eaLnBrk="1" hangingPunct="1">
              <a:lnSpc>
                <a:spcPct val="120000"/>
              </a:lnSpc>
              <a:buClr>
                <a:srgbClr val="0000FF"/>
              </a:buClr>
            </a:pPr>
            <a:endParaRPr lang="en-US" altLang="zh-CN" sz="2800" dirty="0">
              <a:latin typeface="+mn-ea"/>
            </a:endParaRPr>
          </a:p>
        </p:txBody>
      </p:sp>
      <p:sp>
        <p:nvSpPr>
          <p:cNvPr id="4" name="Rectangle 2"/>
          <p:cNvSpPr txBox="1">
            <a:spLocks noChangeArrowheads="1"/>
          </p:cNvSpPr>
          <p:nvPr/>
        </p:nvSpPr>
        <p:spPr>
          <a:xfrm>
            <a:off x="87693" y="169113"/>
            <a:ext cx="7200900" cy="614166"/>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a:solidFill>
                  <a:srgbClr val="0000FF"/>
                </a:solidFill>
                <a:latin typeface="+mn-ea"/>
                <a:ea typeface="+mn-ea"/>
              </a:rPr>
              <a:t>四位比较器的级联扩展</a:t>
            </a:r>
            <a:endParaRPr lang="zh-CN" altLang="en-US" sz="3200" kern="0" dirty="0">
              <a:solidFill>
                <a:srgbClr val="0000FF"/>
              </a:solidFill>
              <a:latin typeface="+mn-ea"/>
              <a:ea typeface="+mn-ea"/>
            </a:endParaRPr>
          </a:p>
        </p:txBody>
      </p:sp>
      <p:sp>
        <p:nvSpPr>
          <p:cNvPr id="16" name="Rectangle 28"/>
          <p:cNvSpPr>
            <a:spLocks noChangeArrowheads="1"/>
          </p:cNvSpPr>
          <p:nvPr/>
        </p:nvSpPr>
        <p:spPr bwMode="auto">
          <a:xfrm>
            <a:off x="6350169" y="3226529"/>
            <a:ext cx="2793831" cy="1015663"/>
          </a:xfrm>
          <a:prstGeom prst="rect">
            <a:avLst/>
          </a:prstGeom>
          <a:solidFill>
            <a:srgbClr val="FFFFFF">
              <a:alpha val="0"/>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dirty="0">
                <a:latin typeface="+mn-ea"/>
                <a:ea typeface="+mn-ea"/>
              </a:rPr>
              <a:t>输入</a:t>
            </a:r>
            <a:r>
              <a:rPr kumimoji="1" lang="en-US" altLang="zh-CN" sz="2000" b="1" dirty="0">
                <a:latin typeface="+mn-ea"/>
                <a:ea typeface="+mn-ea"/>
              </a:rPr>
              <a:t>:  </a:t>
            </a:r>
          </a:p>
          <a:p>
            <a:pPr eaLnBrk="1" hangingPunct="1">
              <a:spcBef>
                <a:spcPct val="0"/>
              </a:spcBef>
              <a:buFontTx/>
              <a:buNone/>
            </a:pPr>
            <a:r>
              <a:rPr kumimoji="1" lang="en-US" altLang="zh-CN" sz="2000" b="1" dirty="0">
                <a:solidFill>
                  <a:srgbClr val="000099"/>
                </a:solidFill>
                <a:latin typeface="Times New Roman" panose="02020603050405020304" pitchFamily="18" charset="0"/>
                <a:ea typeface="黑体" panose="02010609060101010101" pitchFamily="49" charset="-122"/>
              </a:rPr>
              <a:t> A=</a:t>
            </a:r>
            <a:r>
              <a:rPr kumimoji="1" lang="en-US" altLang="zh-CN" sz="2000" b="1" i="1" dirty="0">
                <a:solidFill>
                  <a:srgbClr val="000099"/>
                </a:solidFill>
                <a:latin typeface="Times New Roman" panose="02020603050405020304" pitchFamily="18" charset="0"/>
                <a:ea typeface="黑体" panose="02010609060101010101" pitchFamily="49" charset="-122"/>
              </a:rPr>
              <a:t>A</a:t>
            </a:r>
            <a:r>
              <a:rPr kumimoji="1" lang="en-US" altLang="zh-CN" sz="2000" b="1" baseline="-25000" dirty="0">
                <a:solidFill>
                  <a:srgbClr val="000099"/>
                </a:solidFill>
                <a:latin typeface="Times New Roman" panose="02020603050405020304" pitchFamily="18" charset="0"/>
                <a:ea typeface="黑体" panose="02010609060101010101" pitchFamily="49" charset="-122"/>
              </a:rPr>
              <a:t>7 </a:t>
            </a:r>
            <a:r>
              <a:rPr kumimoji="1" lang="en-US" altLang="zh-CN" sz="2000" b="1" i="1" dirty="0">
                <a:solidFill>
                  <a:srgbClr val="000099"/>
                </a:solidFill>
                <a:latin typeface="Times New Roman" panose="02020603050405020304" pitchFamily="18" charset="0"/>
                <a:ea typeface="黑体" panose="02010609060101010101" pitchFamily="49" charset="-122"/>
              </a:rPr>
              <a:t>A</a:t>
            </a:r>
            <a:r>
              <a:rPr kumimoji="1" lang="en-US" altLang="zh-CN" sz="2000" b="1" baseline="-25000" dirty="0">
                <a:solidFill>
                  <a:srgbClr val="000099"/>
                </a:solidFill>
                <a:latin typeface="Times New Roman" panose="02020603050405020304" pitchFamily="18" charset="0"/>
                <a:ea typeface="黑体" panose="02010609060101010101" pitchFamily="49" charset="-122"/>
              </a:rPr>
              <a:t>6 </a:t>
            </a:r>
            <a:r>
              <a:rPr kumimoji="1" lang="en-US" altLang="zh-CN" sz="2000" b="1" i="1" dirty="0">
                <a:solidFill>
                  <a:srgbClr val="000099"/>
                </a:solidFill>
                <a:latin typeface="Times New Roman" panose="02020603050405020304" pitchFamily="18" charset="0"/>
                <a:ea typeface="黑体" panose="02010609060101010101" pitchFamily="49" charset="-122"/>
              </a:rPr>
              <a:t>A</a:t>
            </a:r>
            <a:r>
              <a:rPr kumimoji="1" lang="en-US" altLang="zh-CN" sz="2000" b="1" baseline="-25000" dirty="0">
                <a:solidFill>
                  <a:srgbClr val="000099"/>
                </a:solidFill>
                <a:latin typeface="Times New Roman" panose="02020603050405020304" pitchFamily="18" charset="0"/>
                <a:ea typeface="黑体" panose="02010609060101010101" pitchFamily="49" charset="-122"/>
              </a:rPr>
              <a:t>5 </a:t>
            </a:r>
            <a:r>
              <a:rPr kumimoji="1" lang="en-US" altLang="zh-CN" sz="2000" b="1" i="1" dirty="0">
                <a:solidFill>
                  <a:srgbClr val="000099"/>
                </a:solidFill>
                <a:latin typeface="Times New Roman" panose="02020603050405020304" pitchFamily="18" charset="0"/>
                <a:ea typeface="黑体" panose="02010609060101010101" pitchFamily="49" charset="-122"/>
              </a:rPr>
              <a:t>A</a:t>
            </a:r>
            <a:r>
              <a:rPr kumimoji="1" lang="en-US" altLang="zh-CN" sz="2000" b="1" baseline="-25000" dirty="0">
                <a:solidFill>
                  <a:srgbClr val="000099"/>
                </a:solidFill>
                <a:latin typeface="Times New Roman" panose="02020603050405020304" pitchFamily="18" charset="0"/>
                <a:ea typeface="黑体" panose="02010609060101010101" pitchFamily="49" charset="-122"/>
              </a:rPr>
              <a:t>4</a:t>
            </a:r>
            <a:r>
              <a:rPr kumimoji="1" lang="en-US" altLang="zh-CN" sz="2000" b="1" i="1" dirty="0">
                <a:solidFill>
                  <a:srgbClr val="000099"/>
                </a:solidFill>
                <a:latin typeface="Times New Roman" panose="02020603050405020304" pitchFamily="18" charset="0"/>
                <a:ea typeface="黑体" panose="02010609060101010101" pitchFamily="49" charset="-122"/>
              </a:rPr>
              <a:t>A</a:t>
            </a:r>
            <a:r>
              <a:rPr kumimoji="1" lang="en-US" altLang="zh-CN" sz="2000" b="1" baseline="-25000" dirty="0">
                <a:solidFill>
                  <a:srgbClr val="000099"/>
                </a:solidFill>
                <a:latin typeface="Times New Roman" panose="02020603050405020304" pitchFamily="18" charset="0"/>
                <a:ea typeface="黑体" panose="02010609060101010101" pitchFamily="49" charset="-122"/>
              </a:rPr>
              <a:t>3 </a:t>
            </a:r>
            <a:r>
              <a:rPr kumimoji="1" lang="en-US" altLang="zh-CN" sz="2000" b="1" i="1" dirty="0">
                <a:solidFill>
                  <a:srgbClr val="000099"/>
                </a:solidFill>
                <a:latin typeface="Times New Roman" panose="02020603050405020304" pitchFamily="18" charset="0"/>
                <a:ea typeface="黑体" panose="02010609060101010101" pitchFamily="49" charset="-122"/>
              </a:rPr>
              <a:t>A</a:t>
            </a:r>
            <a:r>
              <a:rPr kumimoji="1" lang="en-US" altLang="zh-CN" sz="2000" b="1" baseline="-25000" dirty="0">
                <a:solidFill>
                  <a:srgbClr val="000099"/>
                </a:solidFill>
                <a:latin typeface="Times New Roman" panose="02020603050405020304" pitchFamily="18" charset="0"/>
                <a:ea typeface="黑体" panose="02010609060101010101" pitchFamily="49" charset="-122"/>
              </a:rPr>
              <a:t>2</a:t>
            </a:r>
            <a:r>
              <a:rPr kumimoji="1" lang="en-US" altLang="zh-CN" sz="2000" b="1" i="1" dirty="0">
                <a:solidFill>
                  <a:srgbClr val="000099"/>
                </a:solidFill>
                <a:latin typeface="Times New Roman" panose="02020603050405020304" pitchFamily="18" charset="0"/>
                <a:ea typeface="黑体" panose="02010609060101010101" pitchFamily="49" charset="-122"/>
              </a:rPr>
              <a:t>A</a:t>
            </a:r>
            <a:r>
              <a:rPr kumimoji="1" lang="en-US" altLang="zh-CN" sz="2000" b="1" baseline="-25000" dirty="0">
                <a:solidFill>
                  <a:srgbClr val="000099"/>
                </a:solidFill>
                <a:latin typeface="Times New Roman" panose="02020603050405020304" pitchFamily="18" charset="0"/>
                <a:ea typeface="黑体" panose="02010609060101010101" pitchFamily="49" charset="-122"/>
              </a:rPr>
              <a:t>1</a:t>
            </a:r>
            <a:r>
              <a:rPr kumimoji="1" lang="en-US" altLang="zh-CN" sz="2000" b="1" i="1" dirty="0">
                <a:solidFill>
                  <a:srgbClr val="000099"/>
                </a:solidFill>
                <a:latin typeface="Times New Roman" panose="02020603050405020304" pitchFamily="18" charset="0"/>
                <a:ea typeface="黑体" panose="02010609060101010101" pitchFamily="49" charset="-122"/>
              </a:rPr>
              <a:t>A</a:t>
            </a:r>
            <a:r>
              <a:rPr kumimoji="1" lang="en-US" altLang="zh-CN" sz="2000" b="1" baseline="-25000" dirty="0">
                <a:solidFill>
                  <a:srgbClr val="000099"/>
                </a:solidFill>
                <a:latin typeface="Times New Roman" panose="02020603050405020304" pitchFamily="18" charset="0"/>
                <a:ea typeface="黑体" panose="02010609060101010101" pitchFamily="49" charset="-122"/>
              </a:rPr>
              <a:t>0    </a:t>
            </a:r>
          </a:p>
          <a:p>
            <a:pPr eaLnBrk="1" hangingPunct="1">
              <a:spcBef>
                <a:spcPct val="0"/>
              </a:spcBef>
              <a:buFontTx/>
              <a:buNone/>
            </a:pPr>
            <a:r>
              <a:rPr kumimoji="1" lang="en-US" altLang="zh-CN" sz="2000" b="1" baseline="-25000" dirty="0">
                <a:solidFill>
                  <a:srgbClr val="000099"/>
                </a:solidFill>
                <a:latin typeface="Times New Roman" panose="02020603050405020304" pitchFamily="18" charset="0"/>
                <a:ea typeface="黑体" panose="02010609060101010101" pitchFamily="49" charset="-122"/>
              </a:rPr>
              <a:t> </a:t>
            </a:r>
            <a:r>
              <a:rPr kumimoji="1" lang="en-US" altLang="zh-CN" sz="2000" b="1" dirty="0">
                <a:solidFill>
                  <a:srgbClr val="000099"/>
                </a:solidFill>
                <a:latin typeface="Times New Roman" panose="02020603050405020304" pitchFamily="18" charset="0"/>
                <a:ea typeface="黑体" panose="02010609060101010101" pitchFamily="49" charset="-122"/>
              </a:rPr>
              <a:t>B=</a:t>
            </a:r>
            <a:r>
              <a:rPr kumimoji="1" lang="en-US" altLang="zh-CN" sz="2000" b="1" i="1" dirty="0">
                <a:solidFill>
                  <a:srgbClr val="000099"/>
                </a:solidFill>
                <a:latin typeface="Times New Roman" panose="02020603050405020304" pitchFamily="18" charset="0"/>
                <a:ea typeface="黑体" panose="02010609060101010101" pitchFamily="49" charset="-122"/>
              </a:rPr>
              <a:t>B</a:t>
            </a:r>
            <a:r>
              <a:rPr kumimoji="1" lang="en-US" altLang="zh-CN" sz="2000" b="1" baseline="-25000" dirty="0">
                <a:solidFill>
                  <a:srgbClr val="000099"/>
                </a:solidFill>
                <a:latin typeface="Times New Roman" panose="02020603050405020304" pitchFamily="18" charset="0"/>
                <a:ea typeface="黑体" panose="02010609060101010101" pitchFamily="49" charset="-122"/>
              </a:rPr>
              <a:t>7 </a:t>
            </a:r>
            <a:r>
              <a:rPr kumimoji="1" lang="en-US" altLang="zh-CN" sz="2000" b="1" i="1" dirty="0">
                <a:solidFill>
                  <a:srgbClr val="000099"/>
                </a:solidFill>
                <a:latin typeface="Times New Roman" panose="02020603050405020304" pitchFamily="18" charset="0"/>
                <a:ea typeface="黑体" panose="02010609060101010101" pitchFamily="49" charset="-122"/>
              </a:rPr>
              <a:t>B</a:t>
            </a:r>
            <a:r>
              <a:rPr kumimoji="1" lang="en-US" altLang="zh-CN" sz="2000" b="1" baseline="-25000" dirty="0">
                <a:solidFill>
                  <a:srgbClr val="000099"/>
                </a:solidFill>
                <a:latin typeface="Times New Roman" panose="02020603050405020304" pitchFamily="18" charset="0"/>
                <a:ea typeface="黑体" panose="02010609060101010101" pitchFamily="49" charset="-122"/>
              </a:rPr>
              <a:t>6 </a:t>
            </a:r>
            <a:r>
              <a:rPr kumimoji="1" lang="en-US" altLang="zh-CN" sz="2000" b="1" i="1" dirty="0">
                <a:solidFill>
                  <a:srgbClr val="000099"/>
                </a:solidFill>
                <a:latin typeface="Times New Roman" panose="02020603050405020304" pitchFamily="18" charset="0"/>
                <a:ea typeface="黑体" panose="02010609060101010101" pitchFamily="49" charset="-122"/>
              </a:rPr>
              <a:t>B</a:t>
            </a:r>
            <a:r>
              <a:rPr kumimoji="1" lang="en-US" altLang="zh-CN" sz="2000" b="1" baseline="-25000" dirty="0">
                <a:solidFill>
                  <a:srgbClr val="000099"/>
                </a:solidFill>
                <a:latin typeface="Times New Roman" panose="02020603050405020304" pitchFamily="18" charset="0"/>
                <a:ea typeface="黑体" panose="02010609060101010101" pitchFamily="49" charset="-122"/>
              </a:rPr>
              <a:t>5</a:t>
            </a:r>
            <a:r>
              <a:rPr kumimoji="1" lang="en-US" altLang="zh-CN" sz="2000" b="1" i="1" dirty="0">
                <a:solidFill>
                  <a:srgbClr val="000099"/>
                </a:solidFill>
                <a:latin typeface="Times New Roman" panose="02020603050405020304" pitchFamily="18" charset="0"/>
                <a:ea typeface="黑体" panose="02010609060101010101" pitchFamily="49" charset="-122"/>
              </a:rPr>
              <a:t>B</a:t>
            </a:r>
            <a:r>
              <a:rPr kumimoji="1" lang="en-US" altLang="zh-CN" sz="2000" b="1" baseline="-25000" dirty="0">
                <a:solidFill>
                  <a:srgbClr val="000099"/>
                </a:solidFill>
                <a:latin typeface="Times New Roman" panose="02020603050405020304" pitchFamily="18" charset="0"/>
                <a:ea typeface="黑体" panose="02010609060101010101" pitchFamily="49" charset="-122"/>
              </a:rPr>
              <a:t>4</a:t>
            </a:r>
            <a:r>
              <a:rPr kumimoji="1" lang="en-US" altLang="zh-CN" sz="2000" b="1" i="1" dirty="0">
                <a:solidFill>
                  <a:srgbClr val="000099"/>
                </a:solidFill>
                <a:latin typeface="Times New Roman" panose="02020603050405020304" pitchFamily="18" charset="0"/>
                <a:ea typeface="黑体" panose="02010609060101010101" pitchFamily="49" charset="-122"/>
              </a:rPr>
              <a:t>B</a:t>
            </a:r>
            <a:r>
              <a:rPr kumimoji="1" lang="en-US" altLang="zh-CN" sz="2000" b="1" baseline="-25000" dirty="0">
                <a:solidFill>
                  <a:srgbClr val="000099"/>
                </a:solidFill>
                <a:latin typeface="Times New Roman" panose="02020603050405020304" pitchFamily="18" charset="0"/>
                <a:ea typeface="黑体" panose="02010609060101010101" pitchFamily="49" charset="-122"/>
              </a:rPr>
              <a:t>3 </a:t>
            </a:r>
            <a:r>
              <a:rPr kumimoji="1" lang="en-US" altLang="zh-CN" sz="2000" b="1" i="1" dirty="0">
                <a:solidFill>
                  <a:srgbClr val="000099"/>
                </a:solidFill>
                <a:latin typeface="Times New Roman" panose="02020603050405020304" pitchFamily="18" charset="0"/>
                <a:ea typeface="黑体" panose="02010609060101010101" pitchFamily="49" charset="-122"/>
              </a:rPr>
              <a:t>B</a:t>
            </a:r>
            <a:r>
              <a:rPr kumimoji="1" lang="en-US" altLang="zh-CN" sz="2000" b="1" baseline="-25000" dirty="0">
                <a:solidFill>
                  <a:srgbClr val="000099"/>
                </a:solidFill>
                <a:latin typeface="Times New Roman" panose="02020603050405020304" pitchFamily="18" charset="0"/>
                <a:ea typeface="黑体" panose="02010609060101010101" pitchFamily="49" charset="-122"/>
              </a:rPr>
              <a:t>2 </a:t>
            </a:r>
            <a:r>
              <a:rPr kumimoji="1" lang="en-US" altLang="zh-CN" sz="2000" b="1" i="1" dirty="0">
                <a:solidFill>
                  <a:srgbClr val="000099"/>
                </a:solidFill>
                <a:latin typeface="Times New Roman" panose="02020603050405020304" pitchFamily="18" charset="0"/>
                <a:ea typeface="黑体" panose="02010609060101010101" pitchFamily="49" charset="-122"/>
              </a:rPr>
              <a:t>B</a:t>
            </a:r>
            <a:r>
              <a:rPr kumimoji="1" lang="en-US" altLang="zh-CN" sz="2000" b="1" baseline="-25000" dirty="0">
                <a:solidFill>
                  <a:srgbClr val="000099"/>
                </a:solidFill>
                <a:latin typeface="Times New Roman" panose="02020603050405020304" pitchFamily="18" charset="0"/>
                <a:ea typeface="黑体" panose="02010609060101010101" pitchFamily="49" charset="-122"/>
              </a:rPr>
              <a:t>1</a:t>
            </a:r>
            <a:r>
              <a:rPr kumimoji="1" lang="en-US" altLang="zh-CN" sz="2000" b="1" i="1" dirty="0">
                <a:solidFill>
                  <a:srgbClr val="000099"/>
                </a:solidFill>
                <a:latin typeface="Times New Roman" panose="02020603050405020304" pitchFamily="18" charset="0"/>
                <a:ea typeface="黑体" panose="02010609060101010101" pitchFamily="49" charset="-122"/>
              </a:rPr>
              <a:t>B</a:t>
            </a:r>
            <a:r>
              <a:rPr kumimoji="1" lang="en-US" altLang="zh-CN" sz="2000" b="1" baseline="-25000" dirty="0">
                <a:solidFill>
                  <a:srgbClr val="000099"/>
                </a:solidFill>
                <a:latin typeface="Times New Roman" panose="02020603050405020304" pitchFamily="18" charset="0"/>
                <a:ea typeface="黑体" panose="02010609060101010101" pitchFamily="49" charset="-122"/>
              </a:rPr>
              <a:t>0</a:t>
            </a:r>
          </a:p>
        </p:txBody>
      </p:sp>
      <p:sp>
        <p:nvSpPr>
          <p:cNvPr id="18" name="Text Box 30"/>
          <p:cNvSpPr txBox="1">
            <a:spLocks noChangeArrowheads="1"/>
          </p:cNvSpPr>
          <p:nvPr/>
        </p:nvSpPr>
        <p:spPr bwMode="auto">
          <a:xfrm>
            <a:off x="6402470" y="4789898"/>
            <a:ext cx="8133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b="1">
                <a:latin typeface="+mn-ea"/>
                <a:ea typeface="+mn-ea"/>
              </a:rPr>
              <a:t>输出</a:t>
            </a:r>
            <a:r>
              <a:rPr lang="en-US" altLang="zh-CN" sz="2000" b="1">
                <a:latin typeface="+mn-ea"/>
                <a:ea typeface="+mn-ea"/>
              </a:rPr>
              <a:t>:</a:t>
            </a:r>
          </a:p>
        </p:txBody>
      </p:sp>
      <p:grpSp>
        <p:nvGrpSpPr>
          <p:cNvPr id="2" name="组合 1"/>
          <p:cNvGrpSpPr/>
          <p:nvPr/>
        </p:nvGrpSpPr>
        <p:grpSpPr>
          <a:xfrm>
            <a:off x="6506029" y="5250810"/>
            <a:ext cx="2388057" cy="384649"/>
            <a:chOff x="6489481" y="6163330"/>
            <a:chExt cx="2388057" cy="384649"/>
          </a:xfrm>
        </p:grpSpPr>
        <p:grpSp>
          <p:nvGrpSpPr>
            <p:cNvPr id="35" name="Group 33"/>
            <p:cNvGrpSpPr>
              <a:grpSpLocks/>
            </p:cNvGrpSpPr>
            <p:nvPr/>
          </p:nvGrpSpPr>
          <p:grpSpPr bwMode="auto">
            <a:xfrm>
              <a:off x="6489481" y="6178523"/>
              <a:ext cx="756383" cy="369456"/>
              <a:chOff x="-249" y="2536"/>
              <a:chExt cx="446" cy="681"/>
            </a:xfrm>
          </p:grpSpPr>
          <p:sp>
            <p:nvSpPr>
              <p:cNvPr id="37" name="Rectangle 34"/>
              <p:cNvSpPr>
                <a:spLocks noChangeArrowheads="1"/>
              </p:cNvSpPr>
              <p:nvPr/>
            </p:nvSpPr>
            <p:spPr bwMode="auto">
              <a:xfrm>
                <a:off x="-249" y="2536"/>
                <a:ext cx="130"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66"/>
                    </a:solidFill>
                    <a:latin typeface="Times New Roman" panose="02020603050405020304" pitchFamily="18" charset="0"/>
                  </a:rPr>
                  <a:t>F</a:t>
                </a:r>
                <a:endParaRPr lang="en-US" altLang="zh-CN" sz="2400" b="1">
                  <a:solidFill>
                    <a:srgbClr val="000066"/>
                  </a:solidFill>
                </a:endParaRPr>
              </a:p>
            </p:txBody>
          </p:sp>
          <p:sp>
            <p:nvSpPr>
              <p:cNvPr id="38" name="Rectangle 35"/>
              <p:cNvSpPr>
                <a:spLocks noChangeArrowheads="1"/>
              </p:cNvSpPr>
              <p:nvPr/>
            </p:nvSpPr>
            <p:spPr bwMode="auto">
              <a:xfrm>
                <a:off x="100" y="2685"/>
                <a:ext cx="97"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solidFill>
                      <a:srgbClr val="000066"/>
                    </a:solidFill>
                    <a:latin typeface="Times New Roman" panose="02020603050405020304" pitchFamily="18" charset="0"/>
                  </a:rPr>
                  <a:t>B</a:t>
                </a:r>
                <a:endParaRPr lang="en-US" altLang="zh-CN" sz="1800" b="1">
                  <a:solidFill>
                    <a:srgbClr val="000066"/>
                  </a:solidFill>
                </a:endParaRPr>
              </a:p>
            </p:txBody>
          </p:sp>
          <p:sp>
            <p:nvSpPr>
              <p:cNvPr id="39" name="Rectangle 36"/>
              <p:cNvSpPr>
                <a:spLocks noChangeArrowheads="1"/>
              </p:cNvSpPr>
              <p:nvPr/>
            </p:nvSpPr>
            <p:spPr bwMode="auto">
              <a:xfrm>
                <a:off x="-88" y="2683"/>
                <a:ext cx="97"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solidFill>
                      <a:srgbClr val="000066"/>
                    </a:solidFill>
                    <a:latin typeface="Times New Roman" panose="02020603050405020304" pitchFamily="18" charset="0"/>
                  </a:rPr>
                  <a:t>A</a:t>
                </a:r>
                <a:endParaRPr lang="en-US" altLang="zh-CN" sz="1800" b="1">
                  <a:solidFill>
                    <a:srgbClr val="000066"/>
                  </a:solidFill>
                </a:endParaRPr>
              </a:p>
            </p:txBody>
          </p:sp>
          <p:sp>
            <p:nvSpPr>
              <p:cNvPr id="40" name="Rectangle 37"/>
              <p:cNvSpPr>
                <a:spLocks noChangeArrowheads="1"/>
              </p:cNvSpPr>
              <p:nvPr/>
            </p:nvSpPr>
            <p:spPr bwMode="auto">
              <a:xfrm>
                <a:off x="8" y="2668"/>
                <a:ext cx="8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66"/>
                    </a:solidFill>
                    <a:latin typeface="Symbol" panose="05050102010706020507" pitchFamily="18" charset="2"/>
                  </a:rPr>
                  <a:t>&gt;</a:t>
                </a:r>
                <a:endParaRPr lang="en-US" altLang="zh-CN" sz="1800" b="1">
                  <a:solidFill>
                    <a:srgbClr val="000066"/>
                  </a:solidFill>
                </a:endParaRPr>
              </a:p>
            </p:txBody>
          </p:sp>
        </p:grpSp>
        <p:grpSp>
          <p:nvGrpSpPr>
            <p:cNvPr id="29" name="Group 40"/>
            <p:cNvGrpSpPr>
              <a:grpSpLocks/>
            </p:cNvGrpSpPr>
            <p:nvPr/>
          </p:nvGrpSpPr>
          <p:grpSpPr bwMode="auto">
            <a:xfrm>
              <a:off x="7351865" y="6178523"/>
              <a:ext cx="687570" cy="369456"/>
              <a:chOff x="290" y="2488"/>
              <a:chExt cx="446" cy="681"/>
            </a:xfrm>
          </p:grpSpPr>
          <p:sp>
            <p:nvSpPr>
              <p:cNvPr id="31" name="Rectangle 41"/>
              <p:cNvSpPr>
                <a:spLocks noChangeArrowheads="1"/>
              </p:cNvSpPr>
              <p:nvPr/>
            </p:nvSpPr>
            <p:spPr bwMode="auto">
              <a:xfrm>
                <a:off x="290" y="2488"/>
                <a:ext cx="130"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66"/>
                    </a:solidFill>
                    <a:latin typeface="Times New Roman" panose="02020603050405020304" pitchFamily="18" charset="0"/>
                  </a:rPr>
                  <a:t>F</a:t>
                </a:r>
                <a:endParaRPr lang="en-US" altLang="zh-CN" sz="2400" b="1">
                  <a:solidFill>
                    <a:srgbClr val="000066"/>
                  </a:solidFill>
                </a:endParaRPr>
              </a:p>
            </p:txBody>
          </p:sp>
          <p:sp>
            <p:nvSpPr>
              <p:cNvPr id="32" name="Rectangle 42"/>
              <p:cNvSpPr>
                <a:spLocks noChangeArrowheads="1"/>
              </p:cNvSpPr>
              <p:nvPr/>
            </p:nvSpPr>
            <p:spPr bwMode="auto">
              <a:xfrm>
                <a:off x="639" y="2635"/>
                <a:ext cx="97"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solidFill>
                      <a:srgbClr val="000066"/>
                    </a:solidFill>
                    <a:latin typeface="Times New Roman" panose="02020603050405020304" pitchFamily="18" charset="0"/>
                  </a:rPr>
                  <a:t>B</a:t>
                </a:r>
                <a:endParaRPr lang="en-US" altLang="zh-CN" sz="1800" b="1">
                  <a:solidFill>
                    <a:srgbClr val="000066"/>
                  </a:solidFill>
                </a:endParaRPr>
              </a:p>
            </p:txBody>
          </p:sp>
          <p:sp>
            <p:nvSpPr>
              <p:cNvPr id="33" name="Rectangle 43"/>
              <p:cNvSpPr>
                <a:spLocks noChangeArrowheads="1"/>
              </p:cNvSpPr>
              <p:nvPr/>
            </p:nvSpPr>
            <p:spPr bwMode="auto">
              <a:xfrm>
                <a:off x="451" y="2635"/>
                <a:ext cx="97"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solidFill>
                      <a:srgbClr val="000066"/>
                    </a:solidFill>
                    <a:latin typeface="Times New Roman" panose="02020603050405020304" pitchFamily="18" charset="0"/>
                  </a:rPr>
                  <a:t>A</a:t>
                </a:r>
                <a:endParaRPr lang="en-US" altLang="zh-CN" sz="1800" b="1">
                  <a:solidFill>
                    <a:srgbClr val="000066"/>
                  </a:solidFill>
                </a:endParaRPr>
              </a:p>
            </p:txBody>
          </p:sp>
          <p:sp>
            <p:nvSpPr>
              <p:cNvPr id="34" name="Rectangle 44"/>
              <p:cNvSpPr>
                <a:spLocks noChangeArrowheads="1"/>
              </p:cNvSpPr>
              <p:nvPr/>
            </p:nvSpPr>
            <p:spPr bwMode="auto">
              <a:xfrm>
                <a:off x="547" y="2620"/>
                <a:ext cx="80"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66"/>
                    </a:solidFill>
                    <a:latin typeface="Symbol" panose="05050102010706020507" pitchFamily="18" charset="2"/>
                  </a:rPr>
                  <a:t>&lt;</a:t>
                </a:r>
                <a:endParaRPr lang="en-US" altLang="zh-CN" sz="1800" b="1">
                  <a:solidFill>
                    <a:srgbClr val="000066"/>
                  </a:solidFill>
                </a:endParaRPr>
              </a:p>
            </p:txBody>
          </p:sp>
        </p:grpSp>
        <p:grpSp>
          <p:nvGrpSpPr>
            <p:cNvPr id="23" name="Group 47"/>
            <p:cNvGrpSpPr>
              <a:grpSpLocks/>
            </p:cNvGrpSpPr>
            <p:nvPr/>
          </p:nvGrpSpPr>
          <p:grpSpPr bwMode="auto">
            <a:xfrm>
              <a:off x="8187734" y="6163330"/>
              <a:ext cx="689804" cy="369456"/>
              <a:chOff x="860" y="2412"/>
              <a:chExt cx="448" cy="681"/>
            </a:xfrm>
          </p:grpSpPr>
          <p:sp>
            <p:nvSpPr>
              <p:cNvPr id="25" name="Rectangle 48"/>
              <p:cNvSpPr>
                <a:spLocks noChangeArrowheads="1"/>
              </p:cNvSpPr>
              <p:nvPr/>
            </p:nvSpPr>
            <p:spPr bwMode="auto">
              <a:xfrm>
                <a:off x="860" y="2412"/>
                <a:ext cx="161"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i="1">
                    <a:solidFill>
                      <a:srgbClr val="000066"/>
                    </a:solidFill>
                    <a:latin typeface="Times New Roman" panose="02020603050405020304" pitchFamily="18" charset="0"/>
                  </a:rPr>
                  <a:t>F</a:t>
                </a:r>
                <a:endParaRPr lang="en-US" altLang="zh-CN" sz="2400" b="1">
                  <a:solidFill>
                    <a:srgbClr val="000066"/>
                  </a:solidFill>
                </a:endParaRPr>
              </a:p>
            </p:txBody>
          </p:sp>
          <p:sp>
            <p:nvSpPr>
              <p:cNvPr id="26" name="Rectangle 49"/>
              <p:cNvSpPr>
                <a:spLocks noChangeArrowheads="1"/>
              </p:cNvSpPr>
              <p:nvPr/>
            </p:nvSpPr>
            <p:spPr bwMode="auto">
              <a:xfrm>
                <a:off x="1211" y="2561"/>
                <a:ext cx="97"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solidFill>
                      <a:srgbClr val="000066"/>
                    </a:solidFill>
                    <a:latin typeface="Times New Roman" panose="02020603050405020304" pitchFamily="18" charset="0"/>
                  </a:rPr>
                  <a:t>B</a:t>
                </a:r>
                <a:endParaRPr lang="en-US" altLang="zh-CN" sz="1800" b="1">
                  <a:solidFill>
                    <a:srgbClr val="000066"/>
                  </a:solidFill>
                </a:endParaRPr>
              </a:p>
            </p:txBody>
          </p:sp>
          <p:sp>
            <p:nvSpPr>
              <p:cNvPr id="27" name="Rectangle 50"/>
              <p:cNvSpPr>
                <a:spLocks noChangeArrowheads="1"/>
              </p:cNvSpPr>
              <p:nvPr/>
            </p:nvSpPr>
            <p:spPr bwMode="auto">
              <a:xfrm>
                <a:off x="1021" y="2559"/>
                <a:ext cx="97"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i="1">
                    <a:solidFill>
                      <a:srgbClr val="000066"/>
                    </a:solidFill>
                    <a:latin typeface="Times New Roman" panose="02020603050405020304" pitchFamily="18" charset="0"/>
                  </a:rPr>
                  <a:t>A</a:t>
                </a:r>
                <a:endParaRPr lang="en-US" altLang="zh-CN" sz="1800" b="1">
                  <a:solidFill>
                    <a:srgbClr val="000066"/>
                  </a:solidFill>
                </a:endParaRPr>
              </a:p>
            </p:txBody>
          </p:sp>
          <p:sp>
            <p:nvSpPr>
              <p:cNvPr id="28" name="Rectangle 51"/>
              <p:cNvSpPr>
                <a:spLocks noChangeArrowheads="1"/>
              </p:cNvSpPr>
              <p:nvPr/>
            </p:nvSpPr>
            <p:spPr bwMode="auto">
              <a:xfrm>
                <a:off x="1119" y="2544"/>
                <a:ext cx="80"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66"/>
                    </a:solidFill>
                    <a:latin typeface="Symbol" panose="05050102010706020507" pitchFamily="18" charset="2"/>
                  </a:rPr>
                  <a:t>=</a:t>
                </a:r>
                <a:endParaRPr lang="en-US" altLang="zh-CN" sz="1800" b="1">
                  <a:solidFill>
                    <a:srgbClr val="000066"/>
                  </a:solidFill>
                </a:endParaRPr>
              </a:p>
            </p:txBody>
          </p:sp>
        </p:grpSp>
      </p:grpSp>
      <p:grpSp>
        <p:nvGrpSpPr>
          <p:cNvPr id="41" name="Group 59"/>
          <p:cNvGrpSpPr>
            <a:grpSpLocks/>
          </p:cNvGrpSpPr>
          <p:nvPr/>
        </p:nvGrpSpPr>
        <p:grpSpPr bwMode="auto">
          <a:xfrm>
            <a:off x="18379" y="2768283"/>
            <a:ext cx="6386512" cy="3455987"/>
            <a:chOff x="649" y="1979"/>
            <a:chExt cx="4023" cy="2177"/>
          </a:xfrm>
        </p:grpSpPr>
        <p:sp>
          <p:nvSpPr>
            <p:cNvPr id="42" name="AutoShape 4"/>
            <p:cNvSpPr>
              <a:spLocks noChangeArrowheads="1"/>
            </p:cNvSpPr>
            <p:nvPr/>
          </p:nvSpPr>
          <p:spPr bwMode="auto">
            <a:xfrm>
              <a:off x="674" y="2766"/>
              <a:ext cx="199" cy="567"/>
            </a:xfrm>
            <a:prstGeom prst="roundRect">
              <a:avLst>
                <a:gd name="adj" fmla="val 16667"/>
              </a:avLst>
            </a:prstGeom>
            <a:solidFill>
              <a:srgbClr val="00FFCC"/>
            </a:solidFill>
            <a:ln>
              <a:noFill/>
            </a:ln>
            <a:extLst>
              <a:ext uri="{91240B29-F687-4F45-9708-019B960494DF}">
                <a14:hiddenLine xmlns:a14="http://schemas.microsoft.com/office/drawing/2010/main" w="28575">
                  <a:solidFill>
                    <a:srgbClr val="000000"/>
                  </a:solidFill>
                  <a:round/>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Text Box 6"/>
            <p:cNvSpPr txBox="1">
              <a:spLocks noChangeArrowheads="1"/>
            </p:cNvSpPr>
            <p:nvPr/>
          </p:nvSpPr>
          <p:spPr bwMode="auto">
            <a:xfrm>
              <a:off x="3560" y="2956"/>
              <a:ext cx="595" cy="231"/>
            </a:xfrm>
            <a:prstGeom prst="rect">
              <a:avLst/>
            </a:prstGeom>
            <a:solidFill>
              <a:srgbClr val="0099CC"/>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1800">
                  <a:solidFill>
                    <a:schemeClr val="bg1"/>
                  </a:solidFill>
                </a:rPr>
                <a:t>高位片</a:t>
              </a:r>
            </a:p>
          </p:txBody>
        </p:sp>
        <p:grpSp>
          <p:nvGrpSpPr>
            <p:cNvPr id="44" name="Group 7"/>
            <p:cNvGrpSpPr>
              <a:grpSpLocks/>
            </p:cNvGrpSpPr>
            <p:nvPr/>
          </p:nvGrpSpPr>
          <p:grpSpPr bwMode="auto">
            <a:xfrm>
              <a:off x="2319" y="2822"/>
              <a:ext cx="764" cy="775"/>
              <a:chOff x="9541" y="12714"/>
              <a:chExt cx="1558" cy="1511"/>
            </a:xfrm>
          </p:grpSpPr>
          <p:grpSp>
            <p:nvGrpSpPr>
              <p:cNvPr id="64" name="Group 8"/>
              <p:cNvGrpSpPr>
                <a:grpSpLocks/>
              </p:cNvGrpSpPr>
              <p:nvPr/>
            </p:nvGrpSpPr>
            <p:grpSpPr bwMode="auto">
              <a:xfrm rot="10800000" flipH="1">
                <a:off x="10451" y="12714"/>
                <a:ext cx="648" cy="69"/>
                <a:chOff x="8475" y="10188"/>
                <a:chExt cx="540" cy="57"/>
              </a:xfrm>
            </p:grpSpPr>
            <p:sp>
              <p:nvSpPr>
                <p:cNvPr id="68" name="AutoShape 9"/>
                <p:cNvSpPr>
                  <a:spLocks noChangeArrowheads="1"/>
                </p:cNvSpPr>
                <p:nvPr/>
              </p:nvSpPr>
              <p:spPr bwMode="auto">
                <a:xfrm rot="-5400000">
                  <a:off x="8873" y="10103"/>
                  <a:ext cx="57" cy="227"/>
                </a:xfrm>
                <a:prstGeom prst="flowChartMerge">
                  <a:avLst/>
                </a:prstGeom>
                <a:solidFill>
                  <a:srgbClr val="000000"/>
                </a:solidFill>
                <a:ln w="38100">
                  <a:solidFill>
                    <a:srgbClr val="99CC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9" name="Line 10"/>
                <p:cNvSpPr>
                  <a:spLocks noChangeShapeType="1"/>
                </p:cNvSpPr>
                <p:nvPr/>
              </p:nvSpPr>
              <p:spPr bwMode="auto">
                <a:xfrm flipH="1">
                  <a:off x="8475" y="10215"/>
                  <a:ext cx="330" cy="0"/>
                </a:xfrm>
                <a:prstGeom prst="line">
                  <a:avLst/>
                </a:prstGeom>
                <a:noFill/>
                <a:ln w="381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5" name="Line 11"/>
              <p:cNvSpPr>
                <a:spLocks noChangeShapeType="1"/>
              </p:cNvSpPr>
              <p:nvPr/>
            </p:nvSpPr>
            <p:spPr bwMode="auto">
              <a:xfrm rot="-5400000">
                <a:off x="9710" y="13485"/>
                <a:ext cx="1476" cy="0"/>
              </a:xfrm>
              <a:prstGeom prst="line">
                <a:avLst/>
              </a:prstGeom>
              <a:noFill/>
              <a:ln w="381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12"/>
              <p:cNvSpPr>
                <a:spLocks noChangeShapeType="1"/>
              </p:cNvSpPr>
              <p:nvPr/>
            </p:nvSpPr>
            <p:spPr bwMode="auto">
              <a:xfrm>
                <a:off x="9545" y="14223"/>
                <a:ext cx="903" cy="0"/>
              </a:xfrm>
              <a:prstGeom prst="line">
                <a:avLst/>
              </a:prstGeom>
              <a:noFill/>
              <a:ln w="381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13"/>
              <p:cNvSpPr>
                <a:spLocks noChangeShapeType="1"/>
              </p:cNvSpPr>
              <p:nvPr/>
            </p:nvSpPr>
            <p:spPr bwMode="auto">
              <a:xfrm rot="-5400000">
                <a:off x="9386" y="14070"/>
                <a:ext cx="310" cy="0"/>
              </a:xfrm>
              <a:prstGeom prst="line">
                <a:avLst/>
              </a:prstGeom>
              <a:noFill/>
              <a:ln w="38100">
                <a:solidFill>
                  <a:srgbClr val="99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5" name="Group 14"/>
            <p:cNvGrpSpPr>
              <a:grpSpLocks/>
            </p:cNvGrpSpPr>
            <p:nvPr/>
          </p:nvGrpSpPr>
          <p:grpSpPr bwMode="auto">
            <a:xfrm>
              <a:off x="1905" y="3049"/>
              <a:ext cx="1165" cy="685"/>
              <a:chOff x="6826" y="12941"/>
              <a:chExt cx="2417" cy="1356"/>
            </a:xfrm>
          </p:grpSpPr>
          <p:sp>
            <p:nvSpPr>
              <p:cNvPr id="59" name="AutoShape 15"/>
              <p:cNvSpPr>
                <a:spLocks noChangeArrowheads="1"/>
              </p:cNvSpPr>
              <p:nvPr/>
            </p:nvSpPr>
            <p:spPr bwMode="auto">
              <a:xfrm rot="16200000" flipH="1">
                <a:off x="9073" y="12838"/>
                <a:ext cx="68" cy="273"/>
              </a:xfrm>
              <a:prstGeom prst="flowChartMerge">
                <a:avLst/>
              </a:prstGeom>
              <a:solidFill>
                <a:srgbClr val="000000"/>
              </a:solidFill>
              <a:ln w="38100">
                <a:solidFill>
                  <a:srgbClr val="00CC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 name="Line 16"/>
              <p:cNvSpPr>
                <a:spLocks noChangeShapeType="1"/>
              </p:cNvSpPr>
              <p:nvPr/>
            </p:nvSpPr>
            <p:spPr bwMode="auto">
              <a:xfrm rot="-5400000">
                <a:off x="8072" y="13638"/>
                <a:ext cx="1318"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7"/>
              <p:cNvSpPr>
                <a:spLocks noChangeShapeType="1"/>
              </p:cNvSpPr>
              <p:nvPr/>
            </p:nvSpPr>
            <p:spPr bwMode="auto">
              <a:xfrm>
                <a:off x="6830" y="14295"/>
                <a:ext cx="1899"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18"/>
              <p:cNvSpPr>
                <a:spLocks noChangeShapeType="1"/>
              </p:cNvSpPr>
              <p:nvPr/>
            </p:nvSpPr>
            <p:spPr bwMode="auto">
              <a:xfrm rot="-5400000">
                <a:off x="6529" y="13998"/>
                <a:ext cx="593"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19"/>
              <p:cNvSpPr>
                <a:spLocks noChangeShapeType="1"/>
              </p:cNvSpPr>
              <p:nvPr/>
            </p:nvSpPr>
            <p:spPr bwMode="auto">
              <a:xfrm rot="10800000">
                <a:off x="8731" y="12979"/>
                <a:ext cx="250" cy="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 name="Group 20"/>
            <p:cNvGrpSpPr>
              <a:grpSpLocks/>
            </p:cNvGrpSpPr>
            <p:nvPr/>
          </p:nvGrpSpPr>
          <p:grpSpPr bwMode="auto">
            <a:xfrm>
              <a:off x="1525" y="3276"/>
              <a:ext cx="1559" cy="580"/>
              <a:chOff x="11503" y="13009"/>
              <a:chExt cx="3227" cy="1169"/>
            </a:xfrm>
          </p:grpSpPr>
          <p:sp>
            <p:nvSpPr>
              <p:cNvPr id="54" name="AutoShape 21"/>
              <p:cNvSpPr>
                <a:spLocks noChangeArrowheads="1"/>
              </p:cNvSpPr>
              <p:nvPr/>
            </p:nvSpPr>
            <p:spPr bwMode="auto">
              <a:xfrm rot="16200000" flipH="1">
                <a:off x="14560" y="12906"/>
                <a:ext cx="68" cy="273"/>
              </a:xfrm>
              <a:prstGeom prst="flowChartMerge">
                <a:avLst/>
              </a:prstGeom>
              <a:solidFill>
                <a:srgbClr val="000000"/>
              </a:solidFill>
              <a:ln w="38100">
                <a:solidFill>
                  <a:srgbClr val="FF00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5" name="Line 22"/>
              <p:cNvSpPr>
                <a:spLocks noChangeShapeType="1"/>
              </p:cNvSpPr>
              <p:nvPr/>
            </p:nvSpPr>
            <p:spPr bwMode="auto">
              <a:xfrm rot="10800000">
                <a:off x="14365" y="13046"/>
                <a:ext cx="111"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23"/>
              <p:cNvSpPr>
                <a:spLocks noChangeShapeType="1"/>
              </p:cNvSpPr>
              <p:nvPr/>
            </p:nvSpPr>
            <p:spPr bwMode="auto">
              <a:xfrm rot="-5400000">
                <a:off x="13800" y="13610"/>
                <a:ext cx="1128"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24"/>
              <p:cNvSpPr>
                <a:spLocks noChangeShapeType="1"/>
              </p:cNvSpPr>
              <p:nvPr/>
            </p:nvSpPr>
            <p:spPr bwMode="auto">
              <a:xfrm>
                <a:off x="11520" y="14178"/>
                <a:ext cx="2842"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25"/>
              <p:cNvSpPr>
                <a:spLocks noChangeShapeType="1"/>
              </p:cNvSpPr>
              <p:nvPr/>
            </p:nvSpPr>
            <p:spPr bwMode="auto">
              <a:xfrm rot="-5400000">
                <a:off x="11075" y="13750"/>
                <a:ext cx="855" cy="0"/>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7" name="Text Box 26"/>
            <p:cNvSpPr txBox="1">
              <a:spLocks noChangeArrowheads="1"/>
            </p:cNvSpPr>
            <p:nvPr/>
          </p:nvSpPr>
          <p:spPr bwMode="auto">
            <a:xfrm>
              <a:off x="3651" y="3907"/>
              <a:ext cx="454" cy="249"/>
            </a:xfrm>
            <a:prstGeom prst="rect">
              <a:avLst/>
            </a:prstGeom>
            <a:solidFill>
              <a:schemeClr val="bg1"/>
            </a:solidFill>
            <a:ln w="28575">
              <a:solidFill>
                <a:srgbClr val="6699FF"/>
              </a:solidFill>
              <a:miter lim="800000"/>
              <a:headEnd/>
              <a:tailEnd type="none" w="lg" len="lg"/>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1800"/>
                <a:t>输出</a:t>
              </a:r>
            </a:p>
          </p:txBody>
        </p:sp>
        <p:sp>
          <p:nvSpPr>
            <p:cNvPr id="48" name="Text Box 53"/>
            <p:cNvSpPr txBox="1">
              <a:spLocks noChangeArrowheads="1"/>
            </p:cNvSpPr>
            <p:nvPr/>
          </p:nvSpPr>
          <p:spPr bwMode="auto">
            <a:xfrm>
              <a:off x="1587" y="2931"/>
              <a:ext cx="595" cy="231"/>
            </a:xfrm>
            <a:prstGeom prst="rect">
              <a:avLst/>
            </a:prstGeom>
            <a:solidFill>
              <a:srgbClr val="0099CC"/>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1800">
                  <a:solidFill>
                    <a:schemeClr val="bg1"/>
                  </a:solidFill>
                </a:rPr>
                <a:t>低位片</a:t>
              </a:r>
            </a:p>
          </p:txBody>
        </p:sp>
        <p:graphicFrame>
          <p:nvGraphicFramePr>
            <p:cNvPr id="49" name="Object 2"/>
            <p:cNvGraphicFramePr>
              <a:graphicFrameLocks noChangeAspect="1"/>
            </p:cNvGraphicFramePr>
            <p:nvPr/>
          </p:nvGraphicFramePr>
          <p:xfrm>
            <a:off x="657" y="2205"/>
            <a:ext cx="4015" cy="1760"/>
          </p:xfrm>
          <a:graphic>
            <a:graphicData uri="http://schemas.openxmlformats.org/presentationml/2006/ole">
              <mc:AlternateContent xmlns:mc="http://schemas.openxmlformats.org/markup-compatibility/2006">
                <mc:Choice xmlns:v="urn:schemas-microsoft-com:vml" Requires="v">
                  <p:oleObj spid="_x0000_s31749" name="Picture" r:id="rId3" imgW="5254752" imgH="2209800" progId="Word.Picture.8">
                    <p:embed/>
                  </p:oleObj>
                </mc:Choice>
                <mc:Fallback>
                  <p:oleObj name="Picture" r:id="rId3" imgW="5254752" imgH="2209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 y="2205"/>
                          <a:ext cx="4015" cy="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 name="Object 3"/>
            <p:cNvGraphicFramePr>
              <a:graphicFrameLocks noChangeAspect="1"/>
            </p:cNvGraphicFramePr>
            <p:nvPr/>
          </p:nvGraphicFramePr>
          <p:xfrm>
            <a:off x="649" y="2749"/>
            <a:ext cx="575" cy="706"/>
          </p:xfrm>
          <a:graphic>
            <a:graphicData uri="http://schemas.openxmlformats.org/presentationml/2006/ole">
              <mc:AlternateContent xmlns:mc="http://schemas.openxmlformats.org/markup-compatibility/2006">
                <mc:Choice xmlns:v="urn:schemas-microsoft-com:vml" Requires="v">
                  <p:oleObj spid="_x0000_s31750" name="图片" r:id="rId5" imgW="753393" imgH="884021" progId="Word.Picture.8">
                    <p:embed/>
                  </p:oleObj>
                </mc:Choice>
                <mc:Fallback>
                  <p:oleObj name="图片" r:id="rId5" imgW="753393" imgH="884021"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 y="2749"/>
                          <a:ext cx="575"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Object 4"/>
            <p:cNvGraphicFramePr>
              <a:graphicFrameLocks noChangeAspect="1"/>
            </p:cNvGraphicFramePr>
            <p:nvPr/>
          </p:nvGraphicFramePr>
          <p:xfrm>
            <a:off x="3288" y="3407"/>
            <a:ext cx="1113" cy="539"/>
          </p:xfrm>
          <a:graphic>
            <a:graphicData uri="http://schemas.openxmlformats.org/presentationml/2006/ole">
              <mc:AlternateContent xmlns:mc="http://schemas.openxmlformats.org/markup-compatibility/2006">
                <mc:Choice xmlns:v="urn:schemas-microsoft-com:vml" Requires="v">
                  <p:oleObj spid="_x0000_s31751" name="图片" r:id="rId7" imgW="1455142" imgH="677446" progId="Word.Picture.8">
                    <p:embed/>
                  </p:oleObj>
                </mc:Choice>
                <mc:Fallback>
                  <p:oleObj name="图片" r:id="rId7" imgW="1455142" imgH="677446"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8" y="3407"/>
                          <a:ext cx="1113"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Rectangle 57"/>
            <p:cNvSpPr>
              <a:spLocks noChangeArrowheads="1"/>
            </p:cNvSpPr>
            <p:nvPr/>
          </p:nvSpPr>
          <p:spPr bwMode="auto">
            <a:xfrm>
              <a:off x="1508" y="1979"/>
              <a:ext cx="964" cy="232"/>
            </a:xfrm>
            <a:prstGeom prst="rect">
              <a:avLst/>
            </a:prstGeom>
            <a:solidFill>
              <a:schemeClr val="bg1">
                <a:alpha val="50195"/>
              </a:schemeClr>
            </a:solidFill>
            <a:ln w="28575">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3</a:t>
              </a:r>
              <a:r>
                <a:rPr lang="en-US" altLang="zh-CN" sz="2400">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3</a:t>
              </a:r>
              <a:r>
                <a:rPr lang="en-US" altLang="zh-CN" sz="2400">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0</a:t>
              </a:r>
              <a:r>
                <a:rPr lang="en-US" altLang="zh-CN" sz="2400">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0</a:t>
              </a:r>
            </a:p>
          </p:txBody>
        </p:sp>
        <p:sp>
          <p:nvSpPr>
            <p:cNvPr id="53" name="Rectangle 58"/>
            <p:cNvSpPr>
              <a:spLocks noChangeArrowheads="1"/>
            </p:cNvSpPr>
            <p:nvPr/>
          </p:nvSpPr>
          <p:spPr bwMode="auto">
            <a:xfrm>
              <a:off x="3413" y="1979"/>
              <a:ext cx="964" cy="232"/>
            </a:xfrm>
            <a:prstGeom prst="rect">
              <a:avLst/>
            </a:prstGeom>
            <a:solidFill>
              <a:schemeClr val="bg1">
                <a:alpha val="50980"/>
              </a:schemeClr>
            </a:solidFill>
            <a:ln w="28575">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7</a:t>
              </a:r>
              <a:r>
                <a:rPr lang="en-US" altLang="zh-CN" sz="2400">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7</a:t>
              </a:r>
              <a:r>
                <a:rPr lang="en-US" altLang="zh-CN" sz="2400">
                  <a:solidFill>
                    <a:srgbClr val="000099"/>
                  </a:solidFill>
                  <a:latin typeface="Times New Roman" panose="02020603050405020304" pitchFamily="18" charset="0"/>
                </a:rPr>
                <a:t>~B</a:t>
              </a:r>
              <a:r>
                <a:rPr lang="en-US" altLang="zh-CN" sz="2400" baseline="-25000">
                  <a:solidFill>
                    <a:srgbClr val="000099"/>
                  </a:solidFill>
                  <a:latin typeface="Times New Roman" panose="02020603050405020304" pitchFamily="18" charset="0"/>
                </a:rPr>
                <a:t>4</a:t>
              </a:r>
              <a:r>
                <a:rPr lang="en-US" altLang="zh-CN" sz="2400">
                  <a:solidFill>
                    <a:srgbClr val="000099"/>
                  </a:solidFill>
                  <a:latin typeface="Times New Roman" panose="02020603050405020304" pitchFamily="18" charset="0"/>
                </a:rPr>
                <a:t>A</a:t>
              </a:r>
              <a:r>
                <a:rPr lang="en-US" altLang="zh-CN" sz="2400" baseline="-25000">
                  <a:solidFill>
                    <a:srgbClr val="000099"/>
                  </a:solidFill>
                  <a:latin typeface="Times New Roman" panose="02020603050405020304" pitchFamily="18" charset="0"/>
                </a:rPr>
                <a:t>4</a:t>
              </a:r>
            </a:p>
          </p:txBody>
        </p:sp>
      </p:grpSp>
    </p:spTree>
    <p:extLst>
      <p:ext uri="{BB962C8B-B14F-4D97-AF65-F5344CB8AC3E}">
        <p14:creationId xmlns:p14="http://schemas.microsoft.com/office/powerpoint/2010/main" val="377708662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strips(downRigh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16" grpId="0" animBg="1" autoUpdateAnimBg="0"/>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40" name="Rectangle 4"/>
          <p:cNvSpPr>
            <a:spLocks noChangeArrowheads="1"/>
          </p:cNvSpPr>
          <p:nvPr/>
        </p:nvSpPr>
        <p:spPr bwMode="auto">
          <a:xfrm>
            <a:off x="428486" y="1737509"/>
            <a:ext cx="833914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600" b="1" dirty="0">
                <a:latin typeface="+mn-ea"/>
                <a:ea typeface="+mn-ea"/>
              </a:rPr>
              <a:t>用</a:t>
            </a:r>
            <a:r>
              <a:rPr lang="en-US" altLang="zh-CN" sz="2600" b="1" dirty="0">
                <a:latin typeface="+mn-ea"/>
                <a:ea typeface="+mn-ea"/>
              </a:rPr>
              <a:t>4</a:t>
            </a:r>
            <a:r>
              <a:rPr lang="zh-CN" altLang="en-US" sz="2600" b="1" dirty="0">
                <a:latin typeface="+mn-ea"/>
                <a:ea typeface="+mn-ea"/>
              </a:rPr>
              <a:t>片</a:t>
            </a:r>
            <a:r>
              <a:rPr lang="en-US" altLang="zh-CN" sz="2600" b="1" dirty="0">
                <a:latin typeface="+mn-ea"/>
                <a:ea typeface="+mn-ea"/>
              </a:rPr>
              <a:t>74LS85</a:t>
            </a:r>
            <a:r>
              <a:rPr lang="zh-CN" altLang="en-US" sz="2600" b="1" dirty="0">
                <a:latin typeface="+mn-ea"/>
                <a:ea typeface="+mn-ea"/>
              </a:rPr>
              <a:t>组成</a:t>
            </a:r>
            <a:r>
              <a:rPr lang="en-US" altLang="zh-CN" sz="2600" b="1" dirty="0">
                <a:latin typeface="+mn-ea"/>
                <a:ea typeface="+mn-ea"/>
              </a:rPr>
              <a:t>16</a:t>
            </a:r>
            <a:r>
              <a:rPr lang="zh-CN" altLang="en-US" sz="2600" b="1" dirty="0">
                <a:latin typeface="+mn-ea"/>
                <a:ea typeface="+mn-ea"/>
              </a:rPr>
              <a:t>位数值比较器（串联扩展方式）。</a:t>
            </a:r>
          </a:p>
        </p:txBody>
      </p:sp>
      <p:graphicFrame>
        <p:nvGraphicFramePr>
          <p:cNvPr id="86019" name="Object 2"/>
          <p:cNvGraphicFramePr>
            <a:graphicFrameLocks noChangeAspect="1"/>
          </p:cNvGraphicFramePr>
          <p:nvPr>
            <p:extLst>
              <p:ext uri="{D42A27DB-BD31-4B8C-83A1-F6EECF244321}">
                <p14:modId xmlns:p14="http://schemas.microsoft.com/office/powerpoint/2010/main" val="2969028676"/>
              </p:ext>
            </p:extLst>
          </p:nvPr>
        </p:nvGraphicFramePr>
        <p:xfrm>
          <a:off x="4856162" y="3400743"/>
          <a:ext cx="3946525" cy="1971675"/>
        </p:xfrm>
        <a:graphic>
          <a:graphicData uri="http://schemas.openxmlformats.org/presentationml/2006/ole">
            <mc:AlternateContent xmlns:mc="http://schemas.openxmlformats.org/markup-compatibility/2006">
              <mc:Choice xmlns:v="urn:schemas-microsoft-com:vml" Requires="v">
                <p:oleObj spid="_x0000_s32772" name="图片" r:id="rId3" imgW="4608576" imgH="2209800" progId="Word.Picture.8">
                  <p:embed/>
                </p:oleObj>
              </mc:Choice>
              <mc:Fallback>
                <p:oleObj name="图片" r:id="rId3" imgW="4608576" imgH="2209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162" y="3400743"/>
                        <a:ext cx="394652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0" name="Text Box 6"/>
          <p:cNvSpPr txBox="1">
            <a:spLocks noChangeArrowheads="1"/>
          </p:cNvSpPr>
          <p:nvPr/>
        </p:nvSpPr>
        <p:spPr bwMode="auto">
          <a:xfrm>
            <a:off x="7218362" y="4183380"/>
            <a:ext cx="1062038" cy="366713"/>
          </a:xfrm>
          <a:prstGeom prst="rect">
            <a:avLst/>
          </a:prstGeom>
          <a:solidFill>
            <a:srgbClr val="0099CC"/>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1800">
                <a:solidFill>
                  <a:schemeClr val="bg1"/>
                </a:solidFill>
              </a:rPr>
              <a:t>高位片</a:t>
            </a:r>
          </a:p>
        </p:txBody>
      </p:sp>
      <p:sp>
        <p:nvSpPr>
          <p:cNvPr id="86021" name="Text Box 7"/>
          <p:cNvSpPr txBox="1">
            <a:spLocks noChangeArrowheads="1"/>
          </p:cNvSpPr>
          <p:nvPr/>
        </p:nvSpPr>
        <p:spPr bwMode="auto">
          <a:xfrm>
            <a:off x="7434262" y="5299393"/>
            <a:ext cx="990600" cy="485775"/>
          </a:xfrm>
          <a:prstGeom prst="rect">
            <a:avLst/>
          </a:prstGeom>
          <a:solidFill>
            <a:schemeClr val="bg1"/>
          </a:solidFill>
          <a:ln w="28575">
            <a:solidFill>
              <a:srgbClr val="6699FF"/>
            </a:solidFill>
            <a:miter lim="800000"/>
            <a:headEnd/>
            <a:tailEnd type="none" w="lg" len="lg"/>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a:solidFill>
                  <a:srgbClr val="000066"/>
                </a:solidFill>
              </a:rPr>
              <a:t> </a:t>
            </a:r>
            <a:r>
              <a:rPr lang="zh-CN" altLang="en-US" sz="2400">
                <a:solidFill>
                  <a:srgbClr val="000066"/>
                </a:solidFill>
                <a:ea typeface="楷体_GB2312" pitchFamily="49" charset="-122"/>
              </a:rPr>
              <a:t>输出</a:t>
            </a:r>
          </a:p>
        </p:txBody>
      </p:sp>
      <p:sp>
        <p:nvSpPr>
          <p:cNvPr id="86022" name="Text Box 8"/>
          <p:cNvSpPr txBox="1">
            <a:spLocks noChangeArrowheads="1"/>
          </p:cNvSpPr>
          <p:nvPr/>
        </p:nvSpPr>
        <p:spPr bwMode="auto">
          <a:xfrm>
            <a:off x="954087" y="4111943"/>
            <a:ext cx="935038" cy="366712"/>
          </a:xfrm>
          <a:prstGeom prst="rect">
            <a:avLst/>
          </a:prstGeom>
          <a:solidFill>
            <a:srgbClr val="0099CC"/>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1800">
                <a:solidFill>
                  <a:schemeClr val="bg1"/>
                </a:solidFill>
              </a:rPr>
              <a:t>低位片</a:t>
            </a:r>
          </a:p>
        </p:txBody>
      </p:sp>
      <p:sp>
        <p:nvSpPr>
          <p:cNvPr id="86023" name="Rectangle 9"/>
          <p:cNvSpPr>
            <a:spLocks noChangeArrowheads="1"/>
          </p:cNvSpPr>
          <p:nvPr/>
        </p:nvSpPr>
        <p:spPr bwMode="auto">
          <a:xfrm>
            <a:off x="668337" y="2867343"/>
            <a:ext cx="1530350" cy="368300"/>
          </a:xfrm>
          <a:prstGeom prst="rect">
            <a:avLst/>
          </a:prstGeom>
          <a:solidFill>
            <a:schemeClr val="bg1">
              <a:alpha val="50195"/>
            </a:schemeClr>
          </a:solidFill>
          <a:ln w="28575">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3</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3</a:t>
            </a: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0</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0</a:t>
            </a:r>
          </a:p>
        </p:txBody>
      </p:sp>
      <p:sp>
        <p:nvSpPr>
          <p:cNvPr id="86024" name="Rectangle 10"/>
          <p:cNvSpPr>
            <a:spLocks noChangeArrowheads="1"/>
          </p:cNvSpPr>
          <p:nvPr/>
        </p:nvSpPr>
        <p:spPr bwMode="auto">
          <a:xfrm>
            <a:off x="2809875" y="2867343"/>
            <a:ext cx="1530350" cy="368300"/>
          </a:xfrm>
          <a:prstGeom prst="rect">
            <a:avLst/>
          </a:prstGeom>
          <a:solidFill>
            <a:schemeClr val="bg1">
              <a:alpha val="50980"/>
            </a:schemeClr>
          </a:solidFill>
          <a:ln w="28575">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7</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7</a:t>
            </a: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4</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4</a:t>
            </a:r>
          </a:p>
        </p:txBody>
      </p:sp>
      <p:sp>
        <p:nvSpPr>
          <p:cNvPr id="86025" name="Rectangle 11"/>
          <p:cNvSpPr>
            <a:spLocks noChangeArrowheads="1"/>
          </p:cNvSpPr>
          <p:nvPr/>
        </p:nvSpPr>
        <p:spPr bwMode="auto">
          <a:xfrm>
            <a:off x="4951412" y="2851468"/>
            <a:ext cx="1530350" cy="368300"/>
          </a:xfrm>
          <a:prstGeom prst="rect">
            <a:avLst/>
          </a:prstGeom>
          <a:solidFill>
            <a:schemeClr val="bg1">
              <a:alpha val="50195"/>
            </a:schemeClr>
          </a:solidFill>
          <a:ln w="28575">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11</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11</a:t>
            </a: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8</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8</a:t>
            </a:r>
          </a:p>
        </p:txBody>
      </p:sp>
      <p:sp>
        <p:nvSpPr>
          <p:cNvPr id="86026" name="Rectangle 12"/>
          <p:cNvSpPr>
            <a:spLocks noChangeArrowheads="1"/>
          </p:cNvSpPr>
          <p:nvPr/>
        </p:nvSpPr>
        <p:spPr bwMode="auto">
          <a:xfrm>
            <a:off x="6985000" y="2867343"/>
            <a:ext cx="1530350" cy="368300"/>
          </a:xfrm>
          <a:prstGeom prst="rect">
            <a:avLst/>
          </a:prstGeom>
          <a:solidFill>
            <a:schemeClr val="bg1"/>
          </a:solidFill>
          <a:ln w="28575">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15</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15</a:t>
            </a: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12</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12</a:t>
            </a:r>
          </a:p>
        </p:txBody>
      </p:sp>
      <p:graphicFrame>
        <p:nvGraphicFramePr>
          <p:cNvPr id="86027" name="Object 3"/>
          <p:cNvGraphicFramePr>
            <a:graphicFrameLocks noChangeAspect="1"/>
          </p:cNvGraphicFramePr>
          <p:nvPr>
            <p:extLst>
              <p:ext uri="{D42A27DB-BD31-4B8C-83A1-F6EECF244321}">
                <p14:modId xmlns:p14="http://schemas.microsoft.com/office/powerpoint/2010/main" val="2055271717"/>
              </p:ext>
            </p:extLst>
          </p:nvPr>
        </p:nvGraphicFramePr>
        <p:xfrm>
          <a:off x="0" y="3380105"/>
          <a:ext cx="4503737" cy="1971675"/>
        </p:xfrm>
        <a:graphic>
          <a:graphicData uri="http://schemas.openxmlformats.org/presentationml/2006/ole">
            <mc:AlternateContent xmlns:mc="http://schemas.openxmlformats.org/markup-compatibility/2006">
              <mc:Choice xmlns:v="urn:schemas-microsoft-com:vml" Requires="v">
                <p:oleObj spid="_x0000_s32773" name="Picture" r:id="rId5" imgW="5260848" imgH="2212848" progId="Word.Picture.8">
                  <p:embed/>
                </p:oleObj>
              </mc:Choice>
              <mc:Fallback>
                <p:oleObj name="Picture" r:id="rId5" imgW="5260848" imgH="2212848"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380105"/>
                        <a:ext cx="4503737"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 name="直接连接符 17"/>
          <p:cNvCxnSpPr/>
          <p:nvPr/>
        </p:nvCxnSpPr>
        <p:spPr>
          <a:xfrm>
            <a:off x="4105275" y="4777105"/>
            <a:ext cx="0" cy="1444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105275" y="4921568"/>
            <a:ext cx="4953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606925" y="4183380"/>
            <a:ext cx="0" cy="7381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600575" y="4183380"/>
            <a:ext cx="2555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673475" y="4777105"/>
            <a:ext cx="0" cy="3143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673475" y="5091430"/>
            <a:ext cx="10080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4676775" y="4354830"/>
            <a:ext cx="0" cy="736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4681537" y="4354830"/>
            <a:ext cx="17462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170237" y="4764405"/>
            <a:ext cx="0" cy="444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3170237" y="5205730"/>
            <a:ext cx="1557338"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727575" y="4469130"/>
            <a:ext cx="0" cy="7381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727575" y="4469130"/>
            <a:ext cx="128587" cy="1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
          <p:cNvSpPr txBox="1">
            <a:spLocks noChangeArrowheads="1"/>
          </p:cNvSpPr>
          <p:nvPr/>
        </p:nvSpPr>
        <p:spPr>
          <a:xfrm>
            <a:off x="0" y="1010739"/>
            <a:ext cx="7200900" cy="614166"/>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a:solidFill>
                  <a:srgbClr val="0000FF"/>
                </a:solidFill>
                <a:latin typeface="+mn-ea"/>
                <a:ea typeface="+mn-ea"/>
              </a:rPr>
              <a:t>四位比较器的级联扩展</a:t>
            </a:r>
            <a:endParaRPr lang="zh-CN" altLang="en-US" sz="3200" kern="0" dirty="0">
              <a:solidFill>
                <a:srgbClr val="0000FF"/>
              </a:solidFill>
              <a:latin typeface="+mn-ea"/>
              <a:ea typeface="+mn-ea"/>
            </a:endParaRPr>
          </a:p>
        </p:txBody>
      </p:sp>
    </p:spTree>
    <p:extLst>
      <p:ext uri="{BB962C8B-B14F-4D97-AF65-F5344CB8AC3E}">
        <p14:creationId xmlns:p14="http://schemas.microsoft.com/office/powerpoint/2010/main" val="4003447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49540"/>
                                        </p:tgtEl>
                                        <p:attrNameLst>
                                          <p:attrName>style.visibility</p:attrName>
                                        </p:attrNameLst>
                                      </p:cBhvr>
                                      <p:to>
                                        <p:strVal val="visible"/>
                                      </p:to>
                                    </p:set>
                                    <p:animEffect transition="in" filter="strips(downRight)">
                                      <p:cBhvr>
                                        <p:cTn id="7" dur="500"/>
                                        <p:tgtEl>
                                          <p:spTgt spid="4495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60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602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602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602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60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602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602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602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602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autoUpdateAnimBg="0"/>
      <p:bldP spid="86020" grpId="0" animBg="1"/>
      <p:bldP spid="86021" grpId="0" animBg="1"/>
      <p:bldP spid="86022" grpId="0" animBg="1"/>
      <p:bldP spid="86023" grpId="0" animBg="1"/>
      <p:bldP spid="86024" grpId="0" animBg="1"/>
      <p:bldP spid="86025" grpId="0" animBg="1"/>
      <p:bldP spid="8602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3" name="Rectangle 2"/>
          <p:cNvSpPr txBox="1">
            <a:spLocks noChangeArrowheads="1"/>
          </p:cNvSpPr>
          <p:nvPr/>
        </p:nvSpPr>
        <p:spPr>
          <a:xfrm>
            <a:off x="87693" y="169113"/>
            <a:ext cx="7200900" cy="614166"/>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3200">
                <a:solidFill>
                  <a:srgbClr val="0000FF"/>
                </a:solidFill>
                <a:latin typeface="+mn-ea"/>
                <a:ea typeface="+mn-ea"/>
              </a:rPr>
              <a:t>四位比较器的级联扩展</a:t>
            </a:r>
            <a:endParaRPr lang="zh-CN" altLang="en-US" sz="3200" kern="0" dirty="0">
              <a:solidFill>
                <a:srgbClr val="0000FF"/>
              </a:solidFill>
              <a:latin typeface="+mn-ea"/>
              <a:ea typeface="+mn-ea"/>
            </a:endParaRPr>
          </a:p>
        </p:txBody>
      </p:sp>
      <p:grpSp>
        <p:nvGrpSpPr>
          <p:cNvPr id="2" name="Group 48"/>
          <p:cNvGrpSpPr>
            <a:grpSpLocks/>
          </p:cNvGrpSpPr>
          <p:nvPr/>
        </p:nvGrpSpPr>
        <p:grpSpPr bwMode="auto">
          <a:xfrm>
            <a:off x="283369" y="2249487"/>
            <a:ext cx="8577262" cy="4608513"/>
            <a:chOff x="199" y="1055"/>
            <a:chExt cx="5403" cy="2903"/>
          </a:xfrm>
        </p:grpSpPr>
        <p:sp>
          <p:nvSpPr>
            <p:cNvPr id="87045" name="Rectangle 4"/>
            <p:cNvSpPr>
              <a:spLocks noChangeArrowheads="1"/>
            </p:cNvSpPr>
            <p:nvPr/>
          </p:nvSpPr>
          <p:spPr bwMode="auto">
            <a:xfrm>
              <a:off x="2296" y="2840"/>
              <a:ext cx="992" cy="539"/>
            </a:xfrm>
            <a:prstGeom prst="rect">
              <a:avLst/>
            </a:prstGeom>
            <a:solidFill>
              <a:srgbClr val="0099CC">
                <a:alpha val="10196"/>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7046" name="Rectangle 10"/>
            <p:cNvSpPr>
              <a:spLocks noChangeArrowheads="1"/>
            </p:cNvSpPr>
            <p:nvPr/>
          </p:nvSpPr>
          <p:spPr bwMode="auto">
            <a:xfrm>
              <a:off x="4258" y="1678"/>
              <a:ext cx="993" cy="510"/>
            </a:xfrm>
            <a:prstGeom prst="rect">
              <a:avLst/>
            </a:prstGeom>
            <a:solidFill>
              <a:srgbClr val="CC99FF">
                <a:alpha val="50195"/>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7047" name="Rectangle 11"/>
            <p:cNvSpPr>
              <a:spLocks noChangeArrowheads="1"/>
            </p:cNvSpPr>
            <p:nvPr/>
          </p:nvSpPr>
          <p:spPr bwMode="auto">
            <a:xfrm>
              <a:off x="2943" y="1678"/>
              <a:ext cx="992" cy="510"/>
            </a:xfrm>
            <a:prstGeom prst="rect">
              <a:avLst/>
            </a:prstGeom>
            <a:solidFill>
              <a:srgbClr val="CC99FF">
                <a:alpha val="50980"/>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7048" name="Rectangle 12"/>
            <p:cNvSpPr>
              <a:spLocks noChangeArrowheads="1"/>
            </p:cNvSpPr>
            <p:nvPr/>
          </p:nvSpPr>
          <p:spPr bwMode="auto">
            <a:xfrm>
              <a:off x="1565" y="1678"/>
              <a:ext cx="992" cy="510"/>
            </a:xfrm>
            <a:prstGeom prst="rect">
              <a:avLst/>
            </a:prstGeom>
            <a:solidFill>
              <a:srgbClr val="CC99FF">
                <a:alpha val="50195"/>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7049" name="Rectangle 13"/>
            <p:cNvSpPr>
              <a:spLocks noChangeArrowheads="1"/>
            </p:cNvSpPr>
            <p:nvPr/>
          </p:nvSpPr>
          <p:spPr bwMode="auto">
            <a:xfrm>
              <a:off x="204" y="1678"/>
              <a:ext cx="993" cy="510"/>
            </a:xfrm>
            <a:prstGeom prst="rect">
              <a:avLst/>
            </a:prstGeom>
            <a:solidFill>
              <a:srgbClr val="CC99FF">
                <a:alpha val="43921"/>
              </a:srgbClr>
            </a:solidFill>
            <a:ln>
              <a:noFill/>
            </a:ln>
            <a:extLs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87050" name="Object 2"/>
            <p:cNvGraphicFramePr>
              <a:graphicFrameLocks noChangeAspect="1"/>
            </p:cNvGraphicFramePr>
            <p:nvPr/>
          </p:nvGraphicFramePr>
          <p:xfrm>
            <a:off x="199" y="1281"/>
            <a:ext cx="5403" cy="2467"/>
          </p:xfrm>
          <a:graphic>
            <a:graphicData uri="http://schemas.openxmlformats.org/presentationml/2006/ole">
              <mc:AlternateContent xmlns:mc="http://schemas.openxmlformats.org/markup-compatibility/2006">
                <mc:Choice xmlns:v="urn:schemas-microsoft-com:vml" Requires="v">
                  <p:oleObj spid="_x0000_s33795" name="图片" r:id="rId3" imgW="9415272" imgH="4279392" progId="Word.Picture.8">
                    <p:embed/>
                  </p:oleObj>
                </mc:Choice>
                <mc:Fallback>
                  <p:oleObj name="图片" r:id="rId3" imgW="9415272" imgH="4279392"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 y="1281"/>
                          <a:ext cx="5403" cy="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1" name="Rectangle 16"/>
            <p:cNvSpPr>
              <a:spLocks noChangeArrowheads="1"/>
            </p:cNvSpPr>
            <p:nvPr/>
          </p:nvSpPr>
          <p:spPr bwMode="auto">
            <a:xfrm>
              <a:off x="4411" y="1112"/>
              <a:ext cx="964" cy="232"/>
            </a:xfrm>
            <a:prstGeom prst="rect">
              <a:avLst/>
            </a:prstGeom>
            <a:solidFill>
              <a:schemeClr val="bg1">
                <a:alpha val="50195"/>
              </a:schemeClr>
            </a:solidFill>
            <a:ln w="19050">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3</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3</a:t>
              </a: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0</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0</a:t>
              </a:r>
            </a:p>
          </p:txBody>
        </p:sp>
        <p:sp>
          <p:nvSpPr>
            <p:cNvPr id="87052" name="Rectangle 17"/>
            <p:cNvSpPr>
              <a:spLocks noChangeArrowheads="1"/>
            </p:cNvSpPr>
            <p:nvPr/>
          </p:nvSpPr>
          <p:spPr bwMode="auto">
            <a:xfrm>
              <a:off x="3050" y="1089"/>
              <a:ext cx="964" cy="232"/>
            </a:xfrm>
            <a:prstGeom prst="rect">
              <a:avLst/>
            </a:prstGeom>
            <a:solidFill>
              <a:schemeClr val="bg1">
                <a:alpha val="50980"/>
              </a:schemeClr>
            </a:solidFill>
            <a:ln w="19050">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7</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7</a:t>
              </a: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4</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4</a:t>
              </a:r>
            </a:p>
          </p:txBody>
        </p:sp>
        <p:sp>
          <p:nvSpPr>
            <p:cNvPr id="87053" name="Rectangle 18"/>
            <p:cNvSpPr>
              <a:spLocks noChangeArrowheads="1"/>
            </p:cNvSpPr>
            <p:nvPr/>
          </p:nvSpPr>
          <p:spPr bwMode="auto">
            <a:xfrm>
              <a:off x="1644" y="1089"/>
              <a:ext cx="964" cy="232"/>
            </a:xfrm>
            <a:prstGeom prst="rect">
              <a:avLst/>
            </a:prstGeom>
            <a:solidFill>
              <a:schemeClr val="bg1">
                <a:alpha val="50195"/>
              </a:schemeClr>
            </a:solidFill>
            <a:ln w="19050">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11</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11</a:t>
              </a: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8</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8</a:t>
              </a:r>
            </a:p>
          </p:txBody>
        </p:sp>
        <p:sp>
          <p:nvSpPr>
            <p:cNvPr id="87054" name="Rectangle 19"/>
            <p:cNvSpPr>
              <a:spLocks noChangeArrowheads="1"/>
            </p:cNvSpPr>
            <p:nvPr/>
          </p:nvSpPr>
          <p:spPr bwMode="auto">
            <a:xfrm>
              <a:off x="295" y="1055"/>
              <a:ext cx="964" cy="232"/>
            </a:xfrm>
            <a:prstGeom prst="rect">
              <a:avLst/>
            </a:prstGeom>
            <a:solidFill>
              <a:schemeClr val="bg1"/>
            </a:solidFill>
            <a:ln w="19050">
              <a:solidFill>
                <a:srgbClr val="FF0000"/>
              </a:solidFill>
              <a:miter lim="800000"/>
              <a:headEnd/>
              <a:tailEnd type="none" w="lg"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15</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15</a:t>
              </a:r>
              <a:r>
                <a:rPr lang="en-US" altLang="zh-CN" sz="1800">
                  <a:solidFill>
                    <a:srgbClr val="000099"/>
                  </a:solidFill>
                  <a:latin typeface="Times New Roman" panose="02020603050405020304" pitchFamily="18" charset="0"/>
                </a:rPr>
                <a:t>~B</a:t>
              </a:r>
              <a:r>
                <a:rPr lang="en-US" altLang="zh-CN" sz="1800" baseline="-25000">
                  <a:solidFill>
                    <a:srgbClr val="000099"/>
                  </a:solidFill>
                  <a:latin typeface="Times New Roman" panose="02020603050405020304" pitchFamily="18" charset="0"/>
                </a:rPr>
                <a:t>12</a:t>
              </a:r>
              <a:r>
                <a:rPr lang="en-US" altLang="zh-CN" sz="1800">
                  <a:solidFill>
                    <a:srgbClr val="000099"/>
                  </a:solidFill>
                  <a:latin typeface="Times New Roman" panose="02020603050405020304" pitchFamily="18" charset="0"/>
                </a:rPr>
                <a:t>A</a:t>
              </a:r>
              <a:r>
                <a:rPr lang="en-US" altLang="zh-CN" sz="1800" baseline="-25000">
                  <a:solidFill>
                    <a:srgbClr val="000099"/>
                  </a:solidFill>
                  <a:latin typeface="Times New Roman" panose="02020603050405020304" pitchFamily="18" charset="0"/>
                </a:rPr>
                <a:t>12</a:t>
              </a:r>
            </a:p>
          </p:txBody>
        </p:sp>
        <p:grpSp>
          <p:nvGrpSpPr>
            <p:cNvPr id="87055" name="Group 20"/>
            <p:cNvGrpSpPr>
              <a:grpSpLocks/>
            </p:cNvGrpSpPr>
            <p:nvPr/>
          </p:nvGrpSpPr>
          <p:grpSpPr bwMode="auto">
            <a:xfrm>
              <a:off x="521" y="2188"/>
              <a:ext cx="4479" cy="652"/>
              <a:chOff x="2970" y="9673"/>
              <a:chExt cx="12266" cy="1720"/>
            </a:xfrm>
          </p:grpSpPr>
          <p:sp>
            <p:nvSpPr>
              <p:cNvPr id="87057" name="Line 21"/>
              <p:cNvSpPr>
                <a:spLocks noChangeShapeType="1"/>
              </p:cNvSpPr>
              <p:nvPr/>
            </p:nvSpPr>
            <p:spPr bwMode="auto">
              <a:xfrm rot="5400000" flipH="1">
                <a:off x="3603" y="10222"/>
                <a:ext cx="1091"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8" name="Line 22"/>
              <p:cNvSpPr>
                <a:spLocks noChangeShapeType="1"/>
              </p:cNvSpPr>
              <p:nvPr/>
            </p:nvSpPr>
            <p:spPr bwMode="auto">
              <a:xfrm rot="5400000" flipH="1">
                <a:off x="2269" y="10377"/>
                <a:ext cx="1401"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9" name="Line 23"/>
              <p:cNvSpPr>
                <a:spLocks noChangeShapeType="1"/>
              </p:cNvSpPr>
              <p:nvPr/>
            </p:nvSpPr>
            <p:spPr bwMode="auto">
              <a:xfrm rot="5400000" flipH="1">
                <a:off x="7593" y="9919"/>
                <a:ext cx="49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0" name="Line 24"/>
              <p:cNvSpPr>
                <a:spLocks noChangeShapeType="1"/>
              </p:cNvSpPr>
              <p:nvPr/>
            </p:nvSpPr>
            <p:spPr bwMode="auto">
              <a:xfrm rot="5400000" flipH="1">
                <a:off x="6272" y="10061"/>
                <a:ext cx="77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1" name="Line 25"/>
              <p:cNvSpPr>
                <a:spLocks noChangeShapeType="1"/>
              </p:cNvSpPr>
              <p:nvPr/>
            </p:nvSpPr>
            <p:spPr bwMode="auto">
              <a:xfrm rot="5400000" flipH="1">
                <a:off x="11160" y="10059"/>
                <a:ext cx="77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2" name="Line 26"/>
              <p:cNvSpPr>
                <a:spLocks noChangeShapeType="1"/>
              </p:cNvSpPr>
              <p:nvPr/>
            </p:nvSpPr>
            <p:spPr bwMode="auto">
              <a:xfrm rot="5400000" flipH="1">
                <a:off x="10122" y="9918"/>
                <a:ext cx="49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3" name="Line 27"/>
              <p:cNvSpPr>
                <a:spLocks noChangeShapeType="1"/>
              </p:cNvSpPr>
              <p:nvPr/>
            </p:nvSpPr>
            <p:spPr bwMode="auto">
              <a:xfrm rot="5400000" flipH="1">
                <a:off x="14534" y="10378"/>
                <a:ext cx="1403"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4" name="Line 28"/>
              <p:cNvSpPr>
                <a:spLocks noChangeShapeType="1"/>
              </p:cNvSpPr>
              <p:nvPr/>
            </p:nvSpPr>
            <p:spPr bwMode="auto">
              <a:xfrm rot="5400000" flipH="1">
                <a:off x="13509" y="10224"/>
                <a:ext cx="1095"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5" name="Line 29"/>
              <p:cNvSpPr>
                <a:spLocks noChangeShapeType="1"/>
              </p:cNvSpPr>
              <p:nvPr/>
            </p:nvSpPr>
            <p:spPr bwMode="auto">
              <a:xfrm flipH="1">
                <a:off x="7845" y="10165"/>
                <a:ext cx="1166"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6" name="Line 30"/>
              <p:cNvSpPr>
                <a:spLocks noChangeShapeType="1"/>
              </p:cNvSpPr>
              <p:nvPr/>
            </p:nvSpPr>
            <p:spPr bwMode="auto">
              <a:xfrm flipH="1">
                <a:off x="6657" y="10445"/>
                <a:ext cx="203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7" name="Line 31"/>
              <p:cNvSpPr>
                <a:spLocks noChangeShapeType="1"/>
              </p:cNvSpPr>
              <p:nvPr/>
            </p:nvSpPr>
            <p:spPr bwMode="auto">
              <a:xfrm flipH="1">
                <a:off x="4155" y="10770"/>
                <a:ext cx="4252"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8" name="Line 32"/>
              <p:cNvSpPr>
                <a:spLocks noChangeShapeType="1"/>
              </p:cNvSpPr>
              <p:nvPr/>
            </p:nvSpPr>
            <p:spPr bwMode="auto">
              <a:xfrm flipH="1" flipV="1">
                <a:off x="2970" y="11079"/>
                <a:ext cx="5129" cy="3"/>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69" name="Line 33"/>
              <p:cNvSpPr>
                <a:spLocks noChangeShapeType="1"/>
              </p:cNvSpPr>
              <p:nvPr/>
            </p:nvSpPr>
            <p:spPr bwMode="auto">
              <a:xfrm rot="5400000" flipH="1">
                <a:off x="7945" y="11240"/>
                <a:ext cx="30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0" name="Line 34"/>
              <p:cNvSpPr>
                <a:spLocks noChangeShapeType="1"/>
              </p:cNvSpPr>
              <p:nvPr/>
            </p:nvSpPr>
            <p:spPr bwMode="auto">
              <a:xfrm rot="5400000" flipH="1">
                <a:off x="8406" y="10783"/>
                <a:ext cx="1221"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1" name="Line 35"/>
              <p:cNvSpPr>
                <a:spLocks noChangeShapeType="1"/>
              </p:cNvSpPr>
              <p:nvPr/>
            </p:nvSpPr>
            <p:spPr bwMode="auto">
              <a:xfrm rot="5400000" flipH="1">
                <a:off x="8744" y="10778"/>
                <a:ext cx="123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7072" name="Group 36"/>
              <p:cNvGrpSpPr>
                <a:grpSpLocks/>
              </p:cNvGrpSpPr>
              <p:nvPr/>
            </p:nvGrpSpPr>
            <p:grpSpPr bwMode="auto">
              <a:xfrm>
                <a:off x="8711" y="10449"/>
                <a:ext cx="954" cy="944"/>
                <a:chOff x="6586" y="12415"/>
                <a:chExt cx="795" cy="330"/>
              </a:xfrm>
            </p:grpSpPr>
            <p:sp>
              <p:nvSpPr>
                <p:cNvPr id="87080" name="Line 37"/>
                <p:cNvSpPr>
                  <a:spLocks noChangeShapeType="1"/>
                </p:cNvSpPr>
                <p:nvPr/>
              </p:nvSpPr>
              <p:spPr bwMode="auto">
                <a:xfrm rot="5400000" flipH="1">
                  <a:off x="6421" y="12580"/>
                  <a:ext cx="33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81" name="Line 38"/>
                <p:cNvSpPr>
                  <a:spLocks noChangeShapeType="1"/>
                </p:cNvSpPr>
                <p:nvPr/>
              </p:nvSpPr>
              <p:spPr bwMode="auto">
                <a:xfrm rot="5400000" flipH="1">
                  <a:off x="7216" y="12580"/>
                  <a:ext cx="33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7073" name="Line 39"/>
              <p:cNvSpPr>
                <a:spLocks noChangeShapeType="1"/>
              </p:cNvSpPr>
              <p:nvPr/>
            </p:nvSpPr>
            <p:spPr bwMode="auto">
              <a:xfrm rot="5400000" flipH="1">
                <a:off x="8097" y="11084"/>
                <a:ext cx="61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4" name="Line 40"/>
              <p:cNvSpPr>
                <a:spLocks noChangeShapeType="1"/>
              </p:cNvSpPr>
              <p:nvPr/>
            </p:nvSpPr>
            <p:spPr bwMode="auto">
              <a:xfrm rot="5400000" flipH="1">
                <a:off x="9668" y="11081"/>
                <a:ext cx="623"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5" name="Line 41"/>
              <p:cNvSpPr>
                <a:spLocks noChangeShapeType="1"/>
              </p:cNvSpPr>
              <p:nvPr/>
            </p:nvSpPr>
            <p:spPr bwMode="auto">
              <a:xfrm rot="5400000" flipH="1">
                <a:off x="10128" y="11237"/>
                <a:ext cx="313"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6" name="Line 42"/>
              <p:cNvSpPr>
                <a:spLocks noChangeShapeType="1"/>
              </p:cNvSpPr>
              <p:nvPr/>
            </p:nvSpPr>
            <p:spPr bwMode="auto">
              <a:xfrm flipH="1">
                <a:off x="10295" y="11079"/>
                <a:ext cx="4936"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7" name="Line 43"/>
              <p:cNvSpPr>
                <a:spLocks noChangeShapeType="1"/>
              </p:cNvSpPr>
              <p:nvPr/>
            </p:nvSpPr>
            <p:spPr bwMode="auto">
              <a:xfrm flipH="1">
                <a:off x="9984" y="10770"/>
                <a:ext cx="4069"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8" name="Line 44"/>
              <p:cNvSpPr>
                <a:spLocks noChangeShapeType="1"/>
              </p:cNvSpPr>
              <p:nvPr/>
            </p:nvSpPr>
            <p:spPr bwMode="auto">
              <a:xfrm flipH="1">
                <a:off x="9663" y="10445"/>
                <a:ext cx="1881"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79" name="Line 45"/>
              <p:cNvSpPr>
                <a:spLocks noChangeShapeType="1"/>
              </p:cNvSpPr>
              <p:nvPr/>
            </p:nvSpPr>
            <p:spPr bwMode="auto">
              <a:xfrm flipH="1">
                <a:off x="9359" y="10165"/>
                <a:ext cx="1009"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7056" name="Rectangle 46"/>
            <p:cNvSpPr>
              <a:spLocks noChangeArrowheads="1"/>
            </p:cNvSpPr>
            <p:nvPr/>
          </p:nvSpPr>
          <p:spPr bwMode="auto">
            <a:xfrm>
              <a:off x="2562" y="3702"/>
              <a:ext cx="538" cy="256"/>
            </a:xfrm>
            <a:prstGeom prst="rect">
              <a:avLst/>
            </a:prstGeom>
            <a:solidFill>
              <a:schemeClr val="bg1"/>
            </a:solidFill>
            <a:ln w="19050">
              <a:solidFill>
                <a:schemeClr val="hlink"/>
              </a:solidFill>
              <a:miter lim="800000"/>
              <a:headEnd/>
              <a:tailEnd type="none" w="lg" len="lg"/>
            </a:ln>
          </p:spPr>
          <p:txBody>
            <a:bodyPr lIns="0" tIns="0" rIns="0" bIns="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75000"/>
                </a:lnSpc>
                <a:spcBef>
                  <a:spcPct val="0"/>
                </a:spcBef>
                <a:buFontTx/>
                <a:buNone/>
              </a:pPr>
              <a:r>
                <a:rPr lang="zh-CN" altLang="en-US" sz="2000" b="1">
                  <a:latin typeface="Times New Roman" panose="02020603050405020304" pitchFamily="18" charset="0"/>
                  <a:ea typeface="楷体_GB2312" pitchFamily="49" charset="-122"/>
                </a:rPr>
                <a:t>输出</a:t>
              </a:r>
            </a:p>
          </p:txBody>
        </p:sp>
      </p:grpSp>
      <p:sp>
        <p:nvSpPr>
          <p:cNvPr id="87044" name="Text Box 1031"/>
          <p:cNvSpPr txBox="1">
            <a:spLocks noChangeArrowheads="1"/>
          </p:cNvSpPr>
          <p:nvPr/>
        </p:nvSpPr>
        <p:spPr bwMode="auto">
          <a:xfrm>
            <a:off x="179388" y="757940"/>
            <a:ext cx="896461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600" b="0" dirty="0">
                <a:latin typeface="+mn-ea"/>
                <a:ea typeface="+mn-ea"/>
              </a:rPr>
              <a:t>    </a:t>
            </a:r>
            <a:r>
              <a:rPr lang="zh-CN" altLang="en-US" sz="2600" b="0" dirty="0">
                <a:latin typeface="+mn-ea"/>
                <a:ea typeface="+mn-ea"/>
              </a:rPr>
              <a:t>由于串联扩展方式中比较结果是逐级进位的，级联芯片数越多，传递时间越长，工作速度越慢。因此，当扩展位数较多时，常采用</a:t>
            </a:r>
            <a:r>
              <a:rPr lang="zh-CN" altLang="en-US" sz="2600" dirty="0">
                <a:solidFill>
                  <a:srgbClr val="800000"/>
                </a:solidFill>
                <a:latin typeface="+mn-ea"/>
                <a:ea typeface="+mn-ea"/>
              </a:rPr>
              <a:t>并联方式</a:t>
            </a:r>
            <a:r>
              <a:rPr lang="zh-CN" altLang="en-US" sz="2600" b="0" dirty="0">
                <a:latin typeface="+mn-ea"/>
                <a:ea typeface="+mn-ea"/>
              </a:rPr>
              <a:t>。 </a:t>
            </a:r>
          </a:p>
        </p:txBody>
      </p:sp>
    </p:spTree>
    <p:extLst>
      <p:ext uri="{BB962C8B-B14F-4D97-AF65-F5344CB8AC3E}">
        <p14:creationId xmlns:p14="http://schemas.microsoft.com/office/powerpoint/2010/main" val="6383767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8614" y="556942"/>
                <a:ext cx="8778355" cy="3187078"/>
              </a:xfrm>
            </p:spPr>
            <p:txBody>
              <a:bodyPr/>
              <a:lstStyle/>
              <a:p>
                <a:pPr marL="262800" indent="0" eaLnBrk="1" hangingPunct="1">
                  <a:lnSpc>
                    <a:spcPct val="120000"/>
                  </a:lnSpc>
                  <a:spcAft>
                    <a:spcPts val="0"/>
                  </a:spcAft>
                  <a:buNone/>
                </a:pPr>
                <a:r>
                  <a:rPr lang="zh-CN" altLang="en-US" sz="2600" b="1" kern="1200" dirty="0">
                    <a:solidFill>
                      <a:srgbClr val="800000"/>
                    </a:solidFill>
                    <a:latin typeface="+mn-ea"/>
                  </a:rPr>
                  <a:t>例</a:t>
                </a:r>
                <a:r>
                  <a:rPr lang="en-US" altLang="zh-CN" sz="2600" b="1" kern="1200" dirty="0">
                    <a:solidFill>
                      <a:srgbClr val="800000"/>
                    </a:solidFill>
                    <a:latin typeface="+mn-ea"/>
                  </a:rPr>
                  <a:t>7</a:t>
                </a:r>
                <a:r>
                  <a:rPr lang="zh-CN" altLang="en-US" sz="2600" b="1" kern="1200" dirty="0">
                    <a:solidFill>
                      <a:srgbClr val="800000"/>
                    </a:solidFill>
                    <a:latin typeface="+mn-ea"/>
                  </a:rPr>
                  <a:t>：</a:t>
                </a:r>
                <a:r>
                  <a:rPr lang="zh-CN" altLang="en-US" sz="2600" b="1" kern="1200" dirty="0">
                    <a:latin typeface="+mn-ea"/>
                  </a:rPr>
                  <a:t>试用</a:t>
                </a:r>
                <a:r>
                  <a:rPr lang="en-US" altLang="zh-CN" sz="2600" b="1" kern="1200" dirty="0">
                    <a:latin typeface="+mn-ea"/>
                  </a:rPr>
                  <a:t>74LS85</a:t>
                </a:r>
                <a:r>
                  <a:rPr lang="zh-CN" altLang="en-US" sz="2600" b="1" kern="1200" dirty="0">
                    <a:latin typeface="+mn-ea"/>
                  </a:rPr>
                  <a:t>实现左下表所示电路。</a:t>
                </a:r>
                <a:endParaRPr lang="en-US" altLang="zh-CN" sz="2600" b="1" kern="1200" dirty="0">
                  <a:latin typeface="+mn-ea"/>
                </a:endParaRPr>
              </a:p>
              <a:p>
                <a:pPr marL="0" indent="0" eaLnBrk="1" hangingPunct="1">
                  <a:lnSpc>
                    <a:spcPct val="120000"/>
                  </a:lnSpc>
                  <a:spcBef>
                    <a:spcPct val="0"/>
                  </a:spcBef>
                  <a:buClr>
                    <a:srgbClr val="33CC33"/>
                  </a:buClr>
                  <a:buNone/>
                </a:pPr>
                <a:r>
                  <a:rPr lang="zh-CN" altLang="en-US" sz="2600" b="1" kern="1200" dirty="0">
                    <a:solidFill>
                      <a:srgbClr val="0000FF"/>
                    </a:solidFill>
                    <a:latin typeface="+mn-ea"/>
                  </a:rPr>
                  <a:t>   解：</a:t>
                </a:r>
                <a:r>
                  <a:rPr kumimoji="1" lang="zh-CN" altLang="en-US" sz="2200" dirty="0"/>
                  <a:t>若把</a:t>
                </a:r>
                <a14:m>
                  <m:oMath xmlns:m="http://schemas.openxmlformats.org/officeDocument/2006/math">
                    <m:r>
                      <a:rPr kumimoji="1" lang="en-US" altLang="zh-CN" sz="2200" b="1" i="1" smtClean="0">
                        <a:latin typeface="Cambria Math" panose="02040503050406030204" pitchFamily="18" charset="0"/>
                      </a:rPr>
                      <m:t>𝑨</m:t>
                    </m:r>
                    <m:r>
                      <a:rPr kumimoji="1" lang="zh-CN" altLang="en-US" sz="2200" b="1" i="1">
                        <a:latin typeface="Cambria Math" panose="02040503050406030204" pitchFamily="18" charset="0"/>
                      </a:rPr>
                      <m:t>、</m:t>
                    </m:r>
                    <m:r>
                      <a:rPr kumimoji="1" lang="en-US" altLang="zh-CN" sz="2200" b="1" i="1">
                        <a:latin typeface="Cambria Math" panose="02040503050406030204" pitchFamily="18" charset="0"/>
                      </a:rPr>
                      <m:t>𝑩</m:t>
                    </m:r>
                    <m:r>
                      <a:rPr kumimoji="1" lang="zh-CN" altLang="en-US" sz="2200" b="1" i="1">
                        <a:latin typeface="Cambria Math" panose="02040503050406030204" pitchFamily="18" charset="0"/>
                      </a:rPr>
                      <m:t>、</m:t>
                    </m:r>
                    <m:r>
                      <a:rPr kumimoji="1" lang="en-US" altLang="zh-CN" sz="2200" b="1" i="1">
                        <a:latin typeface="Cambria Math" panose="02040503050406030204" pitchFamily="18" charset="0"/>
                      </a:rPr>
                      <m:t>𝑪</m:t>
                    </m:r>
                    <m:r>
                      <a:rPr kumimoji="1" lang="zh-CN" altLang="en-US" sz="2200" b="1" i="1">
                        <a:latin typeface="Cambria Math" panose="02040503050406030204" pitchFamily="18" charset="0"/>
                      </a:rPr>
                      <m:t>、</m:t>
                    </m:r>
                    <m:r>
                      <a:rPr kumimoji="1" lang="en-US" altLang="zh-CN" sz="2200" b="1" i="1">
                        <a:latin typeface="Cambria Math" panose="02040503050406030204" pitchFamily="18" charset="0"/>
                      </a:rPr>
                      <m:t>𝑫</m:t>
                    </m:r>
                  </m:oMath>
                </a14:m>
                <a:r>
                  <a:rPr kumimoji="1" lang="zh-CN" altLang="en-US" sz="2200" dirty="0"/>
                  <a:t>看成二进制数时，</a:t>
                </a:r>
                <a:r>
                  <a:rPr kumimoji="1" lang="en-US" altLang="zh-CN" sz="2200" b="1" dirty="0"/>
                  <a:t>ABCD</a:t>
                </a:r>
                <a:r>
                  <a:rPr kumimoji="1" lang="en-US" altLang="zh-CN" sz="2200" dirty="0"/>
                  <a:t>=0110</a:t>
                </a:r>
                <a:r>
                  <a:rPr kumimoji="1" lang="zh-CN" altLang="en-US" sz="2200" dirty="0"/>
                  <a:t>时，</a:t>
                </a:r>
                <a:r>
                  <a:rPr kumimoji="1" lang="en-US" altLang="zh-CN" sz="2200" b="1" dirty="0">
                    <a:solidFill>
                      <a:srgbClr val="800000"/>
                    </a:solidFill>
                  </a:rPr>
                  <a:t>F</a:t>
                </a:r>
                <a:r>
                  <a:rPr kumimoji="1" lang="en-US" altLang="zh-CN" sz="2200" b="1" baseline="-30000" dirty="0">
                    <a:solidFill>
                      <a:srgbClr val="800000"/>
                    </a:solidFill>
                  </a:rPr>
                  <a:t>2</a:t>
                </a:r>
                <a:r>
                  <a:rPr kumimoji="1" lang="en-US" altLang="zh-CN" sz="2200" dirty="0">
                    <a:solidFill>
                      <a:srgbClr val="800000"/>
                    </a:solidFill>
                  </a:rPr>
                  <a:t>=1</a:t>
                </a:r>
                <a:r>
                  <a:rPr kumimoji="1" lang="zh-CN" altLang="en-US" sz="2200" dirty="0"/>
                  <a:t>；</a:t>
                </a:r>
                <a:r>
                  <a:rPr kumimoji="1" lang="en-US" altLang="zh-CN" sz="2200" b="1" dirty="0"/>
                  <a:t>ABCD</a:t>
                </a:r>
                <a:r>
                  <a:rPr kumimoji="1" lang="en-US" altLang="zh-CN" sz="2200" dirty="0"/>
                  <a:t>&lt;0110</a:t>
                </a:r>
                <a:r>
                  <a:rPr kumimoji="1" lang="zh-CN" altLang="en-US" sz="2200" dirty="0"/>
                  <a:t>时，</a:t>
                </a:r>
                <a:r>
                  <a:rPr kumimoji="1" lang="en-US" altLang="zh-CN" sz="2200" b="1" dirty="0">
                    <a:solidFill>
                      <a:srgbClr val="800000"/>
                    </a:solidFill>
                  </a:rPr>
                  <a:t>F</a:t>
                </a:r>
                <a:r>
                  <a:rPr kumimoji="1" lang="en-US" altLang="zh-CN" sz="2200" b="1" baseline="-30000" dirty="0">
                    <a:solidFill>
                      <a:srgbClr val="800000"/>
                    </a:solidFill>
                  </a:rPr>
                  <a:t>1</a:t>
                </a:r>
                <a:r>
                  <a:rPr kumimoji="1" lang="en-US" altLang="zh-CN" sz="2200" b="1" dirty="0">
                    <a:solidFill>
                      <a:srgbClr val="800000"/>
                    </a:solidFill>
                  </a:rPr>
                  <a:t>=1</a:t>
                </a:r>
                <a:r>
                  <a:rPr kumimoji="1" lang="zh-CN" altLang="en-US" sz="2200" dirty="0"/>
                  <a:t>；</a:t>
                </a:r>
                <a:r>
                  <a:rPr kumimoji="1" lang="en-US" altLang="zh-CN" sz="2200" b="1" dirty="0"/>
                  <a:t>ABCD</a:t>
                </a:r>
                <a:r>
                  <a:rPr kumimoji="1" lang="en-US" altLang="zh-CN" sz="2200" dirty="0"/>
                  <a:t>&gt;0110</a:t>
                </a:r>
                <a:r>
                  <a:rPr kumimoji="1" lang="zh-CN" altLang="en-US" sz="2200" dirty="0"/>
                  <a:t>时，</a:t>
                </a:r>
                <a:r>
                  <a:rPr kumimoji="1" lang="en-US" altLang="zh-CN" sz="2200" b="1" dirty="0">
                    <a:solidFill>
                      <a:srgbClr val="800000"/>
                    </a:solidFill>
                  </a:rPr>
                  <a:t>F</a:t>
                </a:r>
                <a:r>
                  <a:rPr kumimoji="1" lang="en-US" altLang="zh-CN" sz="2200" b="1" baseline="-30000" dirty="0">
                    <a:solidFill>
                      <a:srgbClr val="800000"/>
                    </a:solidFill>
                  </a:rPr>
                  <a:t>3</a:t>
                </a:r>
                <a:r>
                  <a:rPr kumimoji="1" lang="en-US" altLang="zh-CN" sz="2200" b="1" dirty="0">
                    <a:solidFill>
                      <a:srgbClr val="800000"/>
                    </a:solidFill>
                  </a:rPr>
                  <a:t>=1</a:t>
                </a:r>
                <a:r>
                  <a:rPr kumimoji="1" lang="zh-CN" altLang="en-US" sz="2200" dirty="0"/>
                  <a:t>；</a:t>
                </a:r>
                <a:endParaRPr kumimoji="1" lang="zh-CN" altLang="en-US" sz="2400" dirty="0"/>
              </a:p>
              <a:p>
                <a:pPr eaLnBrk="1" hangingPunct="1">
                  <a:spcBef>
                    <a:spcPct val="0"/>
                  </a:spcBef>
                  <a:buClr>
                    <a:srgbClr val="33CC33"/>
                  </a:buClr>
                  <a:buFont typeface="Wingdings" panose="05000000000000000000" pitchFamily="2" charset="2"/>
                  <a:buChar char="Ø"/>
                </a:pPr>
                <a:endParaRPr kumimoji="1" lang="zh-CN" altLang="en-US" sz="2200" dirty="0"/>
              </a:p>
              <a:p>
                <a:pPr marL="262800" indent="0" eaLnBrk="1" hangingPunct="1">
                  <a:lnSpc>
                    <a:spcPct val="120000"/>
                  </a:lnSpc>
                  <a:spcAft>
                    <a:spcPts val="0"/>
                  </a:spcAft>
                  <a:buNone/>
                </a:pPr>
                <a:endParaRPr lang="en-US" altLang="zh-CN" sz="2600" kern="1200" dirty="0">
                  <a:latin typeface="+mn-ea"/>
                </a:endParaRPr>
              </a:p>
              <a:p>
                <a:pPr marL="0" indent="-457200" eaLnBrk="1" hangingPunct="1"/>
                <a:endParaRPr kumimoji="1" lang="zh-CN" altLang="en-US" sz="2200" dirty="0"/>
              </a:p>
              <a:p>
                <a:pPr eaLnBrk="1" hangingPunct="1">
                  <a:lnSpc>
                    <a:spcPct val="120000"/>
                  </a:lnSpc>
                  <a:buClr>
                    <a:srgbClr val="0000FF"/>
                  </a:buClr>
                </a:pPr>
                <a:endParaRPr lang="en-US" altLang="zh-CN" sz="2800" dirty="0">
                  <a:latin typeface="+mn-ea"/>
                </a:endParaRP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8614" y="556942"/>
                <a:ext cx="8778355" cy="3187078"/>
              </a:xfrm>
              <a:blipFill rotWithShape="0">
                <a:blip r:embed="rId2"/>
                <a:stretch>
                  <a:fillRect l="-903" t="-382" r="-903"/>
                </a:stretch>
              </a:blipFill>
            </p:spPr>
            <p:txBody>
              <a:bodyPr/>
              <a:lstStyle/>
              <a:p>
                <a:r>
                  <a:rPr lang="zh-CN" altLang="en-US">
                    <a:noFill/>
                  </a:rPr>
                  <a:t> </a:t>
                </a:r>
              </a:p>
            </p:txBody>
          </p:sp>
        </mc:Fallback>
      </mc:AlternateContent>
      <p:sp>
        <p:nvSpPr>
          <p:cNvPr id="4" name="Rectangle 2"/>
          <p:cNvSpPr txBox="1">
            <a:spLocks noChangeArrowheads="1"/>
          </p:cNvSpPr>
          <p:nvPr/>
        </p:nvSpPr>
        <p:spPr>
          <a:xfrm>
            <a:off x="8614" y="67888"/>
            <a:ext cx="7200900" cy="614166"/>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marL="571500" indent="-571500" algn="l" eaLnBrk="1" hangingPunct="1">
              <a:buFont typeface="Wingdings" panose="05000000000000000000" pitchFamily="2" charset="2"/>
              <a:buChar char="l"/>
            </a:pPr>
            <a:r>
              <a:rPr lang="zh-CN" altLang="en-US" sz="2800">
                <a:solidFill>
                  <a:srgbClr val="0000FF"/>
                </a:solidFill>
                <a:latin typeface="+mn-ea"/>
                <a:ea typeface="+mn-ea"/>
              </a:rPr>
              <a:t>用集成比较器实现逻辑函数</a:t>
            </a:r>
            <a:endParaRPr lang="zh-CN" altLang="en-US" sz="2800" kern="0" dirty="0">
              <a:solidFill>
                <a:srgbClr val="0000FF"/>
              </a:solidFill>
              <a:latin typeface="+mn-ea"/>
              <a:ea typeface="+mn-ea"/>
            </a:endParaRPr>
          </a:p>
        </p:txBody>
      </p:sp>
      <p:grpSp>
        <p:nvGrpSpPr>
          <p:cNvPr id="70" name="Group 3"/>
          <p:cNvGrpSpPr>
            <a:grpSpLocks/>
          </p:cNvGrpSpPr>
          <p:nvPr/>
        </p:nvGrpSpPr>
        <p:grpSpPr bwMode="auto">
          <a:xfrm>
            <a:off x="593249" y="2086941"/>
            <a:ext cx="2873851" cy="4531800"/>
            <a:chOff x="217" y="885"/>
            <a:chExt cx="2245" cy="3408"/>
          </a:xfrm>
        </p:grpSpPr>
        <p:grpSp>
          <p:nvGrpSpPr>
            <p:cNvPr id="71" name="Group 4"/>
            <p:cNvGrpSpPr>
              <a:grpSpLocks/>
            </p:cNvGrpSpPr>
            <p:nvPr/>
          </p:nvGrpSpPr>
          <p:grpSpPr bwMode="auto">
            <a:xfrm>
              <a:off x="217" y="890"/>
              <a:ext cx="1151" cy="411"/>
              <a:chOff x="74" y="0"/>
              <a:chExt cx="596" cy="437"/>
            </a:xfrm>
          </p:grpSpPr>
          <p:sp>
            <p:nvSpPr>
              <p:cNvPr id="79" name="Rectangle 5"/>
              <p:cNvSpPr>
                <a:spLocks noChangeArrowheads="1"/>
              </p:cNvSpPr>
              <p:nvPr/>
            </p:nvSpPr>
            <p:spPr bwMode="auto">
              <a:xfrm>
                <a:off x="74" y="63"/>
                <a:ext cx="58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A B C D</a:t>
                </a:r>
              </a:p>
              <a:p>
                <a:pPr algn="ctr">
                  <a:lnSpc>
                    <a:spcPct val="100000"/>
                  </a:lnSpc>
                  <a:spcBef>
                    <a:spcPct val="0"/>
                  </a:spcBef>
                  <a:buFontTx/>
                  <a:buNone/>
                </a:pPr>
                <a:endParaRPr kumimoji="1" lang="en-US" altLang="zh-CN" sz="2000" i="0"/>
              </a:p>
            </p:txBody>
          </p:sp>
          <p:sp>
            <p:nvSpPr>
              <p:cNvPr id="80" name="Rectangle 6"/>
              <p:cNvSpPr>
                <a:spLocks noChangeArrowheads="1"/>
              </p:cNvSpPr>
              <p:nvPr/>
            </p:nvSpPr>
            <p:spPr bwMode="auto">
              <a:xfrm>
                <a:off x="132" y="0"/>
                <a:ext cx="538" cy="374"/>
              </a:xfrm>
              <a:prstGeom prst="rect">
                <a:avLst/>
              </a:prstGeom>
              <a:noFill/>
              <a:ln w="7">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grpSp>
        <p:sp>
          <p:nvSpPr>
            <p:cNvPr id="72" name="Rectangle 7"/>
            <p:cNvSpPr>
              <a:spLocks noChangeArrowheads="1"/>
            </p:cNvSpPr>
            <p:nvPr/>
          </p:nvSpPr>
          <p:spPr bwMode="auto">
            <a:xfrm>
              <a:off x="1451" y="940"/>
              <a:ext cx="928"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1800" i="0"/>
                <a:t>F</a:t>
              </a:r>
              <a:r>
                <a:rPr kumimoji="1" lang="en-US" altLang="zh-CN" sz="1800" i="0" baseline="-30000"/>
                <a:t>1</a:t>
              </a:r>
              <a:r>
                <a:rPr kumimoji="1" lang="en-US" altLang="zh-CN" sz="1800" i="0"/>
                <a:t>  F</a:t>
              </a:r>
              <a:r>
                <a:rPr kumimoji="1" lang="en-US" altLang="zh-CN" sz="1800" i="0" baseline="-30000"/>
                <a:t>2</a:t>
              </a:r>
              <a:r>
                <a:rPr kumimoji="1" lang="en-US" altLang="zh-CN" sz="1800" i="0"/>
                <a:t>  F</a:t>
              </a:r>
              <a:r>
                <a:rPr kumimoji="1" lang="en-US" altLang="zh-CN" sz="1800" i="0" baseline="-30000"/>
                <a:t>3</a:t>
              </a:r>
              <a:endParaRPr kumimoji="1" lang="en-US" altLang="zh-CN" sz="1800" i="0"/>
            </a:p>
            <a:p>
              <a:pPr algn="ctr">
                <a:lnSpc>
                  <a:spcPct val="100000"/>
                </a:lnSpc>
                <a:spcBef>
                  <a:spcPct val="0"/>
                </a:spcBef>
                <a:buFontTx/>
                <a:buNone/>
              </a:pPr>
              <a:endParaRPr kumimoji="1" lang="en-US" altLang="zh-CN" sz="1800" i="0"/>
            </a:p>
          </p:txBody>
        </p:sp>
        <p:sp>
          <p:nvSpPr>
            <p:cNvPr id="73" name="Rectangle 8"/>
            <p:cNvSpPr>
              <a:spLocks noChangeArrowheads="1"/>
            </p:cNvSpPr>
            <p:nvPr/>
          </p:nvSpPr>
          <p:spPr bwMode="auto">
            <a:xfrm>
              <a:off x="1368" y="890"/>
              <a:ext cx="1094" cy="352"/>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74" name="Rectangle 9"/>
            <p:cNvSpPr>
              <a:spLocks noChangeArrowheads="1"/>
            </p:cNvSpPr>
            <p:nvPr/>
          </p:nvSpPr>
          <p:spPr bwMode="auto">
            <a:xfrm>
              <a:off x="278" y="1242"/>
              <a:ext cx="1007" cy="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0  0  0  0</a:t>
              </a:r>
            </a:p>
            <a:p>
              <a:pPr algn="ctr">
                <a:lnSpc>
                  <a:spcPct val="100000"/>
                </a:lnSpc>
                <a:spcBef>
                  <a:spcPct val="0"/>
                </a:spcBef>
                <a:buFontTx/>
                <a:buNone/>
              </a:pPr>
              <a:r>
                <a:rPr kumimoji="1" lang="en-US" altLang="zh-CN" sz="2000" i="0"/>
                <a:t>0  0  0  1</a:t>
              </a:r>
            </a:p>
            <a:p>
              <a:pPr algn="ctr">
                <a:lnSpc>
                  <a:spcPct val="100000"/>
                </a:lnSpc>
                <a:spcBef>
                  <a:spcPct val="0"/>
                </a:spcBef>
                <a:buFontTx/>
                <a:buNone/>
              </a:pPr>
              <a:r>
                <a:rPr kumimoji="1" lang="en-US" altLang="zh-CN" sz="2000" i="0"/>
                <a:t>0  0  1  0</a:t>
              </a:r>
            </a:p>
            <a:p>
              <a:pPr algn="ctr">
                <a:lnSpc>
                  <a:spcPct val="100000"/>
                </a:lnSpc>
                <a:spcBef>
                  <a:spcPct val="0"/>
                </a:spcBef>
                <a:buFontTx/>
                <a:buNone/>
              </a:pPr>
              <a:r>
                <a:rPr kumimoji="1" lang="en-US" altLang="zh-CN" sz="2000" i="0"/>
                <a:t>0  0  1  1</a:t>
              </a:r>
            </a:p>
            <a:p>
              <a:pPr algn="ctr">
                <a:lnSpc>
                  <a:spcPct val="100000"/>
                </a:lnSpc>
                <a:spcBef>
                  <a:spcPct val="0"/>
                </a:spcBef>
                <a:buFontTx/>
                <a:buNone/>
              </a:pPr>
              <a:r>
                <a:rPr kumimoji="1" lang="en-US" altLang="zh-CN" sz="2000" i="0"/>
                <a:t>0  1  0  0</a:t>
              </a:r>
            </a:p>
            <a:p>
              <a:pPr algn="ctr">
                <a:lnSpc>
                  <a:spcPct val="100000"/>
                </a:lnSpc>
                <a:spcBef>
                  <a:spcPct val="0"/>
                </a:spcBef>
                <a:buFontTx/>
                <a:buNone/>
              </a:pPr>
              <a:r>
                <a:rPr kumimoji="1" lang="en-US" altLang="zh-CN" sz="2000" i="0"/>
                <a:t>0  1  0  1</a:t>
              </a:r>
            </a:p>
            <a:p>
              <a:pPr algn="ctr">
                <a:lnSpc>
                  <a:spcPct val="100000"/>
                </a:lnSpc>
                <a:spcBef>
                  <a:spcPct val="0"/>
                </a:spcBef>
                <a:buFontTx/>
                <a:buNone/>
              </a:pPr>
              <a:r>
                <a:rPr kumimoji="1" lang="en-US" altLang="zh-CN" sz="2000" i="0"/>
                <a:t>0  1  1  0</a:t>
              </a:r>
            </a:p>
            <a:p>
              <a:pPr algn="ctr">
                <a:lnSpc>
                  <a:spcPct val="100000"/>
                </a:lnSpc>
                <a:spcBef>
                  <a:spcPct val="0"/>
                </a:spcBef>
                <a:buFontTx/>
                <a:buNone/>
              </a:pPr>
              <a:r>
                <a:rPr kumimoji="1" lang="en-US" altLang="zh-CN" sz="2000" i="0"/>
                <a:t>0  1  1  1</a:t>
              </a:r>
            </a:p>
            <a:p>
              <a:pPr algn="ctr">
                <a:lnSpc>
                  <a:spcPct val="100000"/>
                </a:lnSpc>
                <a:spcBef>
                  <a:spcPct val="0"/>
                </a:spcBef>
                <a:buFontTx/>
                <a:buNone/>
              </a:pPr>
              <a:r>
                <a:rPr kumimoji="1" lang="en-US" altLang="zh-CN" sz="2000" i="0"/>
                <a:t>1  0  0  0</a:t>
              </a:r>
            </a:p>
            <a:p>
              <a:pPr algn="ctr">
                <a:lnSpc>
                  <a:spcPct val="100000"/>
                </a:lnSpc>
                <a:spcBef>
                  <a:spcPct val="0"/>
                </a:spcBef>
                <a:buFontTx/>
                <a:buNone/>
              </a:pPr>
              <a:r>
                <a:rPr kumimoji="1" lang="en-US" altLang="zh-CN" sz="2000" i="0"/>
                <a:t>1  0  0  1</a:t>
              </a:r>
            </a:p>
            <a:p>
              <a:pPr algn="ctr">
                <a:lnSpc>
                  <a:spcPct val="100000"/>
                </a:lnSpc>
                <a:spcBef>
                  <a:spcPct val="0"/>
                </a:spcBef>
                <a:buFontTx/>
                <a:buNone/>
              </a:pPr>
              <a:r>
                <a:rPr kumimoji="1" lang="en-US" altLang="zh-CN" sz="2000" i="0"/>
                <a:t>1  0  1  0</a:t>
              </a:r>
            </a:p>
            <a:p>
              <a:pPr algn="ctr">
                <a:lnSpc>
                  <a:spcPct val="100000"/>
                </a:lnSpc>
                <a:spcBef>
                  <a:spcPct val="0"/>
                </a:spcBef>
                <a:buFontTx/>
                <a:buNone/>
              </a:pPr>
              <a:r>
                <a:rPr kumimoji="1" lang="en-US" altLang="zh-CN" sz="2000" i="0"/>
                <a:t>1  0  1  1</a:t>
              </a:r>
            </a:p>
            <a:p>
              <a:pPr algn="ctr">
                <a:lnSpc>
                  <a:spcPct val="100000"/>
                </a:lnSpc>
                <a:spcBef>
                  <a:spcPct val="0"/>
                </a:spcBef>
                <a:buFontTx/>
                <a:buNone/>
              </a:pPr>
              <a:r>
                <a:rPr kumimoji="1" lang="en-US" altLang="zh-CN" sz="2000" i="0"/>
                <a:t>1  1  0  0</a:t>
              </a:r>
            </a:p>
          </p:txBody>
        </p:sp>
        <p:sp>
          <p:nvSpPr>
            <p:cNvPr id="75" name="Rectangle 10"/>
            <p:cNvSpPr>
              <a:spLocks noChangeArrowheads="1"/>
            </p:cNvSpPr>
            <p:nvPr/>
          </p:nvSpPr>
          <p:spPr bwMode="auto">
            <a:xfrm>
              <a:off x="328" y="1242"/>
              <a:ext cx="1040" cy="3050"/>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76" name="Rectangle 11"/>
            <p:cNvSpPr>
              <a:spLocks noChangeArrowheads="1"/>
            </p:cNvSpPr>
            <p:nvPr/>
          </p:nvSpPr>
          <p:spPr bwMode="auto">
            <a:xfrm>
              <a:off x="1451" y="1242"/>
              <a:ext cx="928" cy="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dirty="0">
                  <a:solidFill>
                    <a:srgbClr val="0000FF"/>
                  </a:solidFill>
                </a:rPr>
                <a:t>1</a:t>
              </a:r>
              <a:r>
                <a:rPr kumimoji="1" lang="en-US" altLang="zh-CN" sz="2000" i="0" dirty="0"/>
                <a:t>   0   0</a:t>
              </a:r>
            </a:p>
            <a:p>
              <a:pPr algn="ctr">
                <a:lnSpc>
                  <a:spcPct val="100000"/>
                </a:lnSpc>
                <a:spcBef>
                  <a:spcPct val="0"/>
                </a:spcBef>
                <a:buFontTx/>
                <a:buNone/>
              </a:pPr>
              <a:r>
                <a:rPr kumimoji="1" lang="en-US" altLang="zh-CN" sz="2000" i="0" dirty="0">
                  <a:solidFill>
                    <a:srgbClr val="0000FF"/>
                  </a:solidFill>
                </a:rPr>
                <a:t>1</a:t>
              </a:r>
              <a:r>
                <a:rPr kumimoji="1" lang="en-US" altLang="zh-CN" sz="2000" i="0" dirty="0"/>
                <a:t>   0   0</a:t>
              </a:r>
            </a:p>
            <a:p>
              <a:pPr algn="ctr">
                <a:lnSpc>
                  <a:spcPct val="100000"/>
                </a:lnSpc>
                <a:spcBef>
                  <a:spcPct val="0"/>
                </a:spcBef>
                <a:buFontTx/>
                <a:buNone/>
              </a:pPr>
              <a:r>
                <a:rPr kumimoji="1" lang="en-US" altLang="zh-CN" sz="2000" i="0" dirty="0">
                  <a:solidFill>
                    <a:srgbClr val="0000FF"/>
                  </a:solidFill>
                </a:rPr>
                <a:t>1</a:t>
              </a:r>
              <a:r>
                <a:rPr kumimoji="1" lang="en-US" altLang="zh-CN" sz="2000" i="0" dirty="0"/>
                <a:t>   0   0</a:t>
              </a:r>
            </a:p>
            <a:p>
              <a:pPr algn="ctr">
                <a:lnSpc>
                  <a:spcPct val="100000"/>
                </a:lnSpc>
                <a:spcBef>
                  <a:spcPct val="0"/>
                </a:spcBef>
                <a:buFontTx/>
                <a:buNone/>
              </a:pPr>
              <a:r>
                <a:rPr kumimoji="1" lang="en-US" altLang="zh-CN" sz="2000" i="0" dirty="0">
                  <a:solidFill>
                    <a:srgbClr val="0000FF"/>
                  </a:solidFill>
                </a:rPr>
                <a:t>1</a:t>
              </a:r>
              <a:r>
                <a:rPr kumimoji="1" lang="en-US" altLang="zh-CN" sz="2000" i="0" dirty="0"/>
                <a:t>   0   0</a:t>
              </a:r>
            </a:p>
            <a:p>
              <a:pPr algn="ctr">
                <a:lnSpc>
                  <a:spcPct val="100000"/>
                </a:lnSpc>
                <a:spcBef>
                  <a:spcPct val="0"/>
                </a:spcBef>
                <a:buFontTx/>
                <a:buNone/>
              </a:pPr>
              <a:r>
                <a:rPr kumimoji="1" lang="en-US" altLang="zh-CN" sz="2000" i="0" dirty="0">
                  <a:solidFill>
                    <a:srgbClr val="0000FF"/>
                  </a:solidFill>
                </a:rPr>
                <a:t>1</a:t>
              </a:r>
              <a:r>
                <a:rPr kumimoji="1" lang="en-US" altLang="zh-CN" sz="2000" i="0" dirty="0"/>
                <a:t>   0   0</a:t>
              </a:r>
            </a:p>
            <a:p>
              <a:pPr algn="ctr">
                <a:lnSpc>
                  <a:spcPct val="100000"/>
                </a:lnSpc>
                <a:spcBef>
                  <a:spcPct val="0"/>
                </a:spcBef>
                <a:buFontTx/>
                <a:buNone/>
              </a:pPr>
              <a:r>
                <a:rPr kumimoji="1" lang="en-US" altLang="zh-CN" sz="2000" i="0" dirty="0">
                  <a:solidFill>
                    <a:srgbClr val="0000FF"/>
                  </a:solidFill>
                </a:rPr>
                <a:t>1</a:t>
              </a:r>
              <a:r>
                <a:rPr kumimoji="1" lang="en-US" altLang="zh-CN" sz="2000" i="0" dirty="0"/>
                <a:t>   0   0</a:t>
              </a:r>
            </a:p>
            <a:p>
              <a:pPr algn="ctr">
                <a:lnSpc>
                  <a:spcPct val="100000"/>
                </a:lnSpc>
                <a:spcBef>
                  <a:spcPct val="0"/>
                </a:spcBef>
                <a:buFontTx/>
                <a:buNone/>
              </a:pPr>
              <a:r>
                <a:rPr kumimoji="1" lang="en-US" altLang="zh-CN" sz="2000" i="0" dirty="0"/>
                <a:t>0   </a:t>
              </a:r>
              <a:r>
                <a:rPr kumimoji="1" lang="en-US" altLang="zh-CN" sz="2000" i="0" dirty="0">
                  <a:solidFill>
                    <a:srgbClr val="FF0000"/>
                  </a:solidFill>
                </a:rPr>
                <a:t>1</a:t>
              </a:r>
              <a:r>
                <a:rPr kumimoji="1" lang="en-US" altLang="zh-CN" sz="2000" i="0" dirty="0"/>
                <a:t>   0</a:t>
              </a:r>
            </a:p>
            <a:p>
              <a:pPr algn="ctr">
                <a:lnSpc>
                  <a:spcPct val="100000"/>
                </a:lnSpc>
                <a:spcBef>
                  <a:spcPct val="0"/>
                </a:spcBef>
                <a:buFontTx/>
                <a:buNone/>
              </a:pPr>
              <a:r>
                <a:rPr kumimoji="1" lang="en-US" altLang="zh-CN" sz="2000" i="0" dirty="0"/>
                <a:t>0   0   </a:t>
              </a:r>
              <a:r>
                <a:rPr kumimoji="1" lang="en-US" altLang="zh-CN" sz="2000" i="0" dirty="0">
                  <a:solidFill>
                    <a:srgbClr val="800000"/>
                  </a:solidFill>
                </a:rPr>
                <a:t>1</a:t>
              </a:r>
            </a:p>
            <a:p>
              <a:pPr algn="ctr">
                <a:lnSpc>
                  <a:spcPct val="100000"/>
                </a:lnSpc>
                <a:spcBef>
                  <a:spcPct val="0"/>
                </a:spcBef>
                <a:buFontTx/>
                <a:buNone/>
              </a:pPr>
              <a:r>
                <a:rPr kumimoji="1" lang="en-US" altLang="zh-CN" sz="2000" i="0" dirty="0"/>
                <a:t>0   0   </a:t>
              </a:r>
              <a:r>
                <a:rPr kumimoji="1" lang="en-US" altLang="zh-CN" sz="2000" i="0" dirty="0">
                  <a:solidFill>
                    <a:srgbClr val="800000"/>
                  </a:solidFill>
                </a:rPr>
                <a:t>1</a:t>
              </a:r>
            </a:p>
            <a:p>
              <a:pPr algn="ctr">
                <a:lnSpc>
                  <a:spcPct val="100000"/>
                </a:lnSpc>
                <a:spcBef>
                  <a:spcPct val="0"/>
                </a:spcBef>
                <a:buFontTx/>
                <a:buNone/>
              </a:pPr>
              <a:r>
                <a:rPr kumimoji="1" lang="en-US" altLang="zh-CN" sz="2000" i="0" dirty="0"/>
                <a:t>0   0   </a:t>
              </a:r>
              <a:r>
                <a:rPr kumimoji="1" lang="en-US" altLang="zh-CN" sz="2000" i="0" dirty="0">
                  <a:solidFill>
                    <a:srgbClr val="800000"/>
                  </a:solidFill>
                </a:rPr>
                <a:t>1</a:t>
              </a:r>
            </a:p>
            <a:p>
              <a:pPr algn="ctr">
                <a:lnSpc>
                  <a:spcPct val="100000"/>
                </a:lnSpc>
                <a:spcBef>
                  <a:spcPct val="0"/>
                </a:spcBef>
                <a:buFontTx/>
                <a:buNone/>
              </a:pPr>
              <a:r>
                <a:rPr kumimoji="1" lang="en-US" altLang="zh-CN" sz="2000" i="0" dirty="0"/>
                <a:t>0   0   </a:t>
              </a:r>
              <a:r>
                <a:rPr kumimoji="1" lang="en-US" altLang="zh-CN" sz="2000" i="0" dirty="0">
                  <a:solidFill>
                    <a:srgbClr val="800000"/>
                  </a:solidFill>
                </a:rPr>
                <a:t>1</a:t>
              </a:r>
            </a:p>
            <a:p>
              <a:pPr algn="ctr">
                <a:lnSpc>
                  <a:spcPct val="100000"/>
                </a:lnSpc>
                <a:spcBef>
                  <a:spcPct val="0"/>
                </a:spcBef>
                <a:buFontTx/>
                <a:buNone/>
              </a:pPr>
              <a:r>
                <a:rPr kumimoji="1" lang="en-US" altLang="zh-CN" sz="2000" i="0" dirty="0"/>
                <a:t>0   0   </a:t>
              </a:r>
              <a:r>
                <a:rPr kumimoji="1" lang="en-US" altLang="zh-CN" sz="2000" i="0" dirty="0">
                  <a:solidFill>
                    <a:srgbClr val="800000"/>
                  </a:solidFill>
                </a:rPr>
                <a:t>1</a:t>
              </a:r>
            </a:p>
            <a:p>
              <a:pPr algn="ctr">
                <a:lnSpc>
                  <a:spcPct val="100000"/>
                </a:lnSpc>
                <a:spcBef>
                  <a:spcPct val="0"/>
                </a:spcBef>
                <a:buFontTx/>
                <a:buNone/>
              </a:pPr>
              <a:r>
                <a:rPr kumimoji="1" lang="en-US" altLang="zh-CN" sz="2000" i="0" dirty="0"/>
                <a:t>0   0   </a:t>
              </a:r>
              <a:r>
                <a:rPr kumimoji="1" lang="en-US" altLang="zh-CN" sz="2000" i="0" dirty="0">
                  <a:solidFill>
                    <a:srgbClr val="800000"/>
                  </a:solidFill>
                </a:rPr>
                <a:t>1</a:t>
              </a:r>
            </a:p>
          </p:txBody>
        </p:sp>
        <p:sp>
          <p:nvSpPr>
            <p:cNvPr id="77" name="Rectangle 12"/>
            <p:cNvSpPr>
              <a:spLocks noChangeArrowheads="1"/>
            </p:cNvSpPr>
            <p:nvPr/>
          </p:nvSpPr>
          <p:spPr bwMode="auto">
            <a:xfrm>
              <a:off x="1368" y="1242"/>
              <a:ext cx="1094" cy="3050"/>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78" name="Rectangle 13"/>
            <p:cNvSpPr>
              <a:spLocks noChangeArrowheads="1"/>
            </p:cNvSpPr>
            <p:nvPr/>
          </p:nvSpPr>
          <p:spPr bwMode="auto">
            <a:xfrm>
              <a:off x="332" y="885"/>
              <a:ext cx="2126" cy="3408"/>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zh-CN" sz="2400" b="0" i="0"/>
            </a:p>
          </p:txBody>
        </p:sp>
      </p:grpSp>
      <p:sp>
        <p:nvSpPr>
          <p:cNvPr id="81" name="Rectangle 15"/>
          <p:cNvSpPr>
            <a:spLocks noChangeArrowheads="1"/>
          </p:cNvSpPr>
          <p:nvPr/>
        </p:nvSpPr>
        <p:spPr bwMode="auto">
          <a:xfrm>
            <a:off x="850291" y="4443232"/>
            <a:ext cx="1001393" cy="276999"/>
          </a:xfrm>
          <a:prstGeom prst="rect">
            <a:avLst/>
          </a:prstGeom>
          <a:noFill/>
          <a:ln w="38100">
            <a:solidFill>
              <a:srgbClr val="0000FF"/>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i="0"/>
              <a:t>            </a:t>
            </a:r>
          </a:p>
        </p:txBody>
      </p:sp>
      <p:sp>
        <p:nvSpPr>
          <p:cNvPr id="3" name="矩形 2"/>
          <p:cNvSpPr/>
          <p:nvPr/>
        </p:nvSpPr>
        <p:spPr>
          <a:xfrm>
            <a:off x="3676058" y="2185510"/>
            <a:ext cx="5333048" cy="1311128"/>
          </a:xfrm>
          <a:prstGeom prst="rect">
            <a:avLst/>
          </a:prstGeom>
        </p:spPr>
        <p:txBody>
          <a:bodyPr wrap="square">
            <a:spAutoFit/>
          </a:bodyPr>
          <a:lstStyle/>
          <a:p>
            <a:pPr eaLnBrk="1" hangingPunct="1">
              <a:lnSpc>
                <a:spcPct val="120000"/>
              </a:lnSpc>
              <a:buClr>
                <a:srgbClr val="33CC33"/>
              </a:buClr>
            </a:pPr>
            <a:r>
              <a:rPr kumimoji="1" lang="zh-CN" altLang="en-US" sz="2200" b="0" dirty="0">
                <a:latin typeface="+mn-lt"/>
                <a:ea typeface="+mn-ea"/>
              </a:rPr>
              <a:t>令</a:t>
            </a:r>
            <a:r>
              <a:rPr kumimoji="1" lang="en-US" altLang="zh-CN" sz="2200" b="0" dirty="0">
                <a:latin typeface="+mn-lt"/>
                <a:ea typeface="+mn-ea"/>
              </a:rPr>
              <a:t>A</a:t>
            </a:r>
            <a:r>
              <a:rPr kumimoji="1" lang="en-US" altLang="zh-CN" sz="2200" b="0" baseline="-25000" dirty="0">
                <a:latin typeface="+mn-lt"/>
                <a:ea typeface="+mn-ea"/>
              </a:rPr>
              <a:t>3</a:t>
            </a:r>
            <a:r>
              <a:rPr kumimoji="1" lang="en-US" altLang="zh-CN" sz="2200" b="0" dirty="0">
                <a:latin typeface="+mn-lt"/>
                <a:ea typeface="+mn-ea"/>
              </a:rPr>
              <a:t>A</a:t>
            </a:r>
            <a:r>
              <a:rPr kumimoji="1" lang="en-US" altLang="zh-CN" sz="2200" b="0" baseline="-25000" dirty="0">
                <a:latin typeface="+mn-lt"/>
                <a:ea typeface="+mn-ea"/>
              </a:rPr>
              <a:t>2</a:t>
            </a:r>
            <a:r>
              <a:rPr kumimoji="1" lang="en-US" altLang="zh-CN" sz="2200" b="0" dirty="0">
                <a:latin typeface="+mn-lt"/>
                <a:ea typeface="+mn-ea"/>
              </a:rPr>
              <a:t>A</a:t>
            </a:r>
            <a:r>
              <a:rPr kumimoji="1" lang="en-US" altLang="zh-CN" sz="2200" b="0" baseline="-25000" dirty="0">
                <a:latin typeface="+mn-lt"/>
                <a:ea typeface="+mn-ea"/>
              </a:rPr>
              <a:t>1</a:t>
            </a:r>
            <a:r>
              <a:rPr kumimoji="1" lang="en-US" altLang="zh-CN" sz="2200" b="0" dirty="0">
                <a:latin typeface="+mn-lt"/>
                <a:ea typeface="+mn-ea"/>
              </a:rPr>
              <a:t>A</a:t>
            </a:r>
            <a:r>
              <a:rPr kumimoji="1" lang="en-US" altLang="zh-CN" sz="2200" b="0" baseline="-25000" dirty="0">
                <a:latin typeface="+mn-lt"/>
                <a:ea typeface="+mn-ea"/>
              </a:rPr>
              <a:t>0</a:t>
            </a:r>
            <a:r>
              <a:rPr kumimoji="1" lang="en-US" altLang="zh-CN" sz="2200" b="0" dirty="0">
                <a:latin typeface="+mn-lt"/>
                <a:ea typeface="+mn-ea"/>
              </a:rPr>
              <a:t>=ABCD</a:t>
            </a:r>
            <a:r>
              <a:rPr kumimoji="1" lang="zh-CN" altLang="en-US" sz="2200" b="0" dirty="0">
                <a:latin typeface="+mn-lt"/>
                <a:ea typeface="+mn-ea"/>
              </a:rPr>
              <a:t>， </a:t>
            </a:r>
            <a:r>
              <a:rPr kumimoji="1" lang="en-US" altLang="zh-CN" sz="2200" b="0" dirty="0">
                <a:latin typeface="+mn-lt"/>
                <a:ea typeface="+mn-ea"/>
              </a:rPr>
              <a:t>B</a:t>
            </a:r>
            <a:r>
              <a:rPr kumimoji="1" lang="en-US" altLang="zh-CN" sz="2200" b="0" baseline="-25000" dirty="0">
                <a:latin typeface="+mn-lt"/>
                <a:ea typeface="+mn-ea"/>
              </a:rPr>
              <a:t>3</a:t>
            </a:r>
            <a:r>
              <a:rPr kumimoji="1" lang="en-US" altLang="zh-CN" sz="2200" b="0" dirty="0">
                <a:latin typeface="+mn-lt"/>
                <a:ea typeface="+mn-ea"/>
              </a:rPr>
              <a:t>B</a:t>
            </a:r>
            <a:r>
              <a:rPr kumimoji="1" lang="en-US" altLang="zh-CN" sz="2200" b="0" baseline="-25000" dirty="0">
                <a:latin typeface="+mn-lt"/>
                <a:ea typeface="+mn-ea"/>
              </a:rPr>
              <a:t>2</a:t>
            </a:r>
            <a:r>
              <a:rPr kumimoji="1" lang="en-US" altLang="zh-CN" sz="2200" b="0" dirty="0">
                <a:latin typeface="+mn-lt"/>
                <a:ea typeface="+mn-ea"/>
              </a:rPr>
              <a:t>B</a:t>
            </a:r>
            <a:r>
              <a:rPr kumimoji="1" lang="en-US" altLang="zh-CN" sz="2200" b="0" baseline="-25000" dirty="0">
                <a:latin typeface="+mn-lt"/>
                <a:ea typeface="+mn-ea"/>
              </a:rPr>
              <a:t>1</a:t>
            </a:r>
            <a:r>
              <a:rPr kumimoji="1" lang="en-US" altLang="zh-CN" sz="2200" b="0" dirty="0">
                <a:latin typeface="+mn-lt"/>
                <a:ea typeface="+mn-ea"/>
              </a:rPr>
              <a:t>B</a:t>
            </a:r>
            <a:r>
              <a:rPr kumimoji="1" lang="en-US" altLang="zh-CN" sz="2200" b="0" baseline="-25000" dirty="0">
                <a:latin typeface="+mn-lt"/>
                <a:ea typeface="+mn-ea"/>
              </a:rPr>
              <a:t>0</a:t>
            </a:r>
            <a:r>
              <a:rPr kumimoji="1" lang="en-US" altLang="zh-CN" sz="2200" b="0" dirty="0">
                <a:latin typeface="+mn-lt"/>
                <a:ea typeface="+mn-ea"/>
              </a:rPr>
              <a:t>=0110</a:t>
            </a:r>
            <a:r>
              <a:rPr kumimoji="1" lang="zh-CN" altLang="en-US" sz="2200" b="0" dirty="0">
                <a:latin typeface="+mn-lt"/>
                <a:ea typeface="+mn-ea"/>
              </a:rPr>
              <a:t>，</a:t>
            </a:r>
            <a:r>
              <a:rPr kumimoji="1" lang="en-US" altLang="zh-CN" sz="2200" b="0" dirty="0">
                <a:latin typeface="+mn-lt"/>
                <a:ea typeface="+mn-ea"/>
              </a:rPr>
              <a:t>A&lt;B</a:t>
            </a:r>
            <a:r>
              <a:rPr kumimoji="1" lang="zh-CN" altLang="en-US" sz="2200" b="0" dirty="0">
                <a:latin typeface="+mn-lt"/>
                <a:ea typeface="+mn-ea"/>
              </a:rPr>
              <a:t>时为</a:t>
            </a:r>
            <a:r>
              <a:rPr kumimoji="1" lang="en-US" altLang="zh-CN" sz="2200" dirty="0">
                <a:latin typeface="+mn-lt"/>
                <a:ea typeface="+mn-ea"/>
              </a:rPr>
              <a:t>F</a:t>
            </a:r>
            <a:r>
              <a:rPr kumimoji="1" lang="en-US" altLang="zh-CN" sz="2200" baseline="-25000" dirty="0">
                <a:latin typeface="+mn-lt"/>
                <a:ea typeface="+mn-ea"/>
              </a:rPr>
              <a:t>1</a:t>
            </a:r>
            <a:r>
              <a:rPr kumimoji="1" lang="zh-CN" altLang="en-US" sz="2200" b="0" dirty="0">
                <a:latin typeface="+mn-lt"/>
                <a:ea typeface="+mn-ea"/>
              </a:rPr>
              <a:t>，</a:t>
            </a:r>
            <a:r>
              <a:rPr kumimoji="1" lang="en-US" altLang="zh-CN" sz="2200" b="0" dirty="0">
                <a:latin typeface="+mn-lt"/>
                <a:ea typeface="+mn-ea"/>
              </a:rPr>
              <a:t>A=B</a:t>
            </a:r>
            <a:r>
              <a:rPr kumimoji="1" lang="zh-CN" altLang="en-US" sz="2200" b="0" dirty="0">
                <a:latin typeface="+mn-lt"/>
                <a:ea typeface="+mn-ea"/>
              </a:rPr>
              <a:t>时为</a:t>
            </a:r>
            <a:r>
              <a:rPr kumimoji="1" lang="en-US" altLang="zh-CN" sz="2200" dirty="0">
                <a:latin typeface="+mn-lt"/>
                <a:ea typeface="+mn-ea"/>
              </a:rPr>
              <a:t>F</a:t>
            </a:r>
            <a:r>
              <a:rPr kumimoji="1" lang="en-US" altLang="zh-CN" sz="2200" baseline="-25000" dirty="0">
                <a:latin typeface="+mn-lt"/>
                <a:ea typeface="+mn-ea"/>
              </a:rPr>
              <a:t>2</a:t>
            </a:r>
            <a:r>
              <a:rPr kumimoji="1" lang="zh-CN" altLang="en-US" sz="2200" b="0" dirty="0">
                <a:latin typeface="+mn-lt"/>
                <a:ea typeface="+mn-ea"/>
              </a:rPr>
              <a:t>，</a:t>
            </a:r>
            <a:r>
              <a:rPr kumimoji="1" lang="en-US" altLang="zh-CN" sz="2200" b="0" dirty="0">
                <a:latin typeface="+mn-lt"/>
                <a:ea typeface="+mn-ea"/>
              </a:rPr>
              <a:t>A&gt;B</a:t>
            </a:r>
            <a:r>
              <a:rPr kumimoji="1" lang="zh-CN" altLang="en-US" sz="2200" b="0" dirty="0">
                <a:latin typeface="+mn-lt"/>
                <a:ea typeface="+mn-ea"/>
              </a:rPr>
              <a:t>时为</a:t>
            </a:r>
            <a:r>
              <a:rPr kumimoji="1" lang="en-US" altLang="zh-CN" sz="2200" dirty="0"/>
              <a:t>F</a:t>
            </a:r>
            <a:r>
              <a:rPr kumimoji="1" lang="en-US" altLang="zh-CN" sz="2200" baseline="-25000" dirty="0"/>
              <a:t>3</a:t>
            </a:r>
          </a:p>
          <a:p>
            <a:pPr eaLnBrk="1" hangingPunct="1">
              <a:lnSpc>
                <a:spcPct val="120000"/>
              </a:lnSpc>
              <a:buClr>
                <a:srgbClr val="33CC33"/>
              </a:buClr>
            </a:pPr>
            <a:r>
              <a:rPr kumimoji="1" lang="zh-CN" altLang="en-US" sz="2200" b="0" dirty="0">
                <a:latin typeface="+mn-lt"/>
                <a:ea typeface="+mn-ea"/>
              </a:rPr>
              <a:t>则逻辑图为：</a:t>
            </a:r>
            <a:endParaRPr kumimoji="1" lang="en-US" altLang="zh-CN" sz="2200" b="0" baseline="-25000" dirty="0">
              <a:latin typeface="+mn-lt"/>
              <a:ea typeface="+mn-ea"/>
            </a:endParaRPr>
          </a:p>
        </p:txBody>
      </p:sp>
      <p:grpSp>
        <p:nvGrpSpPr>
          <p:cNvPr id="82" name="组合 81"/>
          <p:cNvGrpSpPr/>
          <p:nvPr/>
        </p:nvGrpSpPr>
        <p:grpSpPr>
          <a:xfrm>
            <a:off x="4953000" y="3543252"/>
            <a:ext cx="2834640" cy="3274928"/>
            <a:chOff x="1905000" y="1557338"/>
            <a:chExt cx="5029200" cy="5199062"/>
          </a:xfrm>
        </p:grpSpPr>
        <p:sp>
          <p:nvSpPr>
            <p:cNvPr id="83" name="Text Box 2"/>
            <p:cNvSpPr txBox="1">
              <a:spLocks noChangeArrowheads="1"/>
            </p:cNvSpPr>
            <p:nvPr/>
          </p:nvSpPr>
          <p:spPr bwMode="auto">
            <a:xfrm>
              <a:off x="2987675" y="5278438"/>
              <a:ext cx="117316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a&gt;b</a:t>
              </a:r>
            </a:p>
          </p:txBody>
        </p:sp>
        <p:sp>
          <p:nvSpPr>
            <p:cNvPr id="84" name="Text Box 3"/>
            <p:cNvSpPr txBox="1">
              <a:spLocks noChangeArrowheads="1"/>
            </p:cNvSpPr>
            <p:nvPr/>
          </p:nvSpPr>
          <p:spPr bwMode="auto">
            <a:xfrm>
              <a:off x="4397375" y="5303838"/>
              <a:ext cx="11731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a&lt;b</a:t>
              </a:r>
            </a:p>
          </p:txBody>
        </p:sp>
        <p:sp>
          <p:nvSpPr>
            <p:cNvPr id="85" name="Text Box 4"/>
            <p:cNvSpPr txBox="1">
              <a:spLocks noChangeArrowheads="1"/>
            </p:cNvSpPr>
            <p:nvPr/>
          </p:nvSpPr>
          <p:spPr bwMode="auto">
            <a:xfrm>
              <a:off x="3692525" y="5303838"/>
              <a:ext cx="11747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a=b</a:t>
              </a:r>
            </a:p>
          </p:txBody>
        </p:sp>
        <p:grpSp>
          <p:nvGrpSpPr>
            <p:cNvPr id="86" name="Group 5"/>
            <p:cNvGrpSpPr>
              <a:grpSpLocks/>
            </p:cNvGrpSpPr>
            <p:nvPr/>
          </p:nvGrpSpPr>
          <p:grpSpPr bwMode="auto">
            <a:xfrm>
              <a:off x="2335213" y="1557338"/>
              <a:ext cx="3684587" cy="4751387"/>
              <a:chOff x="1471" y="981"/>
              <a:chExt cx="2321" cy="2993"/>
            </a:xfrm>
          </p:grpSpPr>
          <p:sp>
            <p:nvSpPr>
              <p:cNvPr id="101" name="Rectangle 6"/>
              <p:cNvSpPr>
                <a:spLocks noChangeArrowheads="1"/>
              </p:cNvSpPr>
              <p:nvPr/>
            </p:nvSpPr>
            <p:spPr bwMode="auto">
              <a:xfrm>
                <a:off x="1805" y="981"/>
                <a:ext cx="1560" cy="2667"/>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1800" b="0" i="0"/>
              </a:p>
            </p:txBody>
          </p:sp>
          <p:sp>
            <p:nvSpPr>
              <p:cNvPr id="102" name="Text Box 7"/>
              <p:cNvSpPr txBox="1">
                <a:spLocks noChangeArrowheads="1"/>
              </p:cNvSpPr>
              <p:nvPr/>
            </p:nvSpPr>
            <p:spPr bwMode="auto">
              <a:xfrm>
                <a:off x="1807" y="981"/>
                <a:ext cx="6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a:t>
                </a:r>
                <a:r>
                  <a:rPr lang="en-US" altLang="zh-CN" sz="1800" i="0" baseline="-25000"/>
                  <a:t>3</a:t>
                </a:r>
                <a:endParaRPr lang="en-US" altLang="zh-CN" sz="1800" i="0"/>
              </a:p>
            </p:txBody>
          </p:sp>
          <p:sp>
            <p:nvSpPr>
              <p:cNvPr id="103" name="Text Box 8"/>
              <p:cNvSpPr txBox="1">
                <a:spLocks noChangeArrowheads="1"/>
              </p:cNvSpPr>
              <p:nvPr/>
            </p:nvSpPr>
            <p:spPr bwMode="auto">
              <a:xfrm>
                <a:off x="1807" y="1286"/>
                <a:ext cx="655"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a:t>
                </a:r>
                <a:r>
                  <a:rPr lang="en-US" altLang="zh-CN" sz="1800" i="0" baseline="-25000"/>
                  <a:t>2</a:t>
                </a:r>
                <a:endParaRPr lang="en-US" altLang="zh-CN" sz="1800" i="0"/>
              </a:p>
            </p:txBody>
          </p:sp>
          <p:sp>
            <p:nvSpPr>
              <p:cNvPr id="104" name="Text Box 9"/>
              <p:cNvSpPr txBox="1">
                <a:spLocks noChangeArrowheads="1"/>
              </p:cNvSpPr>
              <p:nvPr/>
            </p:nvSpPr>
            <p:spPr bwMode="auto">
              <a:xfrm>
                <a:off x="1807" y="1608"/>
                <a:ext cx="655"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a:t>
                </a:r>
                <a:r>
                  <a:rPr lang="en-US" altLang="zh-CN" sz="1800" i="0" baseline="-25000"/>
                  <a:t>1</a:t>
                </a:r>
                <a:endParaRPr lang="en-US" altLang="zh-CN" sz="1800" i="0"/>
              </a:p>
            </p:txBody>
          </p:sp>
          <p:sp>
            <p:nvSpPr>
              <p:cNvPr id="105" name="Text Box 10"/>
              <p:cNvSpPr txBox="1">
                <a:spLocks noChangeArrowheads="1"/>
              </p:cNvSpPr>
              <p:nvPr/>
            </p:nvSpPr>
            <p:spPr bwMode="auto">
              <a:xfrm>
                <a:off x="1807" y="1898"/>
                <a:ext cx="655"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a:t>
                </a:r>
                <a:r>
                  <a:rPr lang="en-US" altLang="zh-CN" sz="1800" i="0" baseline="-25000"/>
                  <a:t>0</a:t>
                </a:r>
                <a:endParaRPr lang="en-US" altLang="zh-CN" sz="1800" i="0"/>
              </a:p>
            </p:txBody>
          </p:sp>
          <p:sp>
            <p:nvSpPr>
              <p:cNvPr id="106" name="Text Box 11"/>
              <p:cNvSpPr txBox="1">
                <a:spLocks noChangeArrowheads="1"/>
              </p:cNvSpPr>
              <p:nvPr/>
            </p:nvSpPr>
            <p:spPr bwMode="auto">
              <a:xfrm>
                <a:off x="1861" y="2204"/>
                <a:ext cx="655"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B</a:t>
                </a:r>
                <a:r>
                  <a:rPr lang="en-US" altLang="zh-CN" sz="1800" i="0" baseline="-25000"/>
                  <a:t>3</a:t>
                </a:r>
                <a:endParaRPr lang="en-US" altLang="zh-CN" sz="1800" i="0"/>
              </a:p>
            </p:txBody>
          </p:sp>
          <p:sp>
            <p:nvSpPr>
              <p:cNvPr id="107" name="Text Box 12"/>
              <p:cNvSpPr txBox="1">
                <a:spLocks noChangeArrowheads="1"/>
              </p:cNvSpPr>
              <p:nvPr/>
            </p:nvSpPr>
            <p:spPr bwMode="auto">
              <a:xfrm>
                <a:off x="1840" y="2471"/>
                <a:ext cx="655"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B</a:t>
                </a:r>
                <a:r>
                  <a:rPr lang="en-US" altLang="zh-CN" sz="1800" i="0" baseline="-25000"/>
                  <a:t>2</a:t>
                </a:r>
                <a:endParaRPr lang="en-US" altLang="zh-CN" sz="1800" i="0"/>
              </a:p>
            </p:txBody>
          </p:sp>
          <p:sp>
            <p:nvSpPr>
              <p:cNvPr id="108" name="Text Box 13"/>
              <p:cNvSpPr txBox="1">
                <a:spLocks noChangeArrowheads="1"/>
              </p:cNvSpPr>
              <p:nvPr/>
            </p:nvSpPr>
            <p:spPr bwMode="auto">
              <a:xfrm>
                <a:off x="1840" y="2730"/>
                <a:ext cx="655"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B</a:t>
                </a:r>
                <a:r>
                  <a:rPr lang="en-US" altLang="zh-CN" sz="1800" i="0" baseline="-25000"/>
                  <a:t>1</a:t>
                </a:r>
                <a:endParaRPr lang="en-US" altLang="zh-CN" sz="1800" i="0"/>
              </a:p>
            </p:txBody>
          </p:sp>
          <p:sp>
            <p:nvSpPr>
              <p:cNvPr id="109" name="Text Box 14"/>
              <p:cNvSpPr txBox="1">
                <a:spLocks noChangeArrowheads="1"/>
              </p:cNvSpPr>
              <p:nvPr/>
            </p:nvSpPr>
            <p:spPr bwMode="auto">
              <a:xfrm>
                <a:off x="1840" y="3036"/>
                <a:ext cx="655"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B</a:t>
                </a:r>
                <a:r>
                  <a:rPr lang="en-US" altLang="zh-CN" sz="1800" i="0" baseline="-25000"/>
                  <a:t>0</a:t>
                </a:r>
                <a:endParaRPr lang="en-US" altLang="zh-CN" sz="1800" i="0"/>
              </a:p>
            </p:txBody>
          </p:sp>
          <p:sp>
            <p:nvSpPr>
              <p:cNvPr id="110" name="Line 15"/>
              <p:cNvSpPr>
                <a:spLocks noChangeShapeType="1"/>
              </p:cNvSpPr>
              <p:nvPr/>
            </p:nvSpPr>
            <p:spPr bwMode="auto">
              <a:xfrm flipH="1">
                <a:off x="1492" y="1201"/>
                <a:ext cx="296"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11" name="Line 16"/>
              <p:cNvSpPr>
                <a:spLocks noChangeShapeType="1"/>
              </p:cNvSpPr>
              <p:nvPr/>
            </p:nvSpPr>
            <p:spPr bwMode="auto">
              <a:xfrm flipH="1">
                <a:off x="1513" y="1491"/>
                <a:ext cx="275"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12" name="Line 17"/>
              <p:cNvSpPr>
                <a:spLocks noChangeShapeType="1"/>
              </p:cNvSpPr>
              <p:nvPr/>
            </p:nvSpPr>
            <p:spPr bwMode="auto">
              <a:xfrm flipH="1">
                <a:off x="1513" y="1780"/>
                <a:ext cx="275"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13" name="Line 18"/>
              <p:cNvSpPr>
                <a:spLocks noChangeShapeType="1"/>
              </p:cNvSpPr>
              <p:nvPr/>
            </p:nvSpPr>
            <p:spPr bwMode="auto">
              <a:xfrm flipH="1">
                <a:off x="1534" y="2085"/>
                <a:ext cx="254"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14" name="Line 19"/>
              <p:cNvSpPr>
                <a:spLocks noChangeShapeType="1"/>
              </p:cNvSpPr>
              <p:nvPr/>
            </p:nvSpPr>
            <p:spPr bwMode="auto">
              <a:xfrm flipH="1" flipV="1">
                <a:off x="1513" y="2407"/>
                <a:ext cx="275"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15" name="Line 20"/>
              <p:cNvSpPr>
                <a:spLocks noChangeShapeType="1"/>
              </p:cNvSpPr>
              <p:nvPr/>
            </p:nvSpPr>
            <p:spPr bwMode="auto">
              <a:xfrm flipH="1">
                <a:off x="1492" y="2679"/>
                <a:ext cx="296"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16" name="Line 21"/>
              <p:cNvSpPr>
                <a:spLocks noChangeShapeType="1"/>
              </p:cNvSpPr>
              <p:nvPr/>
            </p:nvSpPr>
            <p:spPr bwMode="auto">
              <a:xfrm flipH="1">
                <a:off x="1492" y="2968"/>
                <a:ext cx="296"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17" name="Line 22"/>
              <p:cNvSpPr>
                <a:spLocks noChangeShapeType="1"/>
              </p:cNvSpPr>
              <p:nvPr/>
            </p:nvSpPr>
            <p:spPr bwMode="auto">
              <a:xfrm flipH="1">
                <a:off x="1471" y="3240"/>
                <a:ext cx="317"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18" name="Text Box 23"/>
              <p:cNvSpPr txBox="1">
                <a:spLocks noChangeArrowheads="1"/>
              </p:cNvSpPr>
              <p:nvPr/>
            </p:nvSpPr>
            <p:spPr bwMode="auto">
              <a:xfrm>
                <a:off x="2734" y="1780"/>
                <a:ext cx="73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A&gt;B</a:t>
                </a:r>
              </a:p>
            </p:txBody>
          </p:sp>
          <p:sp>
            <p:nvSpPr>
              <p:cNvPr id="119" name="Text Box 24"/>
              <p:cNvSpPr txBox="1">
                <a:spLocks noChangeArrowheads="1"/>
              </p:cNvSpPr>
              <p:nvPr/>
            </p:nvSpPr>
            <p:spPr bwMode="auto">
              <a:xfrm>
                <a:off x="2734" y="2458"/>
                <a:ext cx="739"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A&lt;B</a:t>
                </a:r>
              </a:p>
            </p:txBody>
          </p:sp>
          <p:sp>
            <p:nvSpPr>
              <p:cNvPr id="120" name="Text Box 25"/>
              <p:cNvSpPr txBox="1">
                <a:spLocks noChangeArrowheads="1"/>
              </p:cNvSpPr>
              <p:nvPr/>
            </p:nvSpPr>
            <p:spPr bwMode="auto">
              <a:xfrm>
                <a:off x="2734" y="2135"/>
                <a:ext cx="739"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A=B</a:t>
                </a:r>
              </a:p>
            </p:txBody>
          </p:sp>
          <p:sp>
            <p:nvSpPr>
              <p:cNvPr id="121" name="Text Box 26"/>
              <p:cNvSpPr txBox="1">
                <a:spLocks noChangeArrowheads="1"/>
              </p:cNvSpPr>
              <p:nvPr/>
            </p:nvSpPr>
            <p:spPr bwMode="auto">
              <a:xfrm>
                <a:off x="2214" y="1362"/>
                <a:ext cx="1078"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solidFill>
                      <a:srgbClr val="800000"/>
                    </a:solidFill>
                  </a:rPr>
                  <a:t>74LS85</a:t>
                </a:r>
              </a:p>
            </p:txBody>
          </p:sp>
          <p:sp>
            <p:nvSpPr>
              <p:cNvPr id="122" name="Line 27"/>
              <p:cNvSpPr>
                <a:spLocks noChangeShapeType="1"/>
              </p:cNvSpPr>
              <p:nvPr/>
            </p:nvSpPr>
            <p:spPr bwMode="auto">
              <a:xfrm>
                <a:off x="2199" y="3648"/>
                <a:ext cx="0" cy="203"/>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23" name="Line 28"/>
              <p:cNvSpPr>
                <a:spLocks noChangeShapeType="1"/>
              </p:cNvSpPr>
              <p:nvPr/>
            </p:nvSpPr>
            <p:spPr bwMode="auto">
              <a:xfrm>
                <a:off x="2621" y="3648"/>
                <a:ext cx="0" cy="326"/>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24" name="Line 29"/>
              <p:cNvSpPr>
                <a:spLocks noChangeShapeType="1"/>
              </p:cNvSpPr>
              <p:nvPr/>
            </p:nvSpPr>
            <p:spPr bwMode="auto">
              <a:xfrm>
                <a:off x="3023" y="3648"/>
                <a:ext cx="0" cy="305"/>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25" name="Line 30"/>
              <p:cNvSpPr>
                <a:spLocks noChangeShapeType="1"/>
              </p:cNvSpPr>
              <p:nvPr/>
            </p:nvSpPr>
            <p:spPr bwMode="auto">
              <a:xfrm>
                <a:off x="3369" y="1983"/>
                <a:ext cx="380"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26" name="Line 31"/>
              <p:cNvSpPr>
                <a:spLocks noChangeShapeType="1"/>
              </p:cNvSpPr>
              <p:nvPr/>
            </p:nvSpPr>
            <p:spPr bwMode="auto">
              <a:xfrm>
                <a:off x="3369" y="2341"/>
                <a:ext cx="401"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27" name="Line 32"/>
              <p:cNvSpPr>
                <a:spLocks noChangeShapeType="1"/>
              </p:cNvSpPr>
              <p:nvPr/>
            </p:nvSpPr>
            <p:spPr bwMode="auto">
              <a:xfrm>
                <a:off x="3369" y="2645"/>
                <a:ext cx="423"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grpSp>
        <p:sp>
          <p:nvSpPr>
            <p:cNvPr id="87" name="Line 33"/>
            <p:cNvSpPr>
              <a:spLocks noChangeShapeType="1"/>
            </p:cNvSpPr>
            <p:nvPr/>
          </p:nvSpPr>
          <p:spPr bwMode="auto">
            <a:xfrm>
              <a:off x="3490913" y="6084888"/>
              <a:ext cx="1308100" cy="0"/>
            </a:xfrm>
            <a:prstGeom prst="line">
              <a:avLst/>
            </a:prstGeom>
            <a:noFill/>
            <a:ln w="25400">
              <a:solidFill>
                <a:schemeClr val="accent5">
                  <a:lumMod val="25000"/>
                </a:schemeClr>
              </a:solidFill>
              <a:round/>
              <a:headEnd/>
              <a:tailEnd type="oval" w="sm" len="sm"/>
            </a:ln>
            <a:extLst>
              <a:ext uri="{909E8E84-426E-40DD-AFC4-6F175D3DCCD1}">
                <a14:hiddenFill xmlns:a14="http://schemas.microsoft.com/office/drawing/2010/main">
                  <a:noFill/>
                </a14:hiddenFill>
              </a:ext>
            </a:extLst>
          </p:spPr>
          <p:txBody>
            <a:bodyPr/>
            <a:lstStyle/>
            <a:p>
              <a:endParaRPr lang="zh-CN" altLang="en-US" sz="1600"/>
            </a:p>
          </p:txBody>
        </p:sp>
        <p:sp>
          <p:nvSpPr>
            <p:cNvPr id="88" name="Line 34"/>
            <p:cNvSpPr>
              <a:spLocks noChangeShapeType="1"/>
            </p:cNvSpPr>
            <p:nvPr/>
          </p:nvSpPr>
          <p:spPr bwMode="auto">
            <a:xfrm>
              <a:off x="4597400" y="6275388"/>
              <a:ext cx="436563" cy="0"/>
            </a:xfrm>
            <a:prstGeom prst="line">
              <a:avLst/>
            </a:prstGeom>
            <a:noFill/>
            <a:ln w="762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89" name="Text Box 35"/>
            <p:cNvSpPr txBox="1">
              <a:spLocks noChangeArrowheads="1"/>
            </p:cNvSpPr>
            <p:nvPr/>
          </p:nvSpPr>
          <p:spPr bwMode="auto">
            <a:xfrm>
              <a:off x="3757611" y="6308725"/>
              <a:ext cx="10414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600" i="0"/>
                <a:t>+5V</a:t>
              </a:r>
            </a:p>
          </p:txBody>
        </p:sp>
        <p:sp>
          <p:nvSpPr>
            <p:cNvPr id="90" name="Text Box 36"/>
            <p:cNvSpPr txBox="1">
              <a:spLocks noChangeArrowheads="1"/>
            </p:cNvSpPr>
            <p:nvPr/>
          </p:nvSpPr>
          <p:spPr bwMode="auto">
            <a:xfrm>
              <a:off x="5859463" y="2859088"/>
              <a:ext cx="1008062"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F</a:t>
              </a:r>
              <a:r>
                <a:rPr lang="en-US" altLang="zh-CN" sz="1800" i="0" baseline="-25000"/>
                <a:t>3</a:t>
              </a:r>
              <a:endParaRPr lang="en-US" altLang="zh-CN" sz="1800" i="0"/>
            </a:p>
          </p:txBody>
        </p:sp>
        <p:sp>
          <p:nvSpPr>
            <p:cNvPr id="91" name="Text Box 37"/>
            <p:cNvSpPr txBox="1">
              <a:spLocks noChangeArrowheads="1"/>
            </p:cNvSpPr>
            <p:nvPr/>
          </p:nvSpPr>
          <p:spPr bwMode="auto">
            <a:xfrm>
              <a:off x="5894388" y="3452813"/>
              <a:ext cx="1006475"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F</a:t>
              </a:r>
              <a:r>
                <a:rPr lang="en-US" altLang="zh-CN" sz="1800" i="0" baseline="-25000"/>
                <a:t>2</a:t>
              </a:r>
              <a:endParaRPr lang="en-US" altLang="zh-CN" sz="1800" i="0"/>
            </a:p>
          </p:txBody>
        </p:sp>
        <p:sp>
          <p:nvSpPr>
            <p:cNvPr id="92" name="Text Box 38"/>
            <p:cNvSpPr txBox="1">
              <a:spLocks noChangeArrowheads="1"/>
            </p:cNvSpPr>
            <p:nvPr/>
          </p:nvSpPr>
          <p:spPr bwMode="auto">
            <a:xfrm>
              <a:off x="5927725" y="3940175"/>
              <a:ext cx="1006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F</a:t>
              </a:r>
              <a:r>
                <a:rPr lang="en-US" altLang="zh-CN" sz="1800" i="0" baseline="-25000"/>
                <a:t>1</a:t>
              </a:r>
              <a:endParaRPr lang="en-US" altLang="zh-CN" sz="1800" i="0"/>
            </a:p>
          </p:txBody>
        </p:sp>
        <p:sp>
          <p:nvSpPr>
            <p:cNvPr id="93" name="Text Box 39"/>
            <p:cNvSpPr txBox="1">
              <a:spLocks noChangeArrowheads="1"/>
            </p:cNvSpPr>
            <p:nvPr/>
          </p:nvSpPr>
          <p:spPr bwMode="auto">
            <a:xfrm>
              <a:off x="1938338" y="1584325"/>
              <a:ext cx="100647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a:t>
              </a:r>
            </a:p>
          </p:txBody>
        </p:sp>
        <p:sp>
          <p:nvSpPr>
            <p:cNvPr id="94" name="Text Box 40"/>
            <p:cNvSpPr txBox="1">
              <a:spLocks noChangeArrowheads="1"/>
            </p:cNvSpPr>
            <p:nvPr/>
          </p:nvSpPr>
          <p:spPr bwMode="auto">
            <a:xfrm>
              <a:off x="1938338" y="2041525"/>
              <a:ext cx="1006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B</a:t>
              </a:r>
            </a:p>
          </p:txBody>
        </p:sp>
        <p:sp>
          <p:nvSpPr>
            <p:cNvPr id="95" name="Text Box 41"/>
            <p:cNvSpPr txBox="1">
              <a:spLocks noChangeArrowheads="1"/>
            </p:cNvSpPr>
            <p:nvPr/>
          </p:nvSpPr>
          <p:spPr bwMode="auto">
            <a:xfrm>
              <a:off x="1905000" y="2500313"/>
              <a:ext cx="10064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C</a:t>
              </a:r>
            </a:p>
          </p:txBody>
        </p:sp>
        <p:sp>
          <p:nvSpPr>
            <p:cNvPr id="96" name="Text Box 42"/>
            <p:cNvSpPr txBox="1">
              <a:spLocks noChangeArrowheads="1"/>
            </p:cNvSpPr>
            <p:nvPr/>
          </p:nvSpPr>
          <p:spPr bwMode="auto">
            <a:xfrm>
              <a:off x="1938338" y="2986088"/>
              <a:ext cx="10064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D</a:t>
              </a:r>
            </a:p>
          </p:txBody>
        </p:sp>
        <p:sp>
          <p:nvSpPr>
            <p:cNvPr id="97" name="Text Box 43"/>
            <p:cNvSpPr txBox="1">
              <a:spLocks noChangeArrowheads="1"/>
            </p:cNvSpPr>
            <p:nvPr/>
          </p:nvSpPr>
          <p:spPr bwMode="auto">
            <a:xfrm>
              <a:off x="1938338" y="3498850"/>
              <a:ext cx="8382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0</a:t>
              </a:r>
            </a:p>
          </p:txBody>
        </p:sp>
        <p:sp>
          <p:nvSpPr>
            <p:cNvPr id="98" name="Text Box 44"/>
            <p:cNvSpPr txBox="1">
              <a:spLocks noChangeArrowheads="1"/>
            </p:cNvSpPr>
            <p:nvPr/>
          </p:nvSpPr>
          <p:spPr bwMode="auto">
            <a:xfrm>
              <a:off x="1938338" y="3930650"/>
              <a:ext cx="8731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1</a:t>
              </a:r>
            </a:p>
          </p:txBody>
        </p:sp>
        <p:sp>
          <p:nvSpPr>
            <p:cNvPr id="99" name="Text Box 45"/>
            <p:cNvSpPr txBox="1">
              <a:spLocks noChangeArrowheads="1"/>
            </p:cNvSpPr>
            <p:nvPr/>
          </p:nvSpPr>
          <p:spPr bwMode="auto">
            <a:xfrm>
              <a:off x="1938338" y="4384675"/>
              <a:ext cx="100647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1</a:t>
              </a:r>
            </a:p>
          </p:txBody>
        </p:sp>
        <p:sp>
          <p:nvSpPr>
            <p:cNvPr id="100" name="Text Box 46"/>
            <p:cNvSpPr txBox="1">
              <a:spLocks noChangeArrowheads="1"/>
            </p:cNvSpPr>
            <p:nvPr/>
          </p:nvSpPr>
          <p:spPr bwMode="auto">
            <a:xfrm>
              <a:off x="1938338" y="4845050"/>
              <a:ext cx="100647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0</a:t>
              </a:r>
            </a:p>
          </p:txBody>
        </p:sp>
      </p:grpSp>
    </p:spTree>
    <p:extLst>
      <p:ext uri="{BB962C8B-B14F-4D97-AF65-F5344CB8AC3E}">
        <p14:creationId xmlns:p14="http://schemas.microsoft.com/office/powerpoint/2010/main" val="135904711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up)">
                                      <p:cBhvr>
                                        <p:cTn id="19" dur="200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81"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xmlns="" id="{EBAF312F-422C-D58B-B1E1-0C56FDFA27DD}"/>
              </a:ext>
            </a:extLst>
          </p:cNvPr>
          <p:cNvSpPr/>
          <p:nvPr/>
        </p:nvSpPr>
        <p:spPr bwMode="auto">
          <a:xfrm>
            <a:off x="105009" y="91384"/>
            <a:ext cx="9038991" cy="8898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 name="矩形 1"/>
          <p:cNvSpPr/>
          <p:nvPr/>
        </p:nvSpPr>
        <p:spPr bwMode="auto">
          <a:xfrm>
            <a:off x="4236382" y="29992"/>
            <a:ext cx="4907618" cy="7565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6" name="Rectangle 2"/>
          <p:cNvSpPr>
            <a:spLocks noGrp="1" noChangeArrowheads="1"/>
          </p:cNvSpPr>
          <p:nvPr>
            <p:ph type="title"/>
          </p:nvPr>
        </p:nvSpPr>
        <p:spPr>
          <a:xfrm>
            <a:off x="-15495" y="666819"/>
            <a:ext cx="5414283" cy="889897"/>
          </a:xfrm>
        </p:spPr>
        <p:txBody>
          <a:bodyPr/>
          <a:lstStyle/>
          <a:p>
            <a:pPr indent="-457200" algn="l" eaLnBrk="1" hangingPunct="1">
              <a:lnSpc>
                <a:spcPct val="120000"/>
              </a:lnSpc>
              <a:spcBef>
                <a:spcPts val="600"/>
              </a:spcBef>
              <a:spcAft>
                <a:spcPts val="600"/>
              </a:spcAft>
            </a:pPr>
            <a:r>
              <a:rPr lang="zh-CN" altLang="en-US" sz="2800" b="1">
                <a:solidFill>
                  <a:srgbClr val="800000"/>
                </a:solidFill>
                <a:latin typeface="+mn-ea"/>
                <a:ea typeface="+mn-ea"/>
              </a:rPr>
              <a:t>例</a:t>
            </a:r>
            <a:r>
              <a:rPr lang="en-US" altLang="zh-CN" sz="2800" b="1">
                <a:solidFill>
                  <a:srgbClr val="800000"/>
                </a:solidFill>
                <a:latin typeface="+mn-ea"/>
                <a:ea typeface="+mn-ea"/>
              </a:rPr>
              <a:t>3-2 </a:t>
            </a:r>
            <a:r>
              <a:rPr kumimoji="1" lang="zh-CN" altLang="en-US" sz="2800" b="1">
                <a:latin typeface="+mn-ea"/>
                <a:ea typeface="+mn-ea"/>
              </a:rPr>
              <a:t>试分析图</a:t>
            </a:r>
            <a:r>
              <a:rPr kumimoji="1" lang="en-US" altLang="zh-CN" sz="2800" b="1">
                <a:latin typeface="+mn-ea"/>
                <a:ea typeface="+mn-ea"/>
              </a:rPr>
              <a:t>3-3</a:t>
            </a:r>
            <a:r>
              <a:rPr kumimoji="1" lang="zh-CN" altLang="en-US" sz="2800" b="1">
                <a:latin typeface="+mn-ea"/>
                <a:ea typeface="+mn-ea"/>
              </a:rPr>
              <a:t>所示电路的</a:t>
            </a:r>
            <a:r>
              <a:rPr kumimoji="1" lang="en-US" altLang="zh-CN" sz="2800" b="1">
                <a:latin typeface="+mn-ea"/>
                <a:ea typeface="+mn-ea"/>
              </a:rPr>
              <a:t/>
            </a:r>
            <a:br>
              <a:rPr kumimoji="1" lang="en-US" altLang="zh-CN" sz="2800" b="1">
                <a:latin typeface="+mn-ea"/>
                <a:ea typeface="+mn-ea"/>
              </a:rPr>
            </a:br>
            <a:r>
              <a:rPr kumimoji="1" lang="zh-CN" altLang="en-US" sz="2800" b="1">
                <a:latin typeface="+mn-ea"/>
                <a:ea typeface="+mn-ea"/>
              </a:rPr>
              <a:t>逻辑功能。</a:t>
            </a:r>
            <a:r>
              <a:rPr kumimoji="1" lang="en-US" altLang="zh-CN" sz="2800" b="1">
                <a:latin typeface="+mn-ea"/>
                <a:ea typeface="+mn-ea"/>
              </a:rPr>
              <a:t/>
            </a:r>
            <a:br>
              <a:rPr kumimoji="1" lang="en-US" altLang="zh-CN" sz="2800" b="1">
                <a:latin typeface="+mn-ea"/>
                <a:ea typeface="+mn-ea"/>
              </a:rPr>
            </a:br>
            <a:r>
              <a:rPr kumimoji="1" lang="zh-CN" altLang="en-US" sz="2800" b="1">
                <a:latin typeface="+mn-ea"/>
                <a:ea typeface="+mn-ea"/>
              </a:rPr>
              <a:t/>
            </a:r>
            <a:br>
              <a:rPr kumimoji="1" lang="zh-CN" altLang="en-US" sz="2800" b="1">
                <a:latin typeface="+mn-ea"/>
                <a:ea typeface="+mn-ea"/>
              </a:rPr>
            </a:br>
            <a:endParaRPr lang="en-US" altLang="zh-CN" sz="2800" b="1">
              <a:solidFill>
                <a:srgbClr val="800000"/>
              </a:solidFill>
              <a:latin typeface="+mn-ea"/>
              <a:ea typeface="+mn-ea"/>
            </a:endParaRPr>
          </a:p>
        </p:txBody>
      </p:sp>
      <mc:AlternateContent xmlns:mc="http://schemas.openxmlformats.org/markup-compatibility/2006" xmlns:a14="http://schemas.microsoft.com/office/drawing/2010/main">
        <mc:Choice Requires="a14">
          <p:sp>
            <p:nvSpPr>
              <p:cNvPr id="171018" name="Rectangle 10"/>
              <p:cNvSpPr>
                <a:spLocks noChangeArrowheads="1"/>
              </p:cNvSpPr>
              <p:nvPr/>
            </p:nvSpPr>
            <p:spPr bwMode="auto">
              <a:xfrm>
                <a:off x="-2386" y="2111012"/>
                <a:ext cx="5176632" cy="29474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indent="-457200" eaLnBrk="1" hangingPunct="1">
                  <a:spcBef>
                    <a:spcPct val="0"/>
                  </a:spcBef>
                  <a:spcAft>
                    <a:spcPts val="600"/>
                  </a:spcAft>
                  <a:buFontTx/>
                  <a:buNone/>
                </a:pPr>
                <a:r>
                  <a:rPr kumimoji="1" lang="zh-CN" altLang="en-US" sz="2600" i="0" dirty="0">
                    <a:solidFill>
                      <a:srgbClr val="0000FF"/>
                    </a:solidFill>
                    <a:latin typeface="+mn-ea"/>
                    <a:ea typeface="+mn-ea"/>
                  </a:rPr>
                  <a:t>解</a:t>
                </a:r>
                <a:r>
                  <a:rPr kumimoji="1" lang="en-US" altLang="zh-CN" sz="2600" i="0" dirty="0">
                    <a:solidFill>
                      <a:srgbClr val="0000FF"/>
                    </a:solidFill>
                    <a:latin typeface="+mn-ea"/>
                    <a:ea typeface="+mn-ea"/>
                  </a:rPr>
                  <a:t>:</a:t>
                </a:r>
                <a:r>
                  <a:rPr lang="en-US" altLang="zh-CN" sz="2600" dirty="0">
                    <a:solidFill>
                      <a:srgbClr val="003300"/>
                    </a:solidFill>
                    <a:latin typeface="+mn-ea"/>
                  </a:rPr>
                  <a:t> (1)</a:t>
                </a:r>
                <a:r>
                  <a:rPr kumimoji="1" lang="zh-CN" altLang="en-US" sz="2600" b="0" i="0" dirty="0">
                    <a:latin typeface="+mn-ea"/>
                    <a:ea typeface="+mn-ea"/>
                  </a:rPr>
                  <a:t>由逻辑图写出逻辑表达式</a:t>
                </a:r>
                <a:endParaRPr kumimoji="1" lang="en-US" altLang="zh-CN" sz="2600" b="0" i="0" dirty="0">
                  <a:latin typeface="+mn-ea"/>
                  <a:ea typeface="+mn-ea"/>
                </a:endParaRPr>
              </a:p>
              <a:p>
                <a:pPr indent="-457200" eaLnBrk="1" hangingPunct="1">
                  <a:spcBef>
                    <a:spcPct val="0"/>
                  </a:spcBef>
                  <a:spcAft>
                    <a:spcPts val="600"/>
                  </a:spcAft>
                  <a:buFontTx/>
                  <a:buNone/>
                </a:pPr>
                <a14:m>
                  <m:oMathPara xmlns:m="http://schemas.openxmlformats.org/officeDocument/2006/math">
                    <m:oMathParaPr>
                      <m:jc m:val="centerGroup"/>
                    </m:oMathParaPr>
                    <m:oMath xmlns:m="http://schemas.openxmlformats.org/officeDocument/2006/math">
                      <m:acc>
                        <m:accPr>
                          <m:chr m:val="̅"/>
                          <m:ctrlPr>
                            <a:rPr kumimoji="1" lang="zh-CN" altLang="en-US" sz="2400" i="1" smtClean="0">
                              <a:latin typeface="Cambria Math" panose="02040503050406030204" pitchFamily="18" charset="0"/>
                              <a:ea typeface="+mn-ea"/>
                            </a:rPr>
                          </m:ctrlPr>
                        </m:accPr>
                        <m:e>
                          <m:sSub>
                            <m:sSubPr>
                              <m:ctrlPr>
                                <a:rPr kumimoji="1" lang="en-US" altLang="zh-CN" sz="2400" i="1" smtClean="0">
                                  <a:latin typeface="Cambria Math" panose="02040503050406030204" pitchFamily="18" charset="0"/>
                                  <a:ea typeface="+mn-ea"/>
                                </a:rPr>
                              </m:ctrlPr>
                            </m:sSubPr>
                            <m:e>
                              <m:r>
                                <a:rPr kumimoji="1" lang="en-US" altLang="zh-CN" sz="2400" b="1" i="1">
                                  <a:latin typeface="Cambria Math" panose="02040503050406030204" pitchFamily="18" charset="0"/>
                                </a:rPr>
                                <m:t>𝑭</m:t>
                              </m:r>
                            </m:e>
                            <m:sub>
                              <m:r>
                                <a:rPr kumimoji="1" lang="en-US" altLang="zh-CN" sz="2400" b="1" i="1" smtClean="0">
                                  <a:latin typeface="Cambria Math" panose="02040503050406030204" pitchFamily="18" charset="0"/>
                                  <a:ea typeface="+mn-ea"/>
                                </a:rPr>
                                <m:t>𝟎</m:t>
                              </m:r>
                            </m:sub>
                          </m:sSub>
                        </m:e>
                      </m:acc>
                      <m:r>
                        <a:rPr kumimoji="1" lang="en-US" altLang="zh-CN" sz="2400" b="1" i="1" smtClean="0">
                          <a:latin typeface="Cambria Math" panose="02040503050406030204" pitchFamily="18" charset="0"/>
                          <a:ea typeface="+mn-ea"/>
                        </a:rPr>
                        <m:t>=</m:t>
                      </m:r>
                      <m:acc>
                        <m:accPr>
                          <m:chr m:val="̅"/>
                          <m:ctrlPr>
                            <a:rPr kumimoji="1" lang="zh-CN" altLang="en-US" sz="2400" i="1">
                              <a:latin typeface="Cambria Math" panose="02040503050406030204" pitchFamily="18" charset="0"/>
                            </a:rPr>
                          </m:ctrlPr>
                        </m:accPr>
                        <m:e>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𝑨</m:t>
                                  </m:r>
                                </m:e>
                                <m:sub>
                                  <m:r>
                                    <a:rPr kumimoji="1" lang="en-US" altLang="zh-CN" sz="2400" b="1" i="1">
                                      <a:latin typeface="Cambria Math" panose="02040503050406030204" pitchFamily="18" charset="0"/>
                                    </a:rPr>
                                    <m:t>𝟏</m:t>
                                  </m:r>
                                </m:sub>
                              </m:sSub>
                            </m:e>
                          </m:acc>
                          <m:r>
                            <a:rPr kumimoji="1" lang="en-US" altLang="zh-CN" sz="2400" b="1" i="1">
                              <a:latin typeface="Cambria Math" panose="02040503050406030204" pitchFamily="18" charset="0"/>
                              <a:ea typeface="Cambria Math" panose="02040503050406030204" pitchFamily="18" charset="0"/>
                            </a:rPr>
                            <m:t>∙</m:t>
                          </m:r>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𝑨</m:t>
                                  </m:r>
                                </m:e>
                                <m:sub>
                                  <m:r>
                                    <a:rPr kumimoji="1" lang="en-US" altLang="zh-CN" sz="2400" b="1" i="1">
                                      <a:latin typeface="Cambria Math" panose="02040503050406030204" pitchFamily="18" charset="0"/>
                                    </a:rPr>
                                    <m:t>𝟎</m:t>
                                  </m:r>
                                </m:sub>
                              </m:sSub>
                            </m:e>
                          </m:acc>
                        </m:e>
                      </m:acc>
                    </m:oMath>
                  </m:oMathPara>
                </a14:m>
                <a:endParaRPr kumimoji="1" lang="en-US" altLang="zh-CN" sz="2400" i="0" dirty="0">
                  <a:latin typeface="+mn-ea"/>
                  <a:ea typeface="+mn-ea"/>
                </a:endParaRPr>
              </a:p>
              <a:p>
                <a:pPr indent="-457200" eaLnBrk="1" hangingPunct="1">
                  <a:spcBef>
                    <a:spcPct val="0"/>
                  </a:spcBef>
                  <a:spcAft>
                    <a:spcPts val="600"/>
                  </a:spcAft>
                  <a:buFontTx/>
                  <a:buNone/>
                </a:pPr>
                <a14:m>
                  <m:oMathPara xmlns:m="http://schemas.openxmlformats.org/officeDocument/2006/math">
                    <m:oMathParaPr>
                      <m:jc m:val="centerGroup"/>
                    </m:oMathParaPr>
                    <m:oMath xmlns:m="http://schemas.openxmlformats.org/officeDocument/2006/math">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𝑭</m:t>
                              </m:r>
                            </m:e>
                            <m:sub>
                              <m:r>
                                <a:rPr kumimoji="1" lang="en-US" altLang="zh-CN" sz="2400" b="1" i="1" smtClean="0">
                                  <a:latin typeface="Cambria Math" panose="02040503050406030204" pitchFamily="18" charset="0"/>
                                </a:rPr>
                                <m:t>𝟏</m:t>
                              </m:r>
                            </m:sub>
                          </m:sSub>
                        </m:e>
                      </m:acc>
                      <m:r>
                        <a:rPr kumimoji="1" lang="en-US" altLang="zh-CN" sz="2400" b="1" i="1">
                          <a:latin typeface="Cambria Math" panose="02040503050406030204" pitchFamily="18" charset="0"/>
                        </a:rPr>
                        <m:t>=</m:t>
                      </m:r>
                      <m:acc>
                        <m:accPr>
                          <m:chr m:val="̅"/>
                          <m:ctrlPr>
                            <a:rPr kumimoji="1" lang="zh-CN" altLang="en-US" sz="2400" i="1">
                              <a:latin typeface="Cambria Math" panose="02040503050406030204" pitchFamily="18" charset="0"/>
                            </a:rPr>
                          </m:ctrlPr>
                        </m:accPr>
                        <m:e>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𝑨</m:t>
                                  </m:r>
                                </m:e>
                                <m:sub>
                                  <m:r>
                                    <a:rPr kumimoji="1" lang="en-US" altLang="zh-CN" sz="2400" b="1" i="1">
                                      <a:latin typeface="Cambria Math" panose="02040503050406030204" pitchFamily="18" charset="0"/>
                                    </a:rPr>
                                    <m:t>𝟏</m:t>
                                  </m:r>
                                </m:sub>
                              </m:sSub>
                            </m:e>
                          </m:acc>
                          <m:r>
                            <a:rPr kumimoji="1" lang="en-US" altLang="zh-CN" sz="2400" b="1"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𝑨</m:t>
                              </m:r>
                            </m:e>
                            <m:sub>
                              <m:r>
                                <a:rPr kumimoji="1" lang="en-US" altLang="zh-CN" sz="2400" b="1" i="1">
                                  <a:latin typeface="Cambria Math" panose="02040503050406030204" pitchFamily="18" charset="0"/>
                                </a:rPr>
                                <m:t>𝟎</m:t>
                              </m:r>
                            </m:sub>
                          </m:sSub>
                        </m:e>
                      </m:acc>
                    </m:oMath>
                  </m:oMathPara>
                </a14:m>
                <a:endParaRPr kumimoji="1" lang="en-US" altLang="zh-CN" sz="2400" i="0" dirty="0">
                  <a:latin typeface="+mn-ea"/>
                  <a:ea typeface="+mn-ea"/>
                </a:endParaRPr>
              </a:p>
              <a:p>
                <a:pPr indent="-457200" eaLnBrk="1" hangingPunct="1">
                  <a:spcBef>
                    <a:spcPct val="0"/>
                  </a:spcBef>
                  <a:spcAft>
                    <a:spcPts val="600"/>
                  </a:spcAft>
                  <a:buFontTx/>
                  <a:buNone/>
                </a:pPr>
                <a14:m>
                  <m:oMathPara xmlns:m="http://schemas.openxmlformats.org/officeDocument/2006/math">
                    <m:oMathParaPr>
                      <m:jc m:val="centerGroup"/>
                    </m:oMathParaPr>
                    <m:oMath xmlns:m="http://schemas.openxmlformats.org/officeDocument/2006/math">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𝑭</m:t>
                              </m:r>
                            </m:e>
                            <m:sub>
                              <m:r>
                                <a:rPr kumimoji="1" lang="en-US" altLang="zh-CN" sz="2400" b="1" i="1" smtClean="0">
                                  <a:latin typeface="Cambria Math" panose="02040503050406030204" pitchFamily="18" charset="0"/>
                                </a:rPr>
                                <m:t>𝟐</m:t>
                              </m:r>
                            </m:sub>
                          </m:sSub>
                        </m:e>
                      </m:acc>
                      <m:r>
                        <a:rPr kumimoji="1" lang="en-US" altLang="zh-CN" sz="2400" b="1" i="1">
                          <a:latin typeface="Cambria Math" panose="02040503050406030204" pitchFamily="18" charset="0"/>
                        </a:rPr>
                        <m:t>=</m:t>
                      </m:r>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𝑨</m:t>
                              </m:r>
                            </m:e>
                            <m:sub>
                              <m:r>
                                <a:rPr kumimoji="1" lang="en-US" altLang="zh-CN" sz="2400" b="1" i="1">
                                  <a:latin typeface="Cambria Math" panose="02040503050406030204" pitchFamily="18" charset="0"/>
                                </a:rPr>
                                <m:t>𝟏</m:t>
                              </m:r>
                            </m:sub>
                          </m:sSub>
                          <m:r>
                            <a:rPr kumimoji="1" lang="en-US" altLang="zh-CN" sz="2400" b="1" i="1">
                              <a:latin typeface="Cambria Math" panose="02040503050406030204" pitchFamily="18" charset="0"/>
                              <a:ea typeface="Cambria Math" panose="02040503050406030204" pitchFamily="18" charset="0"/>
                            </a:rPr>
                            <m:t>∙</m:t>
                          </m:r>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𝑨</m:t>
                                  </m:r>
                                </m:e>
                                <m:sub>
                                  <m:r>
                                    <a:rPr kumimoji="1" lang="en-US" altLang="zh-CN" sz="2400" b="1" i="1">
                                      <a:latin typeface="Cambria Math" panose="02040503050406030204" pitchFamily="18" charset="0"/>
                                    </a:rPr>
                                    <m:t>𝟎</m:t>
                                  </m:r>
                                </m:sub>
                              </m:sSub>
                            </m:e>
                          </m:acc>
                        </m:e>
                      </m:acc>
                    </m:oMath>
                  </m:oMathPara>
                </a14:m>
                <a:endParaRPr kumimoji="1" lang="en-US" altLang="zh-CN" sz="2400" i="0" dirty="0">
                  <a:latin typeface="+mn-ea"/>
                  <a:ea typeface="+mn-ea"/>
                </a:endParaRPr>
              </a:p>
              <a:p>
                <a:pPr indent="-457200" eaLnBrk="1" hangingPunct="1">
                  <a:spcBef>
                    <a:spcPct val="0"/>
                  </a:spcBef>
                  <a:spcAft>
                    <a:spcPts val="600"/>
                  </a:spcAft>
                  <a:buFontTx/>
                  <a:buNone/>
                </a:pPr>
                <a14:m>
                  <m:oMathPara xmlns:m="http://schemas.openxmlformats.org/officeDocument/2006/math">
                    <m:oMathParaPr>
                      <m:jc m:val="centerGroup"/>
                    </m:oMathParaPr>
                    <m:oMath xmlns:m="http://schemas.openxmlformats.org/officeDocument/2006/math">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𝑭</m:t>
                              </m:r>
                            </m:e>
                            <m:sub>
                              <m:r>
                                <a:rPr kumimoji="1" lang="en-US" altLang="zh-CN" sz="2400" b="1" i="1" smtClean="0">
                                  <a:latin typeface="Cambria Math" panose="02040503050406030204" pitchFamily="18" charset="0"/>
                                </a:rPr>
                                <m:t>𝟑</m:t>
                              </m:r>
                            </m:sub>
                          </m:sSub>
                        </m:e>
                      </m:acc>
                      <m:r>
                        <a:rPr kumimoji="1" lang="en-US" altLang="zh-CN" sz="2400" b="1" i="1">
                          <a:latin typeface="Cambria Math" panose="02040503050406030204" pitchFamily="18" charset="0"/>
                        </a:rPr>
                        <m:t>=</m:t>
                      </m:r>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𝑨</m:t>
                              </m:r>
                            </m:e>
                            <m:sub>
                              <m:r>
                                <a:rPr kumimoji="1" lang="en-US" altLang="zh-CN" sz="2400" b="1" i="1">
                                  <a:latin typeface="Cambria Math" panose="02040503050406030204" pitchFamily="18" charset="0"/>
                                </a:rPr>
                                <m:t>𝟏</m:t>
                              </m:r>
                            </m:sub>
                          </m:sSub>
                          <m:r>
                            <a:rPr kumimoji="1" lang="en-US" altLang="zh-CN" sz="2400" b="1"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𝑨</m:t>
                              </m:r>
                            </m:e>
                            <m:sub>
                              <m:r>
                                <a:rPr kumimoji="1" lang="en-US" altLang="zh-CN" sz="2400" b="1" i="1">
                                  <a:latin typeface="Cambria Math" panose="02040503050406030204" pitchFamily="18" charset="0"/>
                                </a:rPr>
                                <m:t>𝟎</m:t>
                              </m:r>
                            </m:sub>
                          </m:sSub>
                        </m:e>
                      </m:acc>
                    </m:oMath>
                  </m:oMathPara>
                </a14:m>
                <a:endParaRPr kumimoji="1" lang="zh-CN" altLang="en-US" sz="2800" i="0" dirty="0">
                  <a:latin typeface="+mn-ea"/>
                  <a:ea typeface="+mn-ea"/>
                </a:endParaRPr>
              </a:p>
            </p:txBody>
          </p:sp>
        </mc:Choice>
        <mc:Fallback xmlns="">
          <p:sp>
            <p:nvSpPr>
              <p:cNvPr id="171018" name="Rectangle 10"/>
              <p:cNvSpPr>
                <a:spLocks noRot="1" noChangeAspect="1" noMove="1" noResize="1" noEditPoints="1" noAdjustHandles="1" noChangeArrowheads="1" noChangeShapeType="1" noTextEdit="1"/>
              </p:cNvSpPr>
              <p:nvPr/>
            </p:nvSpPr>
            <p:spPr bwMode="auto">
              <a:xfrm>
                <a:off x="-2386" y="2111012"/>
                <a:ext cx="5176632" cy="2947474"/>
              </a:xfrm>
              <a:prstGeom prst="rect">
                <a:avLst/>
              </a:prstGeom>
              <a:blipFill rotWithShape="0">
                <a:blip r:embed="rId7"/>
                <a:stretch>
                  <a:fillRect l="-2120" t="-4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 name="Text Box 7"/>
          <p:cNvSpPr txBox="1">
            <a:spLocks noChangeArrowheads="1"/>
          </p:cNvSpPr>
          <p:nvPr/>
        </p:nvSpPr>
        <p:spPr bwMode="auto">
          <a:xfrm>
            <a:off x="736709" y="5147904"/>
            <a:ext cx="4419600" cy="101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600" dirty="0">
                <a:solidFill>
                  <a:srgbClr val="003300"/>
                </a:solidFill>
                <a:latin typeface="+mn-ea"/>
              </a:rPr>
              <a:t>(2)</a:t>
            </a:r>
            <a:r>
              <a:rPr kumimoji="1" lang="zh-CN" altLang="en-US" sz="2600" b="0" dirty="0">
                <a:latin typeface="+mn-ea"/>
                <a:ea typeface="+mn-ea"/>
              </a:rPr>
              <a:t>列</a:t>
            </a:r>
            <a:r>
              <a:rPr kumimoji="1" lang="zh-CN" altLang="en-US" sz="2600" b="0" i="0" dirty="0">
                <a:latin typeface="+mn-ea"/>
                <a:ea typeface="+mn-ea"/>
              </a:rPr>
              <a:t>真值表并可以看出：</a:t>
            </a:r>
            <a:r>
              <a:rPr kumimoji="1" lang="zh-CN" altLang="en-US" sz="2600" b="0" dirty="0">
                <a:latin typeface="+mn-ea"/>
                <a:ea typeface="+mn-ea"/>
              </a:rPr>
              <a:t>电路为</a:t>
            </a:r>
            <a:r>
              <a:rPr kumimoji="1" lang="zh-CN" altLang="en-US" sz="2600" dirty="0">
                <a:solidFill>
                  <a:srgbClr val="800000"/>
                </a:solidFill>
                <a:latin typeface="+mn-ea"/>
                <a:ea typeface="+mn-ea"/>
              </a:rPr>
              <a:t>低有效电平</a:t>
            </a:r>
            <a:r>
              <a:rPr kumimoji="1" lang="zh-CN" altLang="en-US" sz="2600" dirty="0">
                <a:solidFill>
                  <a:srgbClr val="003300"/>
                </a:solidFill>
                <a:latin typeface="+mn-ea"/>
                <a:ea typeface="+mn-ea"/>
              </a:rPr>
              <a:t>译码器</a:t>
            </a:r>
          </a:p>
        </p:txBody>
      </p:sp>
      <p:grpSp>
        <p:nvGrpSpPr>
          <p:cNvPr id="8" name="Group 8"/>
          <p:cNvGrpSpPr>
            <a:grpSpLocks/>
          </p:cNvGrpSpPr>
          <p:nvPr/>
        </p:nvGrpSpPr>
        <p:grpSpPr bwMode="auto">
          <a:xfrm>
            <a:off x="5284367" y="3693603"/>
            <a:ext cx="3709645" cy="2826139"/>
            <a:chOff x="1519" y="482"/>
            <a:chExt cx="2676" cy="2086"/>
          </a:xfrm>
        </p:grpSpPr>
        <p:grpSp>
          <p:nvGrpSpPr>
            <p:cNvPr id="9" name="Group 9"/>
            <p:cNvGrpSpPr>
              <a:grpSpLocks/>
            </p:cNvGrpSpPr>
            <p:nvPr/>
          </p:nvGrpSpPr>
          <p:grpSpPr bwMode="auto">
            <a:xfrm>
              <a:off x="1519" y="890"/>
              <a:ext cx="2676" cy="1678"/>
              <a:chOff x="1104" y="1152"/>
              <a:chExt cx="3696" cy="2304"/>
            </a:xfrm>
          </p:grpSpPr>
          <p:sp>
            <p:nvSpPr>
              <p:cNvPr id="11" name="Rectangle 10"/>
              <p:cNvSpPr>
                <a:spLocks noChangeArrowheads="1"/>
              </p:cNvSpPr>
              <p:nvPr/>
            </p:nvSpPr>
            <p:spPr bwMode="auto">
              <a:xfrm>
                <a:off x="1218" y="1248"/>
                <a:ext cx="1349"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A</a:t>
                </a:r>
                <a:r>
                  <a:rPr kumimoji="1" lang="en-US" altLang="zh-CN" sz="2400" i="0" baseline="-30000"/>
                  <a:t>1</a:t>
                </a:r>
                <a:r>
                  <a:rPr kumimoji="1" lang="en-US" altLang="zh-CN" sz="2400" i="0"/>
                  <a:t>    A</a:t>
                </a:r>
                <a:r>
                  <a:rPr kumimoji="1" lang="en-US" altLang="zh-CN" sz="2400" i="0" baseline="-30000"/>
                  <a:t>0</a:t>
                </a:r>
                <a:endParaRPr kumimoji="1" lang="en-US" altLang="zh-CN" sz="2400" i="0"/>
              </a:p>
            </p:txBody>
          </p:sp>
          <p:sp>
            <p:nvSpPr>
              <p:cNvPr id="12" name="Rectangle 11"/>
              <p:cNvSpPr>
                <a:spLocks noChangeArrowheads="1"/>
              </p:cNvSpPr>
              <p:nvPr/>
            </p:nvSpPr>
            <p:spPr bwMode="auto">
              <a:xfrm>
                <a:off x="1104" y="1152"/>
                <a:ext cx="1584" cy="672"/>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zh-CN" sz="2400" i="0"/>
              </a:p>
            </p:txBody>
          </p:sp>
          <mc:AlternateContent xmlns:mc="http://schemas.openxmlformats.org/markup-compatibility/2006" xmlns:a14="http://schemas.microsoft.com/office/drawing/2010/main">
            <mc:Choice Requires="a14">
              <p:sp>
                <p:nvSpPr>
                  <p:cNvPr id="13" name="Rectangle 12"/>
                  <p:cNvSpPr>
                    <a:spLocks noChangeArrowheads="1"/>
                  </p:cNvSpPr>
                  <p:nvPr/>
                </p:nvSpPr>
                <p:spPr bwMode="auto">
                  <a:xfrm>
                    <a:off x="2781" y="1248"/>
                    <a:ext cx="2019" cy="5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14:m>
                      <m:oMath xmlns:m="http://schemas.openxmlformats.org/officeDocument/2006/math">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𝑭</m:t>
                                </m:r>
                              </m:e>
                              <m:sub>
                                <m:r>
                                  <a:rPr kumimoji="1" lang="en-US" altLang="zh-CN" sz="2400" b="1" i="1">
                                    <a:latin typeface="Cambria Math" panose="02040503050406030204" pitchFamily="18" charset="0"/>
                                  </a:rPr>
                                  <m:t>𝟎</m:t>
                                </m:r>
                              </m:sub>
                            </m:sSub>
                          </m:e>
                        </m:acc>
                      </m:oMath>
                    </a14:m>
                    <a:r>
                      <a:rPr kumimoji="1" lang="en-US" altLang="zh-CN" sz="2400" i="0"/>
                      <a:t>  </a:t>
                    </a:r>
                    <a14:m>
                      <m:oMath xmlns:m="http://schemas.openxmlformats.org/officeDocument/2006/math">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𝑭</m:t>
                                </m:r>
                              </m:e>
                              <m:sub>
                                <m:r>
                                  <a:rPr kumimoji="1" lang="en-US" altLang="zh-CN" sz="2400" b="1" i="1">
                                    <a:latin typeface="Cambria Math" panose="02040503050406030204" pitchFamily="18" charset="0"/>
                                  </a:rPr>
                                  <m:t>𝟏</m:t>
                                </m:r>
                              </m:sub>
                            </m:sSub>
                          </m:e>
                        </m:acc>
                      </m:oMath>
                    </a14:m>
                    <a:r>
                      <a:rPr kumimoji="1" lang="en-US" altLang="zh-CN" sz="2400" i="0"/>
                      <a:t>  </a:t>
                    </a:r>
                    <a14:m>
                      <m:oMath xmlns:m="http://schemas.openxmlformats.org/officeDocument/2006/math">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𝑭</m:t>
                                </m:r>
                              </m:e>
                              <m:sub>
                                <m:r>
                                  <a:rPr kumimoji="1" lang="en-US" altLang="zh-CN" sz="2400" b="1" i="1">
                                    <a:latin typeface="Cambria Math" panose="02040503050406030204" pitchFamily="18" charset="0"/>
                                  </a:rPr>
                                  <m:t>𝟐</m:t>
                                </m:r>
                              </m:sub>
                            </m:sSub>
                          </m:e>
                        </m:acc>
                      </m:oMath>
                    </a14:m>
                    <a:r>
                      <a:rPr kumimoji="1" lang="en-US" altLang="zh-CN" sz="2400" i="0"/>
                      <a:t>  </a:t>
                    </a:r>
                    <a14:m>
                      <m:oMath xmlns:m="http://schemas.openxmlformats.org/officeDocument/2006/math">
                        <m:acc>
                          <m:accPr>
                            <m:chr m:val="̅"/>
                            <m:ctrlPr>
                              <a:rPr kumimoji="1" lang="zh-CN" altLang="en-US" sz="2400" i="1">
                                <a:latin typeface="Cambria Math" panose="02040503050406030204" pitchFamily="18" charset="0"/>
                              </a:rPr>
                            </m:ctrlPr>
                          </m:accPr>
                          <m:e>
                            <m:sSub>
                              <m:sSubPr>
                                <m:ctrlPr>
                                  <a:rPr kumimoji="1" lang="en-US" altLang="zh-CN" sz="2400" i="1">
                                    <a:latin typeface="Cambria Math" panose="02040503050406030204" pitchFamily="18" charset="0"/>
                                  </a:rPr>
                                </m:ctrlPr>
                              </m:sSubPr>
                              <m:e>
                                <m:r>
                                  <a:rPr kumimoji="1" lang="en-US" altLang="zh-CN" sz="2400" b="1" i="1">
                                    <a:latin typeface="Cambria Math" panose="02040503050406030204" pitchFamily="18" charset="0"/>
                                  </a:rPr>
                                  <m:t>𝑭</m:t>
                                </m:r>
                              </m:e>
                              <m:sub>
                                <m:r>
                                  <a:rPr kumimoji="1" lang="en-US" altLang="zh-CN" sz="2400" b="1" i="1">
                                    <a:latin typeface="Cambria Math" panose="02040503050406030204" pitchFamily="18" charset="0"/>
                                  </a:rPr>
                                  <m:t>𝟑</m:t>
                                </m:r>
                              </m:sub>
                            </m:sSub>
                          </m:e>
                        </m:acc>
                      </m:oMath>
                    </a14:m>
                    <a:endParaRPr kumimoji="1" lang="en-US" altLang="zh-CN" sz="2400" i="0"/>
                  </a:p>
                </p:txBody>
              </p:sp>
            </mc:Choice>
            <mc:Fallback xmlns="">
              <p:sp>
                <p:nvSpPr>
                  <p:cNvPr id="13" name="Rectangle 12"/>
                  <p:cNvSpPr>
                    <a:spLocks noRot="1" noChangeAspect="1" noMove="1" noResize="1" noEditPoints="1" noAdjustHandles="1" noChangeArrowheads="1" noChangeShapeType="1" noTextEdit="1"/>
                  </p:cNvSpPr>
                  <p:nvPr/>
                </p:nvSpPr>
                <p:spPr bwMode="auto">
                  <a:xfrm>
                    <a:off x="2781" y="1248"/>
                    <a:ext cx="2019" cy="528"/>
                  </a:xfrm>
                  <a:prstGeom prst="rect">
                    <a:avLst/>
                  </a:prstGeom>
                  <a:blipFill rotWithShape="0">
                    <a:blip r:embed="rId8"/>
                    <a:stretch>
                      <a:fillRect l="-3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Rectangle 13"/>
              <p:cNvSpPr>
                <a:spLocks noChangeArrowheads="1"/>
              </p:cNvSpPr>
              <p:nvPr/>
            </p:nvSpPr>
            <p:spPr bwMode="auto">
              <a:xfrm>
                <a:off x="2688" y="1152"/>
                <a:ext cx="2105" cy="672"/>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sp>
            <p:nvSpPr>
              <p:cNvPr id="15" name="Rectangle 14"/>
              <p:cNvSpPr>
                <a:spLocks noChangeArrowheads="1"/>
              </p:cNvSpPr>
              <p:nvPr/>
            </p:nvSpPr>
            <p:spPr bwMode="auto">
              <a:xfrm>
                <a:off x="1218" y="1824"/>
                <a:ext cx="1349" cy="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0     0</a:t>
                </a:r>
              </a:p>
              <a:p>
                <a:pPr algn="ctr">
                  <a:lnSpc>
                    <a:spcPct val="100000"/>
                  </a:lnSpc>
                  <a:spcBef>
                    <a:spcPct val="0"/>
                  </a:spcBef>
                  <a:buFontTx/>
                  <a:buNone/>
                </a:pPr>
                <a:r>
                  <a:rPr kumimoji="1" lang="en-US" altLang="zh-CN" sz="2400" i="0"/>
                  <a:t>0     1</a:t>
                </a:r>
              </a:p>
              <a:p>
                <a:pPr algn="ctr">
                  <a:lnSpc>
                    <a:spcPct val="100000"/>
                  </a:lnSpc>
                  <a:spcBef>
                    <a:spcPct val="0"/>
                  </a:spcBef>
                  <a:buFontTx/>
                  <a:buNone/>
                </a:pPr>
                <a:r>
                  <a:rPr kumimoji="1" lang="en-US" altLang="zh-CN" sz="2400" i="0"/>
                  <a:t>1     0</a:t>
                </a:r>
              </a:p>
              <a:p>
                <a:pPr algn="ctr">
                  <a:lnSpc>
                    <a:spcPct val="100000"/>
                  </a:lnSpc>
                  <a:spcBef>
                    <a:spcPct val="0"/>
                  </a:spcBef>
                  <a:buFontTx/>
                  <a:buNone/>
                </a:pPr>
                <a:r>
                  <a:rPr kumimoji="1" lang="en-US" altLang="zh-CN" sz="2400" i="0"/>
                  <a:t>1     1</a:t>
                </a:r>
              </a:p>
            </p:txBody>
          </p:sp>
          <p:sp>
            <p:nvSpPr>
              <p:cNvPr id="16" name="Rectangle 15"/>
              <p:cNvSpPr>
                <a:spLocks noChangeArrowheads="1"/>
              </p:cNvSpPr>
              <p:nvPr/>
            </p:nvSpPr>
            <p:spPr bwMode="auto">
              <a:xfrm>
                <a:off x="1104" y="1824"/>
                <a:ext cx="1584" cy="1632"/>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sp>
            <p:nvSpPr>
              <p:cNvPr id="17" name="Rectangle 16"/>
              <p:cNvSpPr>
                <a:spLocks noChangeArrowheads="1"/>
              </p:cNvSpPr>
              <p:nvPr/>
            </p:nvSpPr>
            <p:spPr bwMode="auto">
              <a:xfrm>
                <a:off x="2781" y="1824"/>
                <a:ext cx="1905"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solidFill>
                      <a:srgbClr val="0000FF"/>
                    </a:solidFill>
                  </a:rPr>
                  <a:t>0</a:t>
                </a:r>
                <a:r>
                  <a:rPr kumimoji="1" lang="en-US" altLang="zh-CN" sz="2400" i="0"/>
                  <a:t>    1    1    1</a:t>
                </a:r>
              </a:p>
              <a:p>
                <a:pPr algn="ctr">
                  <a:lnSpc>
                    <a:spcPct val="100000"/>
                  </a:lnSpc>
                  <a:spcBef>
                    <a:spcPct val="0"/>
                  </a:spcBef>
                  <a:buFontTx/>
                  <a:buNone/>
                </a:pPr>
                <a:r>
                  <a:rPr kumimoji="1" lang="en-US" altLang="zh-CN" sz="2400" i="0"/>
                  <a:t>1    </a:t>
                </a:r>
                <a:r>
                  <a:rPr kumimoji="1" lang="en-US" altLang="zh-CN" sz="2400">
                    <a:solidFill>
                      <a:srgbClr val="0000FF"/>
                    </a:solidFill>
                  </a:rPr>
                  <a:t>0</a:t>
                </a:r>
                <a:r>
                  <a:rPr kumimoji="1" lang="en-US" altLang="zh-CN" sz="2400" i="0"/>
                  <a:t>    1    1</a:t>
                </a:r>
              </a:p>
              <a:p>
                <a:pPr algn="ctr">
                  <a:lnSpc>
                    <a:spcPct val="100000"/>
                  </a:lnSpc>
                  <a:spcBef>
                    <a:spcPct val="0"/>
                  </a:spcBef>
                  <a:buFontTx/>
                  <a:buNone/>
                </a:pPr>
                <a:r>
                  <a:rPr kumimoji="1" lang="en-US" altLang="zh-CN" sz="2400" i="0"/>
                  <a:t>1    1    </a:t>
                </a:r>
                <a:r>
                  <a:rPr kumimoji="1" lang="en-US" altLang="zh-CN" sz="2400">
                    <a:solidFill>
                      <a:srgbClr val="0000FF"/>
                    </a:solidFill>
                  </a:rPr>
                  <a:t>0</a:t>
                </a:r>
                <a:r>
                  <a:rPr kumimoji="1" lang="en-US" altLang="zh-CN" sz="2400" i="0"/>
                  <a:t>    1</a:t>
                </a:r>
              </a:p>
              <a:p>
                <a:pPr algn="ctr">
                  <a:lnSpc>
                    <a:spcPct val="100000"/>
                  </a:lnSpc>
                  <a:spcBef>
                    <a:spcPct val="0"/>
                  </a:spcBef>
                  <a:buFontTx/>
                  <a:buNone/>
                </a:pPr>
                <a:r>
                  <a:rPr kumimoji="1" lang="en-US" altLang="zh-CN" sz="2400" i="0"/>
                  <a:t>1    1    1    </a:t>
                </a:r>
                <a:r>
                  <a:rPr kumimoji="1" lang="en-US" altLang="zh-CN" sz="2400">
                    <a:solidFill>
                      <a:srgbClr val="0000FF"/>
                    </a:solidFill>
                  </a:rPr>
                  <a:t>0</a:t>
                </a:r>
              </a:p>
            </p:txBody>
          </p:sp>
          <p:sp>
            <p:nvSpPr>
              <p:cNvPr id="18" name="Rectangle 17"/>
              <p:cNvSpPr>
                <a:spLocks noChangeArrowheads="1"/>
              </p:cNvSpPr>
              <p:nvPr/>
            </p:nvSpPr>
            <p:spPr bwMode="auto">
              <a:xfrm>
                <a:off x="2688" y="1824"/>
                <a:ext cx="2112" cy="1632"/>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i="0"/>
              </a:p>
            </p:txBody>
          </p:sp>
        </p:grpSp>
        <p:sp>
          <p:nvSpPr>
            <p:cNvPr id="10" name="Text Box 18"/>
            <p:cNvSpPr txBox="1">
              <a:spLocks noChangeArrowheads="1"/>
            </p:cNvSpPr>
            <p:nvPr/>
          </p:nvSpPr>
          <p:spPr bwMode="auto">
            <a:xfrm>
              <a:off x="1610" y="482"/>
              <a:ext cx="2494"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latin typeface="+mn-ea"/>
                  <a:ea typeface="+mn-ea"/>
                </a:rPr>
                <a:t>真值表 </a:t>
              </a:r>
            </a:p>
          </p:txBody>
        </p:sp>
      </p:grpSp>
      <p:graphicFrame>
        <p:nvGraphicFramePr>
          <p:cNvPr id="6" name="对象 5">
            <a:extLst>
              <a:ext uri="{FF2B5EF4-FFF2-40B4-BE49-F238E27FC236}">
                <a16:creationId xmlns:a16="http://schemas.microsoft.com/office/drawing/2014/main" xmlns="" id="{35D23FF5-9CE8-C09A-1F90-CB24642651F3}"/>
              </a:ext>
            </a:extLst>
          </p:cNvPr>
          <p:cNvGraphicFramePr>
            <a:graphicFrameLocks noChangeAspect="1"/>
          </p:cNvGraphicFramePr>
          <p:nvPr>
            <p:extLst>
              <p:ext uri="{D42A27DB-BD31-4B8C-83A1-F6EECF244321}">
                <p14:modId xmlns:p14="http://schemas.microsoft.com/office/powerpoint/2010/main" val="1933251448"/>
              </p:ext>
            </p:extLst>
          </p:nvPr>
        </p:nvGraphicFramePr>
        <p:xfrm>
          <a:off x="5284367" y="31253"/>
          <a:ext cx="3573081" cy="3691657"/>
        </p:xfrm>
        <a:graphic>
          <a:graphicData uri="http://schemas.openxmlformats.org/presentationml/2006/ole">
            <mc:AlternateContent xmlns:mc="http://schemas.openxmlformats.org/markup-compatibility/2006">
              <mc:Choice xmlns:v="urn:schemas-microsoft-com:vml" Requires="v">
                <p:oleObj spid="_x0000_s2051" name="Visio" r:id="rId9" imgW="4308241" imgH="4443984" progId="Visio.Drawing.11">
                  <p:embed/>
                </p:oleObj>
              </mc:Choice>
              <mc:Fallback>
                <p:oleObj name="Visio" r:id="rId9" imgW="4308241" imgH="4443984" progId="Visio.Drawing.11">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4367" y="31253"/>
                        <a:ext cx="3573081" cy="3691657"/>
                      </a:xfrm>
                      <a:prstGeom prst="rect">
                        <a:avLst/>
                      </a:prstGeom>
                      <a:noFill/>
                    </p:spPr>
                  </p:pic>
                </p:oleObj>
              </mc:Fallback>
            </mc:AlternateContent>
          </a:graphicData>
        </a:graphic>
      </p:graphicFrame>
    </p:spTree>
    <p:extLst>
      <p:ext uri="{BB962C8B-B14F-4D97-AF65-F5344CB8AC3E}">
        <p14:creationId xmlns:p14="http://schemas.microsoft.com/office/powerpoint/2010/main" val="113872132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1018"/>
                                        </p:tgtEl>
                                        <p:attrNameLst>
                                          <p:attrName>style.visibility</p:attrName>
                                        </p:attrNameLst>
                                      </p:cBhvr>
                                      <p:to>
                                        <p:strVal val="visible"/>
                                      </p:to>
                                    </p:set>
                                    <p:animEffect transition="in" filter="wipe(up)">
                                      <p:cBhvr>
                                        <p:cTn id="7" dur="2000"/>
                                        <p:tgtEl>
                                          <p:spTgt spid="171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8"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75248" y="1031555"/>
            <a:ext cx="9068752" cy="705485"/>
          </a:xfrm>
          <a:solidFill>
            <a:schemeClr val="bg1"/>
          </a:solidFill>
        </p:spPr>
        <p:txBody>
          <a:bodyPr/>
          <a:lstStyle/>
          <a:p>
            <a:pPr algn="l" eaLnBrk="1" hangingPunct="1"/>
            <a:r>
              <a:rPr lang="en-US" altLang="zh-CN" sz="3200" b="1">
                <a:solidFill>
                  <a:srgbClr val="0000FF"/>
                </a:solidFill>
                <a:latin typeface="+mn-ea"/>
                <a:ea typeface="+mn-ea"/>
              </a:rPr>
              <a:t>3.7 </a:t>
            </a:r>
            <a:r>
              <a:rPr lang="zh-CN" altLang="en-US" sz="3200" b="1">
                <a:solidFill>
                  <a:srgbClr val="0000FF"/>
                </a:solidFill>
                <a:latin typeface="+mn-ea"/>
                <a:ea typeface="+mn-ea"/>
              </a:rPr>
              <a:t>算数运算电路 </a:t>
            </a:r>
          </a:p>
        </p:txBody>
      </p:sp>
      <p:sp>
        <p:nvSpPr>
          <p:cNvPr id="185347" name="Rectangle 3"/>
          <p:cNvSpPr>
            <a:spLocks noGrp="1" noChangeArrowheads="1"/>
          </p:cNvSpPr>
          <p:nvPr>
            <p:ph type="body" idx="1"/>
          </p:nvPr>
        </p:nvSpPr>
        <p:spPr>
          <a:xfrm>
            <a:off x="273368" y="1645588"/>
            <a:ext cx="7772400" cy="4130372"/>
          </a:xfrm>
        </p:spPr>
        <p:txBody>
          <a:bodyPr/>
          <a:lstStyle/>
          <a:p>
            <a:pPr marL="0" indent="0" algn="just" eaLnBrk="1" hangingPunct="1">
              <a:lnSpc>
                <a:spcPct val="120000"/>
              </a:lnSpc>
              <a:buNone/>
            </a:pPr>
            <a:r>
              <a:rPr lang="zh-CN" altLang="en-US" sz="2600"/>
              <a:t>      算术运算电路包含</a:t>
            </a:r>
            <a:r>
              <a:rPr lang="zh-CN" altLang="en-US" sz="2600" b="1">
                <a:solidFill>
                  <a:srgbClr val="003300"/>
                </a:solidFill>
              </a:rPr>
              <a:t>二进制加法电路，二进制减法电路和算术逻辑单元</a:t>
            </a:r>
            <a:r>
              <a:rPr lang="en-US" altLang="zh-CN" sz="2600" b="1">
                <a:solidFill>
                  <a:srgbClr val="800000"/>
                </a:solidFill>
              </a:rPr>
              <a:t>(ALU) </a:t>
            </a:r>
            <a:endParaRPr lang="en-US" altLang="zh-CN" sz="2600"/>
          </a:p>
          <a:p>
            <a:pPr eaLnBrk="1" hangingPunct="1">
              <a:lnSpc>
                <a:spcPct val="120000"/>
              </a:lnSpc>
              <a:buFont typeface="Wingdings" panose="05000000000000000000" pitchFamily="2" charset="2"/>
              <a:buChar char="l"/>
            </a:pPr>
            <a:r>
              <a:rPr lang="zh-CN" altLang="en-US" sz="2800" b="1">
                <a:solidFill>
                  <a:srgbClr val="0000FF"/>
                </a:solidFill>
                <a:latin typeface="+mn-ea"/>
                <a:cs typeface="+mj-cs"/>
              </a:rPr>
              <a:t>二进制加法电路</a:t>
            </a:r>
            <a:endParaRPr lang="en-US" altLang="zh-CN" sz="2800" b="1">
              <a:solidFill>
                <a:srgbClr val="0000FF"/>
              </a:solidFill>
              <a:latin typeface="+mn-ea"/>
              <a:cs typeface="+mj-cs"/>
            </a:endParaRPr>
          </a:p>
          <a:p>
            <a:pPr marL="400050" lvl="1" indent="0" eaLnBrk="1" hangingPunct="1">
              <a:lnSpc>
                <a:spcPct val="120000"/>
              </a:lnSpc>
              <a:buNone/>
            </a:pPr>
            <a:r>
              <a:rPr lang="en-US" altLang="zh-CN" sz="2400">
                <a:latin typeface="+mn-ea"/>
              </a:rPr>
              <a:t>⑴ </a:t>
            </a:r>
            <a:r>
              <a:rPr lang="zh-CN" altLang="en-US" sz="2400">
                <a:latin typeface="+mn-ea"/>
              </a:rPr>
              <a:t>半加和全加的概念</a:t>
            </a:r>
          </a:p>
          <a:p>
            <a:pPr marL="400050" lvl="1" indent="0" eaLnBrk="1" hangingPunct="1">
              <a:lnSpc>
                <a:spcPct val="120000"/>
              </a:lnSpc>
              <a:buNone/>
            </a:pPr>
            <a:r>
              <a:rPr lang="zh-CN" altLang="en-US" sz="2400">
                <a:latin typeface="+mn-ea"/>
              </a:rPr>
              <a:t>⑵ 半加器（</a:t>
            </a:r>
            <a:r>
              <a:rPr lang="en-US" altLang="zh-CN" sz="2400">
                <a:latin typeface="+mn-ea"/>
              </a:rPr>
              <a:t>Half Adder</a:t>
            </a:r>
            <a:r>
              <a:rPr lang="zh-CN" altLang="en-US" sz="2400">
                <a:latin typeface="+mn-ea"/>
              </a:rPr>
              <a:t>）</a:t>
            </a:r>
          </a:p>
          <a:p>
            <a:pPr marL="400050" lvl="1" indent="0" eaLnBrk="1" hangingPunct="1">
              <a:lnSpc>
                <a:spcPct val="120000"/>
              </a:lnSpc>
              <a:buNone/>
            </a:pPr>
            <a:r>
              <a:rPr lang="zh-CN" altLang="en-US" sz="2400">
                <a:latin typeface="+mn-ea"/>
              </a:rPr>
              <a:t>⑶ 全加器（</a:t>
            </a:r>
            <a:r>
              <a:rPr lang="en-US" altLang="zh-CN" sz="2400">
                <a:latin typeface="+mn-ea"/>
              </a:rPr>
              <a:t>Full Adder</a:t>
            </a:r>
            <a:r>
              <a:rPr lang="zh-CN" altLang="en-US" sz="2400">
                <a:latin typeface="+mn-ea"/>
              </a:rPr>
              <a:t>）</a:t>
            </a:r>
          </a:p>
          <a:p>
            <a:pPr marL="400050" lvl="1" indent="0" eaLnBrk="1" hangingPunct="1">
              <a:lnSpc>
                <a:spcPct val="120000"/>
              </a:lnSpc>
              <a:buNone/>
            </a:pPr>
            <a:r>
              <a:rPr lang="zh-CN" altLang="en-US" sz="2400">
                <a:latin typeface="+mn-ea"/>
              </a:rPr>
              <a:t>⑷ 加法器：①串行加法器</a:t>
            </a:r>
            <a:endParaRPr lang="en-US" altLang="zh-CN" sz="2400">
              <a:latin typeface="+mn-ea"/>
            </a:endParaRPr>
          </a:p>
          <a:p>
            <a:pPr marL="400050" lvl="1" indent="0" eaLnBrk="1" hangingPunct="1">
              <a:lnSpc>
                <a:spcPct val="120000"/>
              </a:lnSpc>
              <a:buNone/>
            </a:pPr>
            <a:r>
              <a:rPr lang="en-US" altLang="zh-CN" sz="2400">
                <a:latin typeface="+mn-ea"/>
              </a:rPr>
              <a:t>		  </a:t>
            </a:r>
            <a:r>
              <a:rPr lang="zh-CN" altLang="en-US" sz="2400">
                <a:latin typeface="+mn-ea"/>
              </a:rPr>
              <a:t>②并行加法器 </a:t>
            </a:r>
          </a:p>
          <a:p>
            <a:pPr marL="0" indent="0" algn="just" eaLnBrk="1" hangingPunct="1">
              <a:lnSpc>
                <a:spcPct val="120000"/>
              </a:lnSpc>
              <a:buNone/>
            </a:pPr>
            <a:endParaRPr lang="zh-CN" altLang="en-US" sz="2400"/>
          </a:p>
          <a:p>
            <a:pPr marL="0" indent="0" algn="just" eaLnBrk="1" hangingPunct="1">
              <a:lnSpc>
                <a:spcPct val="120000"/>
              </a:lnSpc>
              <a:buNone/>
            </a:pPr>
            <a:endParaRPr lang="zh-CN" altLang="en-US" sz="2600"/>
          </a:p>
          <a:p>
            <a:pPr eaLnBrk="1" hangingPunct="1"/>
            <a:endParaRPr lang="en-US" altLang="zh-CN"/>
          </a:p>
        </p:txBody>
      </p:sp>
    </p:spTree>
    <p:extLst>
      <p:ext uri="{BB962C8B-B14F-4D97-AF65-F5344CB8AC3E}">
        <p14:creationId xmlns:p14="http://schemas.microsoft.com/office/powerpoint/2010/main" val="619255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Effect transition="in" filter="wipe(up)">
                                      <p:cBhvr>
                                        <p:cTn id="11" dur="2000"/>
                                        <p:tgtEl>
                                          <p:spTgt spid="185347">
                                            <p:txEl>
                                              <p:pRg st="1" end="1"/>
                                            </p:txEl>
                                          </p:spTgt>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85347">
                                            <p:txEl>
                                              <p:pRg st="2" end="2"/>
                                            </p:txEl>
                                          </p:spTgt>
                                        </p:tgtEl>
                                        <p:attrNameLst>
                                          <p:attrName>style.visibility</p:attrName>
                                        </p:attrNameLst>
                                      </p:cBhvr>
                                      <p:to>
                                        <p:strVal val="visible"/>
                                      </p:to>
                                    </p:set>
                                    <p:animEffect transition="in" filter="wipe(up)">
                                      <p:cBhvr>
                                        <p:cTn id="14" dur="2000"/>
                                        <p:tgtEl>
                                          <p:spTgt spid="185347">
                                            <p:txEl>
                                              <p:pRg st="2" end="2"/>
                                            </p:txEl>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85347">
                                            <p:txEl>
                                              <p:pRg st="3" end="3"/>
                                            </p:txEl>
                                          </p:spTgt>
                                        </p:tgtEl>
                                        <p:attrNameLst>
                                          <p:attrName>style.visibility</p:attrName>
                                        </p:attrNameLst>
                                      </p:cBhvr>
                                      <p:to>
                                        <p:strVal val="visible"/>
                                      </p:to>
                                    </p:set>
                                    <p:animEffect transition="in" filter="wipe(up)">
                                      <p:cBhvr>
                                        <p:cTn id="17" dur="2000"/>
                                        <p:tgtEl>
                                          <p:spTgt spid="185347">
                                            <p:txEl>
                                              <p:pRg st="3" end="3"/>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85347">
                                            <p:txEl>
                                              <p:pRg st="4" end="4"/>
                                            </p:txEl>
                                          </p:spTgt>
                                        </p:tgtEl>
                                        <p:attrNameLst>
                                          <p:attrName>style.visibility</p:attrName>
                                        </p:attrNameLst>
                                      </p:cBhvr>
                                      <p:to>
                                        <p:strVal val="visible"/>
                                      </p:to>
                                    </p:set>
                                    <p:animEffect transition="in" filter="wipe(up)">
                                      <p:cBhvr>
                                        <p:cTn id="20" dur="2000"/>
                                        <p:tgtEl>
                                          <p:spTgt spid="185347">
                                            <p:txEl>
                                              <p:pRg st="4" end="4"/>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85347">
                                            <p:txEl>
                                              <p:pRg st="5" end="5"/>
                                            </p:txEl>
                                          </p:spTgt>
                                        </p:tgtEl>
                                        <p:attrNameLst>
                                          <p:attrName>style.visibility</p:attrName>
                                        </p:attrNameLst>
                                      </p:cBhvr>
                                      <p:to>
                                        <p:strVal val="visible"/>
                                      </p:to>
                                    </p:set>
                                    <p:animEffect transition="in" filter="wipe(up)">
                                      <p:cBhvr>
                                        <p:cTn id="23" dur="2000"/>
                                        <p:tgtEl>
                                          <p:spTgt spid="185347">
                                            <p:txEl>
                                              <p:pRg st="5" end="5"/>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85347">
                                            <p:txEl>
                                              <p:pRg st="6" end="6"/>
                                            </p:txEl>
                                          </p:spTgt>
                                        </p:tgtEl>
                                        <p:attrNameLst>
                                          <p:attrName>style.visibility</p:attrName>
                                        </p:attrNameLst>
                                      </p:cBhvr>
                                      <p:to>
                                        <p:strVal val="visible"/>
                                      </p:to>
                                    </p:set>
                                    <p:animEffect transition="in" filter="wipe(up)">
                                      <p:cBhvr>
                                        <p:cTn id="26" dur="2000"/>
                                        <p:tgtEl>
                                          <p:spTgt spid="185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197572" y="83059"/>
            <a:ext cx="7112952" cy="705485"/>
          </a:xfrm>
          <a:solidFill>
            <a:schemeClr val="bg1"/>
          </a:solidFill>
        </p:spPr>
        <p:txBody>
          <a:bodyPr/>
          <a:lstStyle/>
          <a:p>
            <a:pPr marL="457200" indent="-457200" algn="l" eaLnBrk="1" hangingPunct="1">
              <a:buFont typeface="Wingdings" panose="05000000000000000000" pitchFamily="2" charset="2"/>
              <a:buChar char="l"/>
            </a:pPr>
            <a:r>
              <a:rPr lang="zh-CN" altLang="en-US" sz="2800" b="1">
                <a:solidFill>
                  <a:srgbClr val="0000FF"/>
                </a:solidFill>
                <a:latin typeface="+mn-ea"/>
                <a:ea typeface="+mn-ea"/>
              </a:rPr>
              <a:t>半加和全加的概念</a:t>
            </a:r>
          </a:p>
        </p:txBody>
      </p:sp>
      <p:sp>
        <p:nvSpPr>
          <p:cNvPr id="185347" name="Rectangle 3"/>
          <p:cNvSpPr>
            <a:spLocks noGrp="1" noChangeArrowheads="1"/>
          </p:cNvSpPr>
          <p:nvPr>
            <p:ph type="body" idx="1"/>
          </p:nvPr>
        </p:nvSpPr>
        <p:spPr>
          <a:xfrm>
            <a:off x="273368" y="619759"/>
            <a:ext cx="8489632" cy="2543783"/>
          </a:xfrm>
        </p:spPr>
        <p:txBody>
          <a:bodyPr/>
          <a:lstStyle/>
          <a:p>
            <a:pPr eaLnBrk="1" hangingPunct="1"/>
            <a:r>
              <a:rPr lang="zh-CN" altLang="en-US" sz="2400" dirty="0">
                <a:latin typeface="宋体" panose="02010600030101010101" pitchFamily="2" charset="-122"/>
              </a:rPr>
              <a:t>两个</a:t>
            </a:r>
            <a:r>
              <a:rPr lang="en-US" altLang="zh-CN" sz="2400" i="1" dirty="0"/>
              <a:t>n</a:t>
            </a:r>
            <a:r>
              <a:rPr lang="zh-CN" altLang="en-US" sz="2400" dirty="0">
                <a:latin typeface="宋体" panose="02010600030101010101" pitchFamily="2" charset="-122"/>
              </a:rPr>
              <a:t>位二进制数相加，是从最低有效位开始相加，得到</a:t>
            </a:r>
            <a:r>
              <a:rPr lang="zh-CN" altLang="en-US" sz="2400" dirty="0"/>
              <a:t>“</a:t>
            </a:r>
            <a:r>
              <a:rPr lang="zh-CN" altLang="en-US" sz="2400" dirty="0">
                <a:latin typeface="宋体" panose="02010600030101010101" pitchFamily="2" charset="-122"/>
              </a:rPr>
              <a:t>和数</a:t>
            </a:r>
            <a:r>
              <a:rPr lang="zh-CN" altLang="en-US" sz="2400" dirty="0"/>
              <a:t>”</a:t>
            </a:r>
            <a:r>
              <a:rPr lang="zh-CN" altLang="en-US" sz="2400" dirty="0">
                <a:latin typeface="宋体" panose="02010600030101010101" pitchFamily="2" charset="-122"/>
              </a:rPr>
              <a:t>并传送进位最后得到结果。</a:t>
            </a:r>
          </a:p>
          <a:p>
            <a:pPr eaLnBrk="1" hangingPunct="1"/>
            <a:r>
              <a:rPr lang="zh-CN" altLang="en-US" sz="2400" dirty="0">
                <a:latin typeface="宋体" panose="02010600030101010101" pitchFamily="2" charset="-122"/>
              </a:rPr>
              <a:t>最低位</a:t>
            </a:r>
            <a:r>
              <a:rPr lang="zh-CN" altLang="en-US" sz="2400" b="1" dirty="0">
                <a:latin typeface="宋体" panose="02010600030101010101" pitchFamily="2" charset="-122"/>
              </a:rPr>
              <a:t>只有加数和被加数相加</a:t>
            </a:r>
            <a:r>
              <a:rPr lang="zh-CN" altLang="en-US" sz="2400" dirty="0">
                <a:latin typeface="宋体" panose="02010600030101010101" pitchFamily="2" charset="-122"/>
              </a:rPr>
              <a:t>，称为</a:t>
            </a:r>
            <a:r>
              <a:rPr lang="zh-CN" altLang="en-US" sz="2400" b="1" dirty="0">
                <a:solidFill>
                  <a:srgbClr val="800000"/>
                </a:solidFill>
                <a:latin typeface="宋体" panose="02010600030101010101" pitchFamily="2" charset="-122"/>
              </a:rPr>
              <a:t>半加</a:t>
            </a:r>
            <a:r>
              <a:rPr lang="zh-CN" altLang="en-US" sz="2400" dirty="0">
                <a:latin typeface="宋体" panose="02010600030101010101" pitchFamily="2" charset="-122"/>
              </a:rPr>
              <a:t>；</a:t>
            </a:r>
          </a:p>
          <a:p>
            <a:pPr eaLnBrk="1" hangingPunct="1"/>
            <a:r>
              <a:rPr lang="zh-CN" altLang="en-US" sz="2400" dirty="0">
                <a:latin typeface="宋体" panose="02010600030101010101" pitchFamily="2" charset="-122"/>
              </a:rPr>
              <a:t>其余各位是</a:t>
            </a:r>
            <a:r>
              <a:rPr lang="zh-CN" altLang="en-US" sz="2400" b="1" dirty="0">
                <a:latin typeface="宋体" panose="02010600030101010101" pitchFamily="2" charset="-122"/>
              </a:rPr>
              <a:t>加数、被加数和相邻低位的进位</a:t>
            </a:r>
            <a:r>
              <a:rPr lang="zh-CN" altLang="en-US" sz="2400" dirty="0">
                <a:latin typeface="宋体" panose="02010600030101010101" pitchFamily="2" charset="-122"/>
              </a:rPr>
              <a:t>相加称为</a:t>
            </a:r>
            <a:r>
              <a:rPr lang="zh-CN" altLang="en-US" sz="2400" b="1" dirty="0">
                <a:solidFill>
                  <a:srgbClr val="800000"/>
                </a:solidFill>
                <a:latin typeface="宋体" panose="02010600030101010101" pitchFamily="2" charset="-122"/>
              </a:rPr>
              <a:t>全加</a:t>
            </a:r>
            <a:r>
              <a:rPr lang="zh-CN" altLang="en-US" sz="2400" dirty="0">
                <a:latin typeface="宋体" panose="02010600030101010101" pitchFamily="2" charset="-122"/>
              </a:rPr>
              <a:t>。</a:t>
            </a:r>
            <a:r>
              <a:rPr lang="zh-CN" altLang="en-US" sz="2400" dirty="0"/>
              <a:t> </a:t>
            </a:r>
          </a:p>
          <a:p>
            <a:pPr eaLnBrk="1" hangingPunct="1">
              <a:lnSpc>
                <a:spcPct val="120000"/>
              </a:lnSpc>
              <a:buFont typeface="Wingdings" panose="05000000000000000000" pitchFamily="2" charset="2"/>
              <a:buChar char="l"/>
            </a:pPr>
            <a:r>
              <a:rPr lang="zh-CN" altLang="en-US" sz="2800" b="1" dirty="0">
                <a:solidFill>
                  <a:srgbClr val="0000FF"/>
                </a:solidFill>
                <a:latin typeface="+mn-ea"/>
                <a:cs typeface="+mj-cs"/>
              </a:rPr>
              <a:t>半加器（</a:t>
            </a:r>
            <a:r>
              <a:rPr lang="en-US" altLang="zh-CN" sz="2800" b="1" dirty="0">
                <a:solidFill>
                  <a:srgbClr val="0000FF"/>
                </a:solidFill>
                <a:latin typeface="+mn-ea"/>
                <a:cs typeface="+mj-cs"/>
              </a:rPr>
              <a:t>Half Adder</a:t>
            </a:r>
            <a:r>
              <a:rPr lang="zh-CN" altLang="en-US" sz="2800" b="1" dirty="0">
                <a:solidFill>
                  <a:srgbClr val="0000FF"/>
                </a:solidFill>
                <a:latin typeface="+mn-ea"/>
                <a:cs typeface="+mj-cs"/>
              </a:rPr>
              <a:t>）</a:t>
            </a:r>
            <a:endParaRPr lang="en-US" altLang="zh-CN" sz="2800" b="1" dirty="0">
              <a:solidFill>
                <a:srgbClr val="0000FF"/>
              </a:solidFill>
              <a:latin typeface="+mn-ea"/>
              <a:cs typeface="+mj-cs"/>
            </a:endParaRPr>
          </a:p>
          <a:p>
            <a:pPr marL="0" indent="0" eaLnBrk="1" hangingPunct="1">
              <a:lnSpc>
                <a:spcPct val="120000"/>
              </a:lnSpc>
              <a:buNone/>
            </a:pPr>
            <a:r>
              <a:rPr lang="en-US" altLang="zh-CN" sz="2800" b="1" dirty="0">
                <a:solidFill>
                  <a:srgbClr val="0000FF"/>
                </a:solidFill>
                <a:latin typeface="+mn-ea"/>
                <a:cs typeface="+mj-cs"/>
              </a:rPr>
              <a:t>    </a:t>
            </a:r>
            <a:r>
              <a:rPr lang="zh-CN" altLang="en-US" sz="2400" dirty="0">
                <a:latin typeface="宋体" panose="02010600030101010101" pitchFamily="2" charset="-122"/>
              </a:rPr>
              <a:t>完成只有加数和被加数相加的电路，称为半加器。</a:t>
            </a:r>
            <a:endParaRPr lang="zh-CN" altLang="en-US" sz="2400" dirty="0">
              <a:latin typeface="+mn-ea"/>
            </a:endParaRPr>
          </a:p>
          <a:p>
            <a:pPr marL="0" indent="0" algn="just" eaLnBrk="1" hangingPunct="1">
              <a:lnSpc>
                <a:spcPct val="120000"/>
              </a:lnSpc>
              <a:buNone/>
            </a:pPr>
            <a:endParaRPr lang="zh-CN" altLang="en-US" sz="2400" dirty="0"/>
          </a:p>
          <a:p>
            <a:pPr marL="0" indent="0" algn="just" eaLnBrk="1" hangingPunct="1">
              <a:lnSpc>
                <a:spcPct val="120000"/>
              </a:lnSpc>
              <a:buNone/>
            </a:pPr>
            <a:endParaRPr lang="zh-CN" altLang="en-US" sz="2600" dirty="0"/>
          </a:p>
          <a:p>
            <a:pPr eaLnBrk="1" hangingPunct="1"/>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2281556588"/>
              </p:ext>
            </p:extLst>
          </p:nvPr>
        </p:nvGraphicFramePr>
        <p:xfrm>
          <a:off x="584818" y="5897685"/>
          <a:ext cx="3316622" cy="945538"/>
        </p:xfrm>
        <a:graphic>
          <a:graphicData uri="http://schemas.openxmlformats.org/presentationml/2006/ole">
            <mc:AlternateContent xmlns:mc="http://schemas.openxmlformats.org/markup-compatibility/2006">
              <mc:Choice xmlns:v="urn:schemas-microsoft-com:vml" Requires="v">
                <p:oleObj spid="_x0000_s34819" name="Equation" r:id="rId3" imgW="1562040" imgH="482400" progId="Equation.DSMT4">
                  <p:embed/>
                </p:oleObj>
              </mc:Choice>
              <mc:Fallback>
                <p:oleObj name="Equation" r:id="rId3" imgW="1562040" imgH="482400" progId="Equation.DSMT4">
                  <p:embed/>
                  <p:pic>
                    <p:nvPicPr>
                      <p:cNvPr id="0" name=""/>
                      <p:cNvPicPr/>
                      <p:nvPr/>
                    </p:nvPicPr>
                    <p:blipFill>
                      <a:blip r:embed="rId4"/>
                      <a:stretch>
                        <a:fillRect/>
                      </a:stretch>
                    </p:blipFill>
                    <p:spPr>
                      <a:xfrm>
                        <a:off x="584818" y="5897685"/>
                        <a:ext cx="3316622" cy="945538"/>
                      </a:xfrm>
                      <a:prstGeom prst="rect">
                        <a:avLst/>
                      </a:prstGeom>
                    </p:spPr>
                  </p:pic>
                </p:oleObj>
              </mc:Fallback>
            </mc:AlternateContent>
          </a:graphicData>
        </a:graphic>
      </p:graphicFrame>
      <p:grpSp>
        <p:nvGrpSpPr>
          <p:cNvPr id="3" name="组合 2">
            <a:extLst>
              <a:ext uri="{FF2B5EF4-FFF2-40B4-BE49-F238E27FC236}">
                <a16:creationId xmlns:a16="http://schemas.microsoft.com/office/drawing/2014/main" xmlns="" id="{A830063C-B9F2-BB77-8AAA-08D788E9B4CE}"/>
              </a:ext>
            </a:extLst>
          </p:cNvPr>
          <p:cNvGrpSpPr/>
          <p:nvPr/>
        </p:nvGrpSpPr>
        <p:grpSpPr>
          <a:xfrm>
            <a:off x="273368" y="3490568"/>
            <a:ext cx="2415980" cy="2204895"/>
            <a:chOff x="273368" y="3490568"/>
            <a:chExt cx="2415980" cy="2204895"/>
          </a:xfrm>
        </p:grpSpPr>
        <p:grpSp>
          <p:nvGrpSpPr>
            <p:cNvPr id="17" name="Group 8"/>
            <p:cNvGrpSpPr>
              <a:grpSpLocks/>
            </p:cNvGrpSpPr>
            <p:nvPr/>
          </p:nvGrpSpPr>
          <p:grpSpPr bwMode="auto">
            <a:xfrm>
              <a:off x="273368" y="3490568"/>
              <a:ext cx="2321719" cy="2204895"/>
              <a:chOff x="3357" y="1409"/>
              <a:chExt cx="2067" cy="1807"/>
            </a:xfrm>
          </p:grpSpPr>
          <p:grpSp>
            <p:nvGrpSpPr>
              <p:cNvPr id="18" name="Group 9"/>
              <p:cNvGrpSpPr>
                <a:grpSpLocks/>
              </p:cNvGrpSpPr>
              <p:nvPr/>
            </p:nvGrpSpPr>
            <p:grpSpPr bwMode="auto">
              <a:xfrm>
                <a:off x="3357" y="1728"/>
                <a:ext cx="2067" cy="1488"/>
                <a:chOff x="3256" y="1728"/>
                <a:chExt cx="1640" cy="1441"/>
              </a:xfrm>
            </p:grpSpPr>
            <p:sp>
              <p:nvSpPr>
                <p:cNvPr id="20" name="Rectangle 10" descr="羊皮纸"/>
                <p:cNvSpPr>
                  <a:spLocks noChangeArrowheads="1"/>
                </p:cNvSpPr>
                <p:nvPr/>
              </p:nvSpPr>
              <p:spPr bwMode="auto">
                <a:xfrm>
                  <a:off x="4512" y="2877"/>
                  <a:ext cx="384" cy="2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1</a:t>
                  </a:r>
                </a:p>
              </p:txBody>
            </p:sp>
            <p:sp>
              <p:nvSpPr>
                <p:cNvPr id="21" name="Rectangle 11" descr="羊皮纸"/>
                <p:cNvSpPr>
                  <a:spLocks noChangeArrowheads="1"/>
                </p:cNvSpPr>
                <p:nvPr/>
              </p:nvSpPr>
              <p:spPr bwMode="auto">
                <a:xfrm>
                  <a:off x="4512" y="2590"/>
                  <a:ext cx="384"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0</a:t>
                  </a:r>
                </a:p>
              </p:txBody>
            </p:sp>
            <p:sp>
              <p:nvSpPr>
                <p:cNvPr id="22" name="Rectangle 12" descr="羊皮纸"/>
                <p:cNvSpPr>
                  <a:spLocks noChangeArrowheads="1"/>
                </p:cNvSpPr>
                <p:nvPr/>
              </p:nvSpPr>
              <p:spPr bwMode="auto">
                <a:xfrm>
                  <a:off x="4512" y="2303"/>
                  <a:ext cx="384"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0</a:t>
                  </a:r>
                </a:p>
              </p:txBody>
            </p:sp>
            <p:sp>
              <p:nvSpPr>
                <p:cNvPr id="23" name="Rectangle 13" descr="羊皮纸"/>
                <p:cNvSpPr>
                  <a:spLocks noChangeArrowheads="1"/>
                </p:cNvSpPr>
                <p:nvPr/>
              </p:nvSpPr>
              <p:spPr bwMode="auto">
                <a:xfrm>
                  <a:off x="4512" y="2016"/>
                  <a:ext cx="384"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0</a:t>
                  </a:r>
                </a:p>
              </p:txBody>
            </p:sp>
            <p:sp>
              <p:nvSpPr>
                <p:cNvPr id="24" name="Rectangle 14" descr="羊皮纸"/>
                <p:cNvSpPr>
                  <a:spLocks noChangeArrowheads="1"/>
                </p:cNvSpPr>
                <p:nvPr/>
              </p:nvSpPr>
              <p:spPr bwMode="auto">
                <a:xfrm>
                  <a:off x="4512" y="1728"/>
                  <a:ext cx="384" cy="28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endParaRPr lang="en-US" altLang="zh-CN" sz="2000" b="1">
                    <a:solidFill>
                      <a:srgbClr val="000066"/>
                    </a:solidFill>
                    <a:latin typeface="Times New Roman" panose="02020603050405020304" pitchFamily="18" charset="0"/>
                    <a:cs typeface="Times New Roman" panose="02020603050405020304" pitchFamily="18" charset="0"/>
                  </a:endParaRPr>
                </a:p>
              </p:txBody>
            </p:sp>
            <p:sp>
              <p:nvSpPr>
                <p:cNvPr id="25" name="Rectangle 15" descr="羊皮纸"/>
                <p:cNvSpPr>
                  <a:spLocks noChangeArrowheads="1"/>
                </p:cNvSpPr>
                <p:nvPr/>
              </p:nvSpPr>
              <p:spPr bwMode="auto">
                <a:xfrm>
                  <a:off x="4080" y="2877"/>
                  <a:ext cx="432" cy="2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0</a:t>
                  </a:r>
                </a:p>
              </p:txBody>
            </p:sp>
            <p:sp>
              <p:nvSpPr>
                <p:cNvPr id="26" name="Rectangle 16" descr="羊皮纸"/>
                <p:cNvSpPr>
                  <a:spLocks noChangeArrowheads="1"/>
                </p:cNvSpPr>
                <p:nvPr/>
              </p:nvSpPr>
              <p:spPr bwMode="auto">
                <a:xfrm>
                  <a:off x="3696" y="2877"/>
                  <a:ext cx="384" cy="2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1</a:t>
                  </a:r>
                </a:p>
              </p:txBody>
            </p:sp>
            <p:sp>
              <p:nvSpPr>
                <p:cNvPr id="27" name="Rectangle 17" descr="羊皮纸"/>
                <p:cNvSpPr>
                  <a:spLocks noChangeArrowheads="1"/>
                </p:cNvSpPr>
                <p:nvPr/>
              </p:nvSpPr>
              <p:spPr bwMode="auto">
                <a:xfrm>
                  <a:off x="3256" y="2877"/>
                  <a:ext cx="440" cy="292"/>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1</a:t>
                  </a:r>
                </a:p>
              </p:txBody>
            </p:sp>
            <p:sp>
              <p:nvSpPr>
                <p:cNvPr id="28" name="Rectangle 18" descr="羊皮纸"/>
                <p:cNvSpPr>
                  <a:spLocks noChangeArrowheads="1"/>
                </p:cNvSpPr>
                <p:nvPr/>
              </p:nvSpPr>
              <p:spPr bwMode="auto">
                <a:xfrm>
                  <a:off x="4080" y="2590"/>
                  <a:ext cx="432"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1</a:t>
                  </a:r>
                </a:p>
              </p:txBody>
            </p:sp>
            <p:sp>
              <p:nvSpPr>
                <p:cNvPr id="29" name="Rectangle 19" descr="羊皮纸"/>
                <p:cNvSpPr>
                  <a:spLocks noChangeArrowheads="1"/>
                </p:cNvSpPr>
                <p:nvPr/>
              </p:nvSpPr>
              <p:spPr bwMode="auto">
                <a:xfrm>
                  <a:off x="3696" y="2590"/>
                  <a:ext cx="384"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1</a:t>
                  </a:r>
                </a:p>
              </p:txBody>
            </p:sp>
            <p:sp>
              <p:nvSpPr>
                <p:cNvPr id="30" name="Rectangle 20" descr="羊皮纸"/>
                <p:cNvSpPr>
                  <a:spLocks noChangeArrowheads="1"/>
                </p:cNvSpPr>
                <p:nvPr/>
              </p:nvSpPr>
              <p:spPr bwMode="auto">
                <a:xfrm>
                  <a:off x="3256" y="2590"/>
                  <a:ext cx="440"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0</a:t>
                  </a:r>
                </a:p>
              </p:txBody>
            </p:sp>
            <p:sp>
              <p:nvSpPr>
                <p:cNvPr id="31" name="Rectangle 21" descr="羊皮纸"/>
                <p:cNvSpPr>
                  <a:spLocks noChangeArrowheads="1"/>
                </p:cNvSpPr>
                <p:nvPr/>
              </p:nvSpPr>
              <p:spPr bwMode="auto">
                <a:xfrm>
                  <a:off x="4080" y="2303"/>
                  <a:ext cx="432"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1</a:t>
                  </a:r>
                </a:p>
              </p:txBody>
            </p:sp>
            <p:sp>
              <p:nvSpPr>
                <p:cNvPr id="32" name="Rectangle 22" descr="羊皮纸"/>
                <p:cNvSpPr>
                  <a:spLocks noChangeArrowheads="1"/>
                </p:cNvSpPr>
                <p:nvPr/>
              </p:nvSpPr>
              <p:spPr bwMode="auto">
                <a:xfrm>
                  <a:off x="3696" y="2303"/>
                  <a:ext cx="384"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0</a:t>
                  </a:r>
                </a:p>
              </p:txBody>
            </p:sp>
            <p:sp>
              <p:nvSpPr>
                <p:cNvPr id="33" name="Rectangle 23" descr="羊皮纸"/>
                <p:cNvSpPr>
                  <a:spLocks noChangeArrowheads="1"/>
                </p:cNvSpPr>
                <p:nvPr/>
              </p:nvSpPr>
              <p:spPr bwMode="auto">
                <a:xfrm>
                  <a:off x="3256" y="2303"/>
                  <a:ext cx="440"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1</a:t>
                  </a:r>
                </a:p>
              </p:txBody>
            </p:sp>
            <p:sp>
              <p:nvSpPr>
                <p:cNvPr id="34" name="Rectangle 24" descr="羊皮纸"/>
                <p:cNvSpPr>
                  <a:spLocks noChangeArrowheads="1"/>
                </p:cNvSpPr>
                <p:nvPr/>
              </p:nvSpPr>
              <p:spPr bwMode="auto">
                <a:xfrm>
                  <a:off x="4080" y="2016"/>
                  <a:ext cx="432"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0</a:t>
                  </a:r>
                </a:p>
              </p:txBody>
            </p:sp>
            <p:sp>
              <p:nvSpPr>
                <p:cNvPr id="35" name="Rectangle 25" descr="羊皮纸"/>
                <p:cNvSpPr>
                  <a:spLocks noChangeArrowheads="1"/>
                </p:cNvSpPr>
                <p:nvPr/>
              </p:nvSpPr>
              <p:spPr bwMode="auto">
                <a:xfrm>
                  <a:off x="3696" y="2016"/>
                  <a:ext cx="384"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0</a:t>
                  </a:r>
                </a:p>
              </p:txBody>
            </p:sp>
            <p:sp>
              <p:nvSpPr>
                <p:cNvPr id="36" name="Rectangle 26" descr="羊皮纸"/>
                <p:cNvSpPr>
                  <a:spLocks noChangeArrowheads="1"/>
                </p:cNvSpPr>
                <p:nvPr/>
              </p:nvSpPr>
              <p:spPr bwMode="auto">
                <a:xfrm>
                  <a:off x="3256" y="2016"/>
                  <a:ext cx="440" cy="2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0</a:t>
                  </a:r>
                </a:p>
              </p:txBody>
            </p:sp>
            <p:sp>
              <p:nvSpPr>
                <p:cNvPr id="37" name="Rectangle 27" descr="羊皮纸"/>
                <p:cNvSpPr>
                  <a:spLocks noChangeArrowheads="1"/>
                </p:cNvSpPr>
                <p:nvPr/>
              </p:nvSpPr>
              <p:spPr bwMode="auto">
                <a:xfrm>
                  <a:off x="4080" y="1728"/>
                  <a:ext cx="432" cy="28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endParaRPr lang="en-US" altLang="zh-CN" sz="2000" b="1">
                    <a:solidFill>
                      <a:srgbClr val="000066"/>
                    </a:solidFill>
                    <a:latin typeface="Times New Roman" panose="02020603050405020304" pitchFamily="18" charset="0"/>
                    <a:cs typeface="Times New Roman" panose="02020603050405020304" pitchFamily="18" charset="0"/>
                  </a:endParaRPr>
                </a:p>
              </p:txBody>
            </p:sp>
            <p:sp>
              <p:nvSpPr>
                <p:cNvPr id="38" name="Rectangle 28" descr="羊皮纸"/>
                <p:cNvSpPr>
                  <a:spLocks noChangeArrowheads="1"/>
                </p:cNvSpPr>
                <p:nvPr/>
              </p:nvSpPr>
              <p:spPr bwMode="auto">
                <a:xfrm>
                  <a:off x="3696" y="1728"/>
                  <a:ext cx="384" cy="28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endParaRPr lang="en-US" altLang="zh-CN" sz="2000" b="1">
                    <a:latin typeface="Times New Roman" panose="02020603050405020304" pitchFamily="18" charset="0"/>
                    <a:cs typeface="Times New Roman" panose="02020603050405020304" pitchFamily="18" charset="0"/>
                  </a:endParaRPr>
                </a:p>
              </p:txBody>
            </p:sp>
            <p:sp>
              <p:nvSpPr>
                <p:cNvPr id="39" name="Rectangle 29" descr="羊皮纸"/>
                <p:cNvSpPr>
                  <a:spLocks noChangeArrowheads="1"/>
                </p:cNvSpPr>
                <p:nvPr/>
              </p:nvSpPr>
              <p:spPr bwMode="auto">
                <a:xfrm>
                  <a:off x="3256" y="1728"/>
                  <a:ext cx="440" cy="288"/>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endParaRPr lang="en-US" altLang="zh-CN" sz="2000" b="1">
                    <a:latin typeface="Times New Roman" panose="02020603050405020304" pitchFamily="18" charset="0"/>
                    <a:cs typeface="Times New Roman" panose="02020603050405020304" pitchFamily="18" charset="0"/>
                  </a:endParaRPr>
                </a:p>
              </p:txBody>
            </p:sp>
            <p:sp>
              <p:nvSpPr>
                <p:cNvPr id="40" name="Line 30" descr="羊皮纸"/>
                <p:cNvSpPr>
                  <a:spLocks noChangeShapeType="1"/>
                </p:cNvSpPr>
                <p:nvPr/>
              </p:nvSpPr>
              <p:spPr bwMode="auto">
                <a:xfrm>
                  <a:off x="3256" y="1728"/>
                  <a:ext cx="164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1" name="Line 31" descr="羊皮纸"/>
                <p:cNvSpPr>
                  <a:spLocks noChangeShapeType="1"/>
                </p:cNvSpPr>
                <p:nvPr/>
              </p:nvSpPr>
              <p:spPr bwMode="auto">
                <a:xfrm>
                  <a:off x="3256" y="2016"/>
                  <a:ext cx="16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2" name="Line 32" descr="羊皮纸"/>
                <p:cNvSpPr>
                  <a:spLocks noChangeShapeType="1"/>
                </p:cNvSpPr>
                <p:nvPr/>
              </p:nvSpPr>
              <p:spPr bwMode="auto">
                <a:xfrm>
                  <a:off x="3256" y="2303"/>
                  <a:ext cx="16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3" name="Line 33" descr="羊皮纸"/>
                <p:cNvSpPr>
                  <a:spLocks noChangeShapeType="1"/>
                </p:cNvSpPr>
                <p:nvPr/>
              </p:nvSpPr>
              <p:spPr bwMode="auto">
                <a:xfrm>
                  <a:off x="3256" y="2590"/>
                  <a:ext cx="16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4" name="Line 34" descr="羊皮纸"/>
                <p:cNvSpPr>
                  <a:spLocks noChangeShapeType="1"/>
                </p:cNvSpPr>
                <p:nvPr/>
              </p:nvSpPr>
              <p:spPr bwMode="auto">
                <a:xfrm>
                  <a:off x="3256" y="2877"/>
                  <a:ext cx="16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5" name="Line 35" descr="羊皮纸"/>
                <p:cNvSpPr>
                  <a:spLocks noChangeShapeType="1"/>
                </p:cNvSpPr>
                <p:nvPr/>
              </p:nvSpPr>
              <p:spPr bwMode="auto">
                <a:xfrm>
                  <a:off x="3256" y="3169"/>
                  <a:ext cx="164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6" name="Line 36" descr="羊皮纸"/>
                <p:cNvSpPr>
                  <a:spLocks noChangeShapeType="1"/>
                </p:cNvSpPr>
                <p:nvPr/>
              </p:nvSpPr>
              <p:spPr bwMode="auto">
                <a:xfrm>
                  <a:off x="3256" y="1728"/>
                  <a:ext cx="0" cy="1441"/>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 name="Line 37" descr="羊皮纸"/>
                <p:cNvSpPr>
                  <a:spLocks noChangeShapeType="1"/>
                </p:cNvSpPr>
                <p:nvPr/>
              </p:nvSpPr>
              <p:spPr bwMode="auto">
                <a:xfrm>
                  <a:off x="3696" y="1728"/>
                  <a:ext cx="0" cy="14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8" name="Line 38" descr="羊皮纸"/>
                <p:cNvSpPr>
                  <a:spLocks noChangeShapeType="1"/>
                </p:cNvSpPr>
                <p:nvPr/>
              </p:nvSpPr>
              <p:spPr bwMode="auto">
                <a:xfrm>
                  <a:off x="4080" y="1728"/>
                  <a:ext cx="0" cy="144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9" name="Line 39" descr="羊皮纸"/>
                <p:cNvSpPr>
                  <a:spLocks noChangeShapeType="1"/>
                </p:cNvSpPr>
                <p:nvPr/>
              </p:nvSpPr>
              <p:spPr bwMode="auto">
                <a:xfrm>
                  <a:off x="4896" y="1728"/>
                  <a:ext cx="0" cy="1441"/>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50" name="Line 40"/>
                <p:cNvSpPr>
                  <a:spLocks noChangeShapeType="1"/>
                </p:cNvSpPr>
                <p:nvPr/>
              </p:nvSpPr>
              <p:spPr bwMode="auto">
                <a:xfrm>
                  <a:off x="4512" y="1728"/>
                  <a:ext cx="0" cy="1441"/>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sz="2000"/>
                </a:p>
              </p:txBody>
            </p:sp>
          </p:grpSp>
          <p:sp>
            <p:nvSpPr>
              <p:cNvPr id="19" name="Rectangle 41"/>
              <p:cNvSpPr>
                <a:spLocks noChangeArrowheads="1"/>
              </p:cNvSpPr>
              <p:nvPr/>
            </p:nvSpPr>
            <p:spPr bwMode="auto">
              <a:xfrm>
                <a:off x="3387" y="1409"/>
                <a:ext cx="197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b="1">
                    <a:solidFill>
                      <a:srgbClr val="800000"/>
                    </a:solidFill>
                    <a:latin typeface="+mn-ea"/>
                    <a:ea typeface="+mn-ea"/>
                  </a:rPr>
                  <a:t>      </a:t>
                </a:r>
                <a:r>
                  <a:rPr lang="zh-CN" altLang="en-US" sz="1800" b="1">
                    <a:solidFill>
                      <a:srgbClr val="800000"/>
                    </a:solidFill>
                    <a:latin typeface="+mn-ea"/>
                    <a:ea typeface="+mn-ea"/>
                  </a:rPr>
                  <a:t>半加器的真值表</a:t>
                </a:r>
              </a:p>
            </p:txBody>
          </p:sp>
        </p:grpSp>
        <p:sp>
          <p:nvSpPr>
            <p:cNvPr id="57" name="Text Box 8"/>
            <p:cNvSpPr txBox="1">
              <a:spLocks noChangeArrowheads="1"/>
            </p:cNvSpPr>
            <p:nvPr/>
          </p:nvSpPr>
          <p:spPr bwMode="auto">
            <a:xfrm>
              <a:off x="337468" y="3813838"/>
              <a:ext cx="7540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A</a:t>
              </a:r>
              <a:r>
                <a:rPr kumimoji="0" lang="en-US" altLang="zh-CN" sz="2400" b="1" baseline="-25000">
                  <a:solidFill>
                    <a:schemeClr val="tx1"/>
                  </a:solidFill>
                </a:rPr>
                <a:t>i</a:t>
              </a:r>
            </a:p>
          </p:txBody>
        </p:sp>
        <p:sp>
          <p:nvSpPr>
            <p:cNvPr id="58" name="Text Box 9"/>
            <p:cNvSpPr txBox="1">
              <a:spLocks noChangeArrowheads="1"/>
            </p:cNvSpPr>
            <p:nvPr/>
          </p:nvSpPr>
          <p:spPr bwMode="auto">
            <a:xfrm>
              <a:off x="862136" y="3813838"/>
              <a:ext cx="7540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dirty="0">
                  <a:solidFill>
                    <a:schemeClr val="tx1"/>
                  </a:solidFill>
                </a:rPr>
                <a:t>B</a:t>
              </a:r>
              <a:r>
                <a:rPr kumimoji="0" lang="en-US" altLang="zh-CN" sz="2400" b="1" baseline="-25000" dirty="0">
                  <a:solidFill>
                    <a:schemeClr val="tx1"/>
                  </a:solidFill>
                </a:rPr>
                <a:t>i</a:t>
              </a:r>
            </a:p>
          </p:txBody>
        </p:sp>
        <p:sp>
          <p:nvSpPr>
            <p:cNvPr id="59" name="Text Box 10"/>
            <p:cNvSpPr txBox="1">
              <a:spLocks noChangeArrowheads="1"/>
            </p:cNvSpPr>
            <p:nvPr/>
          </p:nvSpPr>
          <p:spPr bwMode="auto">
            <a:xfrm>
              <a:off x="1482848" y="3813838"/>
              <a:ext cx="7540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S</a:t>
              </a:r>
              <a:r>
                <a:rPr kumimoji="0" lang="en-US" altLang="zh-CN" sz="2400" b="1" baseline="-25000">
                  <a:solidFill>
                    <a:schemeClr val="tx1"/>
                  </a:solidFill>
                </a:rPr>
                <a:t>i</a:t>
              </a:r>
            </a:p>
          </p:txBody>
        </p:sp>
        <p:sp>
          <p:nvSpPr>
            <p:cNvPr id="60" name="Text Box 11"/>
            <p:cNvSpPr txBox="1">
              <a:spLocks noChangeArrowheads="1"/>
            </p:cNvSpPr>
            <p:nvPr/>
          </p:nvSpPr>
          <p:spPr bwMode="auto">
            <a:xfrm>
              <a:off x="1911473" y="3813838"/>
              <a:ext cx="7778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400" b="1" i="1">
                  <a:solidFill>
                    <a:schemeClr val="tx1"/>
                  </a:solidFill>
                </a:rPr>
                <a:t> C</a:t>
              </a:r>
              <a:r>
                <a:rPr kumimoji="0" lang="en-US" altLang="zh-CN" sz="2400" b="1" baseline="-25000">
                  <a:solidFill>
                    <a:schemeClr val="tx1"/>
                  </a:solidFill>
                </a:rPr>
                <a:t>i+1</a:t>
              </a:r>
            </a:p>
          </p:txBody>
        </p:sp>
      </p:grpSp>
      <p:grpSp>
        <p:nvGrpSpPr>
          <p:cNvPr id="61" name="Group 14"/>
          <p:cNvGrpSpPr>
            <a:grpSpLocks/>
          </p:cNvGrpSpPr>
          <p:nvPr/>
        </p:nvGrpSpPr>
        <p:grpSpPr bwMode="auto">
          <a:xfrm>
            <a:off x="3047524" y="3791178"/>
            <a:ext cx="2304648" cy="2349500"/>
            <a:chOff x="3812" y="1591"/>
            <a:chExt cx="1594" cy="1480"/>
          </a:xfrm>
        </p:grpSpPr>
        <p:sp>
          <p:nvSpPr>
            <p:cNvPr id="62" name="Rectangle 15"/>
            <p:cNvSpPr>
              <a:spLocks noChangeArrowheads="1"/>
            </p:cNvSpPr>
            <p:nvPr/>
          </p:nvSpPr>
          <p:spPr bwMode="auto">
            <a:xfrm>
              <a:off x="4623" y="1650"/>
              <a:ext cx="283" cy="503"/>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000">
                <a:solidFill>
                  <a:schemeClr val="tx1"/>
                </a:solidFill>
              </a:endParaRPr>
            </a:p>
          </p:txBody>
        </p:sp>
        <p:sp>
          <p:nvSpPr>
            <p:cNvPr id="63" name="Line 16"/>
            <p:cNvSpPr>
              <a:spLocks noChangeShapeType="1"/>
            </p:cNvSpPr>
            <p:nvPr/>
          </p:nvSpPr>
          <p:spPr bwMode="auto">
            <a:xfrm>
              <a:off x="4906" y="1901"/>
              <a:ext cx="340"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4" name="Rectangle 17"/>
            <p:cNvSpPr>
              <a:spLocks noChangeArrowheads="1"/>
            </p:cNvSpPr>
            <p:nvPr/>
          </p:nvSpPr>
          <p:spPr bwMode="auto">
            <a:xfrm>
              <a:off x="4623" y="2342"/>
              <a:ext cx="264" cy="545"/>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000">
                <a:solidFill>
                  <a:schemeClr val="tx1"/>
                </a:solidFill>
              </a:endParaRPr>
            </a:p>
          </p:txBody>
        </p:sp>
        <p:sp>
          <p:nvSpPr>
            <p:cNvPr id="65" name="Line 18"/>
            <p:cNvSpPr>
              <a:spLocks noChangeShapeType="1"/>
            </p:cNvSpPr>
            <p:nvPr/>
          </p:nvSpPr>
          <p:spPr bwMode="auto">
            <a:xfrm>
              <a:off x="4887" y="2614"/>
              <a:ext cx="359"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6" name="Line 19"/>
            <p:cNvSpPr>
              <a:spLocks noChangeShapeType="1"/>
            </p:cNvSpPr>
            <p:nvPr/>
          </p:nvSpPr>
          <p:spPr bwMode="auto">
            <a:xfrm flipH="1">
              <a:off x="4114" y="1755"/>
              <a:ext cx="509"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7" name="Line 20"/>
            <p:cNvSpPr>
              <a:spLocks noChangeShapeType="1"/>
            </p:cNvSpPr>
            <p:nvPr/>
          </p:nvSpPr>
          <p:spPr bwMode="auto">
            <a:xfrm flipH="1">
              <a:off x="4114" y="2027"/>
              <a:ext cx="509"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8" name="Line 21"/>
            <p:cNvSpPr>
              <a:spLocks noChangeShapeType="1"/>
            </p:cNvSpPr>
            <p:nvPr/>
          </p:nvSpPr>
          <p:spPr bwMode="auto">
            <a:xfrm>
              <a:off x="4454" y="1751"/>
              <a:ext cx="0" cy="716"/>
            </a:xfrm>
            <a:prstGeom prst="line">
              <a:avLst/>
            </a:prstGeom>
            <a:noFill/>
            <a:ln w="19050">
              <a:solidFill>
                <a:schemeClr val="accent5">
                  <a:lumMod val="25000"/>
                </a:schemeClr>
              </a:solidFill>
              <a:round/>
              <a:headEnd type="oval" w="sm" len="sm"/>
              <a:tailEnd/>
            </a:ln>
            <a:extLst>
              <a:ext uri="{909E8E84-426E-40DD-AFC4-6F175D3DCCD1}">
                <a14:hiddenFill xmlns:a14="http://schemas.microsoft.com/office/drawing/2010/main">
                  <a:noFill/>
                </a14:hiddenFill>
              </a:ext>
            </a:extLst>
          </p:spPr>
          <p:txBody>
            <a:bodyPr/>
            <a:lstStyle/>
            <a:p>
              <a:endParaRPr lang="zh-CN" altLang="en-US" sz="1800"/>
            </a:p>
          </p:txBody>
        </p:sp>
        <p:sp>
          <p:nvSpPr>
            <p:cNvPr id="69" name="Line 22"/>
            <p:cNvSpPr>
              <a:spLocks noChangeShapeType="1"/>
            </p:cNvSpPr>
            <p:nvPr/>
          </p:nvSpPr>
          <p:spPr bwMode="auto">
            <a:xfrm flipH="1">
              <a:off x="4454" y="2467"/>
              <a:ext cx="169"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0" name="Line 23"/>
            <p:cNvSpPr>
              <a:spLocks noChangeShapeType="1"/>
            </p:cNvSpPr>
            <p:nvPr/>
          </p:nvSpPr>
          <p:spPr bwMode="auto">
            <a:xfrm flipH="1">
              <a:off x="4228" y="2782"/>
              <a:ext cx="395"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71" name="Line 24"/>
            <p:cNvSpPr>
              <a:spLocks noChangeShapeType="1"/>
            </p:cNvSpPr>
            <p:nvPr/>
          </p:nvSpPr>
          <p:spPr bwMode="auto">
            <a:xfrm>
              <a:off x="4228" y="2027"/>
              <a:ext cx="0" cy="755"/>
            </a:xfrm>
            <a:prstGeom prst="line">
              <a:avLst/>
            </a:prstGeom>
            <a:noFill/>
            <a:ln w="19050">
              <a:solidFill>
                <a:schemeClr val="accent5">
                  <a:lumMod val="25000"/>
                </a:schemeClr>
              </a:solidFill>
              <a:round/>
              <a:headEnd type="oval" w="sm" len="sm"/>
              <a:tailEnd/>
            </a:ln>
            <a:extLst>
              <a:ext uri="{909E8E84-426E-40DD-AFC4-6F175D3DCCD1}">
                <a14:hiddenFill xmlns:a14="http://schemas.microsoft.com/office/drawing/2010/main">
                  <a:noFill/>
                </a14:hiddenFill>
              </a:ext>
            </a:extLst>
          </p:spPr>
          <p:txBody>
            <a:bodyPr/>
            <a:lstStyle/>
            <a:p>
              <a:endParaRPr lang="zh-CN" altLang="en-US" sz="1800"/>
            </a:p>
          </p:txBody>
        </p:sp>
        <p:sp>
          <p:nvSpPr>
            <p:cNvPr id="72" name="Text Box 25"/>
            <p:cNvSpPr txBox="1">
              <a:spLocks noChangeArrowheads="1"/>
            </p:cNvSpPr>
            <p:nvPr/>
          </p:nvSpPr>
          <p:spPr bwMode="auto">
            <a:xfrm>
              <a:off x="3835" y="1591"/>
              <a:ext cx="453"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i="1">
                  <a:solidFill>
                    <a:schemeClr val="tx1"/>
                  </a:solidFill>
                </a:rPr>
                <a:t>A</a:t>
              </a:r>
              <a:r>
                <a:rPr kumimoji="0" lang="en-US" altLang="zh-CN" sz="2000" b="1" baseline="-25000">
                  <a:solidFill>
                    <a:schemeClr val="tx1"/>
                  </a:solidFill>
                </a:rPr>
                <a:t>i</a:t>
              </a:r>
            </a:p>
          </p:txBody>
        </p:sp>
        <p:sp>
          <p:nvSpPr>
            <p:cNvPr id="73" name="Text Box 26"/>
            <p:cNvSpPr txBox="1">
              <a:spLocks noChangeArrowheads="1"/>
            </p:cNvSpPr>
            <p:nvPr/>
          </p:nvSpPr>
          <p:spPr bwMode="auto">
            <a:xfrm>
              <a:off x="3812" y="1863"/>
              <a:ext cx="453"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i="1">
                  <a:solidFill>
                    <a:schemeClr val="tx1"/>
                  </a:solidFill>
                </a:rPr>
                <a:t>B</a:t>
              </a:r>
              <a:r>
                <a:rPr kumimoji="0" lang="en-US" altLang="zh-CN" sz="2000" b="1" baseline="-25000">
                  <a:solidFill>
                    <a:schemeClr val="tx1"/>
                  </a:solidFill>
                </a:rPr>
                <a:t>i</a:t>
              </a:r>
            </a:p>
          </p:txBody>
        </p:sp>
        <p:sp>
          <p:nvSpPr>
            <p:cNvPr id="74" name="Text Box 27"/>
            <p:cNvSpPr txBox="1">
              <a:spLocks noChangeArrowheads="1"/>
            </p:cNvSpPr>
            <p:nvPr/>
          </p:nvSpPr>
          <p:spPr bwMode="auto">
            <a:xfrm>
              <a:off x="5008" y="1943"/>
              <a:ext cx="309"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i="1">
                  <a:solidFill>
                    <a:schemeClr val="tx1"/>
                  </a:solidFill>
                </a:rPr>
                <a:t>S</a:t>
              </a:r>
              <a:r>
                <a:rPr kumimoji="0" lang="en-US" altLang="zh-CN" sz="2000" b="1" baseline="-25000">
                  <a:solidFill>
                    <a:schemeClr val="tx1"/>
                  </a:solidFill>
                </a:rPr>
                <a:t>i</a:t>
              </a:r>
              <a:endParaRPr kumimoji="0" lang="en-US" altLang="zh-CN" sz="2000" b="1" i="1" baseline="-25000">
                <a:solidFill>
                  <a:schemeClr val="tx1"/>
                </a:solidFill>
              </a:endParaRPr>
            </a:p>
          </p:txBody>
        </p:sp>
        <p:sp>
          <p:nvSpPr>
            <p:cNvPr id="75" name="Text Box 28"/>
            <p:cNvSpPr txBox="1">
              <a:spLocks noChangeArrowheads="1"/>
            </p:cNvSpPr>
            <p:nvPr/>
          </p:nvSpPr>
          <p:spPr bwMode="auto">
            <a:xfrm>
              <a:off x="4993" y="2610"/>
              <a:ext cx="413"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i="1">
                  <a:solidFill>
                    <a:schemeClr val="tx1"/>
                  </a:solidFill>
                </a:rPr>
                <a:t>C</a:t>
              </a:r>
              <a:r>
                <a:rPr kumimoji="0" lang="en-US" altLang="zh-CN" sz="2000" b="1" baseline="-25000">
                  <a:solidFill>
                    <a:schemeClr val="tx1"/>
                  </a:solidFill>
                </a:rPr>
                <a:t>i+1</a:t>
              </a:r>
            </a:p>
          </p:txBody>
        </p:sp>
        <p:sp>
          <p:nvSpPr>
            <p:cNvPr id="77" name="Text Box 30"/>
            <p:cNvSpPr txBox="1">
              <a:spLocks noChangeArrowheads="1"/>
            </p:cNvSpPr>
            <p:nvPr/>
          </p:nvSpPr>
          <p:spPr bwMode="auto">
            <a:xfrm>
              <a:off x="4601" y="2344"/>
              <a:ext cx="237" cy="233"/>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en-US" altLang="zh-CN" sz="1800" b="1">
                  <a:solidFill>
                    <a:schemeClr val="tx1"/>
                  </a:solidFill>
                </a:rPr>
                <a:t>&amp;</a:t>
              </a:r>
            </a:p>
          </p:txBody>
        </p:sp>
        <p:sp>
          <p:nvSpPr>
            <p:cNvPr id="78" name="Text Box 31"/>
            <p:cNvSpPr txBox="1">
              <a:spLocks noChangeArrowheads="1"/>
            </p:cNvSpPr>
            <p:nvPr/>
          </p:nvSpPr>
          <p:spPr bwMode="auto">
            <a:xfrm>
              <a:off x="4601" y="1672"/>
              <a:ext cx="27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6"/>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6"/>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6"/>
                </a:buBlip>
                <a:defRPr kumimoji="1" sz="2000">
                  <a:solidFill>
                    <a:srgbClr val="FFFF00"/>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en-US" altLang="zh-CN" sz="1800" b="1">
                  <a:solidFill>
                    <a:schemeClr val="tx1"/>
                  </a:solidFill>
                </a:rPr>
                <a:t>=1</a:t>
              </a:r>
            </a:p>
          </p:txBody>
        </p:sp>
      </p:grpSp>
      <p:sp>
        <p:nvSpPr>
          <p:cNvPr id="79" name="Rectangle 41"/>
          <p:cNvSpPr>
            <a:spLocks noChangeArrowheads="1"/>
          </p:cNvSpPr>
          <p:nvPr/>
        </p:nvSpPr>
        <p:spPr bwMode="auto">
          <a:xfrm>
            <a:off x="3240782" y="3497600"/>
            <a:ext cx="12907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b="1" dirty="0">
                <a:solidFill>
                  <a:srgbClr val="800000"/>
                </a:solidFill>
                <a:latin typeface="+mn-ea"/>
                <a:ea typeface="+mn-ea"/>
              </a:rPr>
              <a:t>      </a:t>
            </a:r>
            <a:r>
              <a:rPr lang="zh-CN" altLang="en-US" sz="1800" b="1" dirty="0">
                <a:solidFill>
                  <a:srgbClr val="800000"/>
                </a:solidFill>
                <a:latin typeface="+mn-ea"/>
                <a:ea typeface="+mn-ea"/>
              </a:rPr>
              <a:t>逻辑图</a:t>
            </a:r>
            <a:endParaRPr lang="zh-CN" altLang="en-US" sz="2000" b="1" dirty="0">
              <a:solidFill>
                <a:srgbClr val="800000"/>
              </a:solidFill>
              <a:latin typeface="+mn-ea"/>
              <a:ea typeface="+mn-ea"/>
            </a:endParaRPr>
          </a:p>
        </p:txBody>
      </p:sp>
      <p:grpSp>
        <p:nvGrpSpPr>
          <p:cNvPr id="80" name="Group 32"/>
          <p:cNvGrpSpPr>
            <a:grpSpLocks/>
          </p:cNvGrpSpPr>
          <p:nvPr/>
        </p:nvGrpSpPr>
        <p:grpSpPr bwMode="auto">
          <a:xfrm>
            <a:off x="6198469" y="3787248"/>
            <a:ext cx="2116338" cy="1357250"/>
            <a:chOff x="463" y="2921"/>
            <a:chExt cx="2040" cy="1080"/>
          </a:xfrm>
        </p:grpSpPr>
        <p:sp>
          <p:nvSpPr>
            <p:cNvPr id="81" name="Text Box 33"/>
            <p:cNvSpPr txBox="1">
              <a:spLocks noChangeArrowheads="1"/>
            </p:cNvSpPr>
            <p:nvPr/>
          </p:nvSpPr>
          <p:spPr bwMode="auto">
            <a:xfrm>
              <a:off x="1919" y="3508"/>
              <a:ext cx="5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i+1</a:t>
              </a:r>
            </a:p>
          </p:txBody>
        </p:sp>
        <p:sp>
          <p:nvSpPr>
            <p:cNvPr id="82" name="Rectangle 34"/>
            <p:cNvSpPr>
              <a:spLocks noChangeArrowheads="1"/>
            </p:cNvSpPr>
            <p:nvPr/>
          </p:nvSpPr>
          <p:spPr bwMode="auto">
            <a:xfrm>
              <a:off x="1094" y="2973"/>
              <a:ext cx="622" cy="1028"/>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b="0" i="0"/>
            </a:p>
          </p:txBody>
        </p:sp>
        <p:sp>
          <p:nvSpPr>
            <p:cNvPr id="83" name="Text Box 35"/>
            <p:cNvSpPr txBox="1">
              <a:spLocks noChangeArrowheads="1"/>
            </p:cNvSpPr>
            <p:nvPr/>
          </p:nvSpPr>
          <p:spPr bwMode="auto">
            <a:xfrm>
              <a:off x="1096" y="3037"/>
              <a:ext cx="3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Σ</a:t>
              </a:r>
            </a:p>
          </p:txBody>
        </p:sp>
        <p:sp>
          <p:nvSpPr>
            <p:cNvPr id="84" name="Line 36"/>
            <p:cNvSpPr>
              <a:spLocks noChangeShapeType="1"/>
            </p:cNvSpPr>
            <p:nvPr/>
          </p:nvSpPr>
          <p:spPr bwMode="auto">
            <a:xfrm flipH="1">
              <a:off x="736" y="3225"/>
              <a:ext cx="358"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5" name="Line 37"/>
            <p:cNvSpPr>
              <a:spLocks noChangeShapeType="1"/>
            </p:cNvSpPr>
            <p:nvPr/>
          </p:nvSpPr>
          <p:spPr bwMode="auto">
            <a:xfrm flipH="1">
              <a:off x="717" y="3791"/>
              <a:ext cx="377"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6" name="Line 38"/>
            <p:cNvSpPr>
              <a:spLocks noChangeShapeType="1"/>
            </p:cNvSpPr>
            <p:nvPr/>
          </p:nvSpPr>
          <p:spPr bwMode="auto">
            <a:xfrm>
              <a:off x="1716" y="3204"/>
              <a:ext cx="358"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7" name="Line 39"/>
            <p:cNvSpPr>
              <a:spLocks noChangeShapeType="1"/>
            </p:cNvSpPr>
            <p:nvPr/>
          </p:nvSpPr>
          <p:spPr bwMode="auto">
            <a:xfrm>
              <a:off x="1735" y="3791"/>
              <a:ext cx="339"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88" name="Text Box 40"/>
            <p:cNvSpPr txBox="1">
              <a:spLocks noChangeArrowheads="1"/>
            </p:cNvSpPr>
            <p:nvPr/>
          </p:nvSpPr>
          <p:spPr bwMode="auto">
            <a:xfrm>
              <a:off x="463" y="2921"/>
              <a:ext cx="45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i</a:t>
              </a:r>
            </a:p>
          </p:txBody>
        </p:sp>
        <p:sp>
          <p:nvSpPr>
            <p:cNvPr id="89" name="Text Box 41"/>
            <p:cNvSpPr txBox="1">
              <a:spLocks noChangeArrowheads="1"/>
            </p:cNvSpPr>
            <p:nvPr/>
          </p:nvSpPr>
          <p:spPr bwMode="auto">
            <a:xfrm>
              <a:off x="498" y="3459"/>
              <a:ext cx="45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i</a:t>
              </a:r>
            </a:p>
          </p:txBody>
        </p:sp>
        <p:sp>
          <p:nvSpPr>
            <p:cNvPr id="90" name="Text Box 42"/>
            <p:cNvSpPr txBox="1">
              <a:spLocks noChangeArrowheads="1"/>
            </p:cNvSpPr>
            <p:nvPr/>
          </p:nvSpPr>
          <p:spPr bwMode="auto">
            <a:xfrm>
              <a:off x="1993" y="2948"/>
              <a:ext cx="45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i</a:t>
              </a:r>
            </a:p>
          </p:txBody>
        </p:sp>
        <p:sp>
          <p:nvSpPr>
            <p:cNvPr id="92" name="Text Box 44"/>
            <p:cNvSpPr txBox="1">
              <a:spLocks noChangeArrowheads="1"/>
            </p:cNvSpPr>
            <p:nvPr/>
          </p:nvSpPr>
          <p:spPr bwMode="auto">
            <a:xfrm>
              <a:off x="1317" y="3638"/>
              <a:ext cx="413"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1800" i="0"/>
                <a:t>CO</a:t>
              </a:r>
            </a:p>
          </p:txBody>
        </p:sp>
      </p:grpSp>
      <p:sp>
        <p:nvSpPr>
          <p:cNvPr id="93" name="Rectangle 41"/>
          <p:cNvSpPr>
            <a:spLocks noChangeArrowheads="1"/>
          </p:cNvSpPr>
          <p:nvPr/>
        </p:nvSpPr>
        <p:spPr bwMode="auto">
          <a:xfrm>
            <a:off x="6346638" y="3444506"/>
            <a:ext cx="1521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800" b="1" dirty="0">
                <a:solidFill>
                  <a:srgbClr val="800000"/>
                </a:solidFill>
                <a:latin typeface="+mn-ea"/>
                <a:ea typeface="+mn-ea"/>
              </a:rPr>
              <a:t>      </a:t>
            </a:r>
            <a:r>
              <a:rPr lang="zh-CN" altLang="en-US" sz="1800" b="1" dirty="0">
                <a:solidFill>
                  <a:srgbClr val="800000"/>
                </a:solidFill>
                <a:latin typeface="+mn-ea"/>
                <a:ea typeface="+mn-ea"/>
              </a:rPr>
              <a:t>逻辑符号</a:t>
            </a:r>
            <a:endParaRPr lang="zh-CN" altLang="en-US" sz="2000" b="1" dirty="0">
              <a:solidFill>
                <a:srgbClr val="800000"/>
              </a:solidFill>
              <a:latin typeface="+mn-ea"/>
              <a:ea typeface="+mn-ea"/>
            </a:endParaRPr>
          </a:p>
        </p:txBody>
      </p:sp>
      <p:grpSp>
        <p:nvGrpSpPr>
          <p:cNvPr id="94" name="Group 32"/>
          <p:cNvGrpSpPr>
            <a:grpSpLocks/>
          </p:cNvGrpSpPr>
          <p:nvPr/>
        </p:nvGrpSpPr>
        <p:grpSpPr bwMode="auto">
          <a:xfrm>
            <a:off x="6252972" y="5301587"/>
            <a:ext cx="2116338" cy="1357250"/>
            <a:chOff x="463" y="2921"/>
            <a:chExt cx="2040" cy="1080"/>
          </a:xfrm>
        </p:grpSpPr>
        <p:sp>
          <p:nvSpPr>
            <p:cNvPr id="95" name="Text Box 33"/>
            <p:cNvSpPr txBox="1">
              <a:spLocks noChangeArrowheads="1"/>
            </p:cNvSpPr>
            <p:nvPr/>
          </p:nvSpPr>
          <p:spPr bwMode="auto">
            <a:xfrm>
              <a:off x="1919" y="3508"/>
              <a:ext cx="58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i+1</a:t>
              </a:r>
            </a:p>
          </p:txBody>
        </p:sp>
        <p:sp>
          <p:nvSpPr>
            <p:cNvPr id="96" name="Rectangle 34"/>
            <p:cNvSpPr>
              <a:spLocks noChangeArrowheads="1"/>
            </p:cNvSpPr>
            <p:nvPr/>
          </p:nvSpPr>
          <p:spPr bwMode="auto">
            <a:xfrm>
              <a:off x="1094" y="2973"/>
              <a:ext cx="622" cy="1028"/>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b="0" i="0"/>
            </a:p>
          </p:txBody>
        </p:sp>
        <p:sp>
          <p:nvSpPr>
            <p:cNvPr id="97" name="Text Box 35"/>
            <p:cNvSpPr txBox="1">
              <a:spLocks noChangeArrowheads="1"/>
            </p:cNvSpPr>
            <p:nvPr/>
          </p:nvSpPr>
          <p:spPr bwMode="auto">
            <a:xfrm>
              <a:off x="1147" y="3287"/>
              <a:ext cx="567"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a:t>HA</a:t>
              </a:r>
              <a:endParaRPr lang="en-US" altLang="zh-CN" sz="2000" i="0"/>
            </a:p>
          </p:txBody>
        </p:sp>
        <p:sp>
          <p:nvSpPr>
            <p:cNvPr id="98" name="Line 36"/>
            <p:cNvSpPr>
              <a:spLocks noChangeShapeType="1"/>
            </p:cNvSpPr>
            <p:nvPr/>
          </p:nvSpPr>
          <p:spPr bwMode="auto">
            <a:xfrm flipH="1">
              <a:off x="736" y="3225"/>
              <a:ext cx="358"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99" name="Line 37"/>
            <p:cNvSpPr>
              <a:spLocks noChangeShapeType="1"/>
            </p:cNvSpPr>
            <p:nvPr/>
          </p:nvSpPr>
          <p:spPr bwMode="auto">
            <a:xfrm flipH="1">
              <a:off x="717" y="3791"/>
              <a:ext cx="377"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0" name="Line 38"/>
            <p:cNvSpPr>
              <a:spLocks noChangeShapeType="1"/>
            </p:cNvSpPr>
            <p:nvPr/>
          </p:nvSpPr>
          <p:spPr bwMode="auto">
            <a:xfrm>
              <a:off x="1716" y="3204"/>
              <a:ext cx="358"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1" name="Line 39"/>
            <p:cNvSpPr>
              <a:spLocks noChangeShapeType="1"/>
            </p:cNvSpPr>
            <p:nvPr/>
          </p:nvSpPr>
          <p:spPr bwMode="auto">
            <a:xfrm>
              <a:off x="1735" y="3791"/>
              <a:ext cx="339"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2" name="Text Box 40"/>
            <p:cNvSpPr txBox="1">
              <a:spLocks noChangeArrowheads="1"/>
            </p:cNvSpPr>
            <p:nvPr/>
          </p:nvSpPr>
          <p:spPr bwMode="auto">
            <a:xfrm>
              <a:off x="463" y="2921"/>
              <a:ext cx="45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i</a:t>
              </a:r>
            </a:p>
          </p:txBody>
        </p:sp>
        <p:sp>
          <p:nvSpPr>
            <p:cNvPr id="103" name="Text Box 41"/>
            <p:cNvSpPr txBox="1">
              <a:spLocks noChangeArrowheads="1"/>
            </p:cNvSpPr>
            <p:nvPr/>
          </p:nvSpPr>
          <p:spPr bwMode="auto">
            <a:xfrm>
              <a:off x="498" y="3459"/>
              <a:ext cx="452"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i</a:t>
              </a:r>
            </a:p>
          </p:txBody>
        </p:sp>
        <p:sp>
          <p:nvSpPr>
            <p:cNvPr id="104" name="Text Box 42"/>
            <p:cNvSpPr txBox="1">
              <a:spLocks noChangeArrowheads="1"/>
            </p:cNvSpPr>
            <p:nvPr/>
          </p:nvSpPr>
          <p:spPr bwMode="auto">
            <a:xfrm>
              <a:off x="1993" y="2948"/>
              <a:ext cx="45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i</a:t>
              </a:r>
            </a:p>
          </p:txBody>
        </p:sp>
      </p:grpSp>
    </p:spTree>
    <p:extLst>
      <p:ext uri="{BB962C8B-B14F-4D97-AF65-F5344CB8AC3E}">
        <p14:creationId xmlns:p14="http://schemas.microsoft.com/office/powerpoint/2010/main" val="34496087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85347">
                                            <p:txEl>
                                              <p:pRg st="3" end="3"/>
                                            </p:txEl>
                                          </p:spTgt>
                                        </p:tgtEl>
                                        <p:attrNameLst>
                                          <p:attrName>style.visibility</p:attrName>
                                        </p:attrNameLst>
                                      </p:cBhvr>
                                      <p:to>
                                        <p:strVal val="visible"/>
                                      </p:to>
                                    </p:set>
                                    <p:animEffect transition="in" filter="wipe(up)">
                                      <p:cBhvr>
                                        <p:cTn id="19" dur="2000"/>
                                        <p:tgtEl>
                                          <p:spTgt spid="185347">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85347">
                                            <p:txEl>
                                              <p:pRg st="4" end="4"/>
                                            </p:txEl>
                                          </p:spTgt>
                                        </p:tgtEl>
                                        <p:attrNameLst>
                                          <p:attrName>style.visibility</p:attrName>
                                        </p:attrNameLst>
                                      </p:cBhvr>
                                      <p:to>
                                        <p:strVal val="visible"/>
                                      </p:to>
                                    </p:set>
                                    <p:animEffect transition="in" filter="wipe(up)">
                                      <p:cBhvr>
                                        <p:cTn id="23" dur="2000"/>
                                        <p:tgtEl>
                                          <p:spTgt spid="18534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9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wipe(left)">
                                      <p:cBhvr>
                                        <p:cTn id="48"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uiExpand="1" build="p" autoUpdateAnimBg="0"/>
      <p:bldP spid="79" grpId="0"/>
      <p:bldP spid="93"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85347" name="Rectangle 3"/>
          <p:cNvSpPr>
            <a:spLocks noGrp="1" noChangeArrowheads="1"/>
          </p:cNvSpPr>
          <p:nvPr>
            <p:ph type="body" idx="1"/>
          </p:nvPr>
        </p:nvSpPr>
        <p:spPr>
          <a:xfrm>
            <a:off x="140096" y="131623"/>
            <a:ext cx="8790543" cy="1398363"/>
          </a:xfrm>
        </p:spPr>
        <p:txBody>
          <a:bodyPr/>
          <a:lstStyle/>
          <a:p>
            <a:pPr eaLnBrk="1" hangingPunct="1">
              <a:lnSpc>
                <a:spcPct val="120000"/>
              </a:lnSpc>
              <a:buFont typeface="Wingdings" panose="05000000000000000000" pitchFamily="2" charset="2"/>
              <a:buChar char="l"/>
            </a:pPr>
            <a:r>
              <a:rPr lang="zh-CN" altLang="en-US" sz="2800" b="1" dirty="0">
                <a:solidFill>
                  <a:srgbClr val="0000FF"/>
                </a:solidFill>
                <a:latin typeface="+mn-ea"/>
                <a:cs typeface="+mj-cs"/>
              </a:rPr>
              <a:t>全加器（</a:t>
            </a:r>
            <a:r>
              <a:rPr lang="en-US" altLang="zh-CN" sz="2800" b="1" dirty="0">
                <a:solidFill>
                  <a:srgbClr val="0000FF"/>
                </a:solidFill>
                <a:latin typeface="+mn-ea"/>
                <a:cs typeface="+mj-cs"/>
              </a:rPr>
              <a:t>Full Adder</a:t>
            </a:r>
            <a:r>
              <a:rPr lang="zh-CN" altLang="en-US" sz="2800" b="1" dirty="0">
                <a:solidFill>
                  <a:srgbClr val="0000FF"/>
                </a:solidFill>
                <a:latin typeface="+mn-ea"/>
                <a:cs typeface="+mj-cs"/>
              </a:rPr>
              <a:t>）</a:t>
            </a:r>
            <a:endParaRPr lang="en-US" altLang="zh-CN" sz="2800" b="1" dirty="0">
              <a:solidFill>
                <a:srgbClr val="0000FF"/>
              </a:solidFill>
              <a:latin typeface="+mn-ea"/>
              <a:cs typeface="+mj-cs"/>
            </a:endParaRPr>
          </a:p>
          <a:p>
            <a:pPr marL="0" indent="0" eaLnBrk="1" hangingPunct="1">
              <a:lnSpc>
                <a:spcPct val="120000"/>
              </a:lnSpc>
              <a:buNone/>
            </a:pPr>
            <a:r>
              <a:rPr lang="en-US" altLang="zh-CN" sz="2800" b="1" dirty="0">
                <a:solidFill>
                  <a:srgbClr val="0000FF"/>
                </a:solidFill>
                <a:latin typeface="+mn-ea"/>
                <a:cs typeface="+mj-cs"/>
              </a:rPr>
              <a:t>    </a:t>
            </a:r>
            <a:r>
              <a:rPr lang="zh-CN" altLang="en-US" sz="2400" dirty="0">
                <a:latin typeface="宋体" panose="02010600030101010101" pitchFamily="2" charset="-122"/>
              </a:rPr>
              <a:t>完成加数、被加数和相邻低位进位相加的电路，称为</a:t>
            </a:r>
            <a:r>
              <a:rPr lang="zh-CN" altLang="en-US" sz="2400" b="1" dirty="0">
                <a:solidFill>
                  <a:srgbClr val="800000"/>
                </a:solidFill>
                <a:latin typeface="宋体" panose="02010600030101010101" pitchFamily="2" charset="-122"/>
              </a:rPr>
              <a:t>全加器</a:t>
            </a:r>
            <a:r>
              <a:rPr lang="zh-CN" altLang="en-US" sz="2400" dirty="0">
                <a:latin typeface="宋体" panose="02010600030101010101" pitchFamily="2" charset="-122"/>
              </a:rPr>
              <a:t>。</a:t>
            </a:r>
            <a:endParaRPr lang="zh-CN" altLang="en-US" sz="2400" dirty="0">
              <a:latin typeface="+mn-ea"/>
            </a:endParaRPr>
          </a:p>
          <a:p>
            <a:pPr marL="0" indent="0" algn="just" eaLnBrk="1" hangingPunct="1">
              <a:lnSpc>
                <a:spcPct val="120000"/>
              </a:lnSpc>
              <a:buNone/>
            </a:pPr>
            <a:endParaRPr lang="zh-CN" altLang="en-US" sz="2400" dirty="0"/>
          </a:p>
          <a:p>
            <a:pPr marL="0" indent="0" algn="just" eaLnBrk="1" hangingPunct="1">
              <a:lnSpc>
                <a:spcPct val="120000"/>
              </a:lnSpc>
              <a:buNone/>
            </a:pPr>
            <a:endParaRPr lang="zh-CN" altLang="en-US" sz="2600" dirty="0"/>
          </a:p>
          <a:p>
            <a:pPr eaLnBrk="1" hangingPunct="1"/>
            <a:endParaRPr lang="en-US" altLang="zh-CN" dirty="0"/>
          </a:p>
        </p:txBody>
      </p:sp>
      <p:grpSp>
        <p:nvGrpSpPr>
          <p:cNvPr id="91" name="Group 3"/>
          <p:cNvGrpSpPr>
            <a:grpSpLocks/>
          </p:cNvGrpSpPr>
          <p:nvPr/>
        </p:nvGrpSpPr>
        <p:grpSpPr bwMode="auto">
          <a:xfrm>
            <a:off x="75722" y="1284139"/>
            <a:ext cx="3524658" cy="4430097"/>
            <a:chOff x="37" y="1062"/>
            <a:chExt cx="2095" cy="2822"/>
          </a:xfrm>
        </p:grpSpPr>
        <p:sp>
          <p:nvSpPr>
            <p:cNvPr id="105" name="Rectangle 4"/>
            <p:cNvSpPr>
              <a:spLocks noChangeArrowheads="1"/>
            </p:cNvSpPr>
            <p:nvPr/>
          </p:nvSpPr>
          <p:spPr bwMode="auto">
            <a:xfrm>
              <a:off x="249" y="1274"/>
              <a:ext cx="1225"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400" b="0" i="0"/>
                <a:t>A</a:t>
              </a:r>
              <a:r>
                <a:rPr kumimoji="1" lang="en-US" altLang="zh-CN" sz="2400" b="0" i="0" baseline="-30000"/>
                <a:t>i</a:t>
              </a:r>
              <a:r>
                <a:rPr kumimoji="1" lang="en-US" altLang="zh-CN" sz="2400" b="0" i="0"/>
                <a:t>   B</a:t>
              </a:r>
              <a:r>
                <a:rPr kumimoji="1" lang="en-US" altLang="zh-CN" sz="2400" b="0" i="0" baseline="-30000"/>
                <a:t>i </a:t>
              </a:r>
              <a:r>
                <a:rPr kumimoji="1" lang="en-US" altLang="zh-CN" sz="2400" b="0" i="0"/>
                <a:t>  C</a:t>
              </a:r>
              <a:r>
                <a:rPr kumimoji="1" lang="en-US" altLang="zh-CN" sz="2400" b="0" i="0" baseline="-30000"/>
                <a:t>i</a:t>
              </a:r>
              <a:r>
                <a:rPr kumimoji="1" lang="en-US" altLang="zh-CN" sz="2400" b="0" i="0"/>
                <a:t> </a:t>
              </a:r>
            </a:p>
          </p:txBody>
        </p:sp>
        <p:sp>
          <p:nvSpPr>
            <p:cNvPr id="106" name="Rectangle 5"/>
            <p:cNvSpPr>
              <a:spLocks noChangeArrowheads="1"/>
            </p:cNvSpPr>
            <p:nvPr/>
          </p:nvSpPr>
          <p:spPr bwMode="auto">
            <a:xfrm>
              <a:off x="1223" y="1626"/>
              <a:ext cx="560"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400" b="0" i="0"/>
                <a:t>0     0</a:t>
              </a:r>
            </a:p>
            <a:p>
              <a:pPr eaLnBrk="1" hangingPunct="1">
                <a:lnSpc>
                  <a:spcPct val="100000"/>
                </a:lnSpc>
                <a:buClr>
                  <a:srgbClr val="66FF33"/>
                </a:buClr>
                <a:buFont typeface="Wingdings" panose="05000000000000000000" pitchFamily="2" charset="2"/>
                <a:buNone/>
              </a:pPr>
              <a:r>
                <a:rPr kumimoji="1" lang="en-US" altLang="zh-CN" sz="2400" b="0" i="0"/>
                <a:t>1     0</a:t>
              </a:r>
            </a:p>
            <a:p>
              <a:pPr eaLnBrk="1" hangingPunct="1">
                <a:lnSpc>
                  <a:spcPct val="100000"/>
                </a:lnSpc>
                <a:buClr>
                  <a:srgbClr val="66FF33"/>
                </a:buClr>
                <a:buFont typeface="Wingdings" panose="05000000000000000000" pitchFamily="2" charset="2"/>
                <a:buNone/>
              </a:pPr>
              <a:r>
                <a:rPr kumimoji="1" lang="en-US" altLang="zh-CN" sz="2400" b="0" i="0"/>
                <a:t>1     0</a:t>
              </a:r>
            </a:p>
            <a:p>
              <a:pPr eaLnBrk="1" hangingPunct="1">
                <a:lnSpc>
                  <a:spcPct val="100000"/>
                </a:lnSpc>
                <a:buClr>
                  <a:srgbClr val="66FF33"/>
                </a:buClr>
                <a:buFont typeface="Wingdings" panose="05000000000000000000" pitchFamily="2" charset="2"/>
                <a:buNone/>
              </a:pPr>
              <a:r>
                <a:rPr kumimoji="1" lang="en-US" altLang="zh-CN" sz="2400" b="0" i="0"/>
                <a:t>0     1</a:t>
              </a:r>
            </a:p>
            <a:p>
              <a:pPr eaLnBrk="1" hangingPunct="1">
                <a:lnSpc>
                  <a:spcPct val="100000"/>
                </a:lnSpc>
                <a:buClr>
                  <a:srgbClr val="66FF33"/>
                </a:buClr>
                <a:buFont typeface="Wingdings" panose="05000000000000000000" pitchFamily="2" charset="2"/>
                <a:buNone/>
              </a:pPr>
              <a:r>
                <a:rPr kumimoji="1" lang="en-US" altLang="zh-CN" sz="2400" b="0" i="0"/>
                <a:t>1     0</a:t>
              </a:r>
            </a:p>
            <a:p>
              <a:pPr eaLnBrk="1" hangingPunct="1">
                <a:lnSpc>
                  <a:spcPct val="100000"/>
                </a:lnSpc>
                <a:buClr>
                  <a:srgbClr val="66FF33"/>
                </a:buClr>
                <a:buFont typeface="Wingdings" panose="05000000000000000000" pitchFamily="2" charset="2"/>
                <a:buNone/>
              </a:pPr>
              <a:r>
                <a:rPr kumimoji="1" lang="en-US" altLang="zh-CN" sz="2400" b="0" i="0"/>
                <a:t>0     1</a:t>
              </a:r>
            </a:p>
            <a:p>
              <a:pPr eaLnBrk="1" hangingPunct="1">
                <a:lnSpc>
                  <a:spcPct val="100000"/>
                </a:lnSpc>
                <a:buClr>
                  <a:srgbClr val="66FF33"/>
                </a:buClr>
                <a:buFont typeface="Wingdings" panose="05000000000000000000" pitchFamily="2" charset="2"/>
                <a:buNone/>
              </a:pPr>
              <a:r>
                <a:rPr kumimoji="1" lang="en-US" altLang="zh-CN" sz="2400" b="0" i="0"/>
                <a:t>0     1</a:t>
              </a:r>
            </a:p>
            <a:p>
              <a:pPr eaLnBrk="1" hangingPunct="1">
                <a:lnSpc>
                  <a:spcPct val="100000"/>
                </a:lnSpc>
                <a:buClr>
                  <a:srgbClr val="66FF33"/>
                </a:buClr>
                <a:buFont typeface="Wingdings" panose="05000000000000000000" pitchFamily="2" charset="2"/>
                <a:buNone/>
              </a:pPr>
              <a:r>
                <a:rPr kumimoji="1" lang="en-US" altLang="zh-CN" sz="2400" b="0" i="0"/>
                <a:t>1     1 </a:t>
              </a:r>
            </a:p>
          </p:txBody>
        </p:sp>
        <p:sp>
          <p:nvSpPr>
            <p:cNvPr id="107" name="Rectangle 6"/>
            <p:cNvSpPr>
              <a:spLocks noChangeArrowheads="1"/>
            </p:cNvSpPr>
            <p:nvPr/>
          </p:nvSpPr>
          <p:spPr bwMode="auto">
            <a:xfrm>
              <a:off x="295" y="1626"/>
              <a:ext cx="1225"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buClr>
                  <a:srgbClr val="66FF33"/>
                </a:buClr>
                <a:buFont typeface="Wingdings" panose="05000000000000000000" pitchFamily="2" charset="2"/>
                <a:buNone/>
              </a:pPr>
              <a:r>
                <a:rPr kumimoji="1" lang="en-US" altLang="zh-CN" sz="2400" b="0" i="0"/>
                <a:t>0    0     0   </a:t>
              </a:r>
            </a:p>
            <a:p>
              <a:pPr algn="just" eaLnBrk="1" hangingPunct="1">
                <a:lnSpc>
                  <a:spcPct val="100000"/>
                </a:lnSpc>
                <a:buClr>
                  <a:srgbClr val="66FF33"/>
                </a:buClr>
                <a:buFont typeface="Wingdings" panose="05000000000000000000" pitchFamily="2" charset="2"/>
                <a:buNone/>
              </a:pPr>
              <a:r>
                <a:rPr kumimoji="1" lang="en-US" altLang="zh-CN" sz="2400" b="0"/>
                <a:t>0    0     1   </a:t>
              </a:r>
            </a:p>
            <a:p>
              <a:pPr algn="just" eaLnBrk="1" hangingPunct="1">
                <a:lnSpc>
                  <a:spcPct val="100000"/>
                </a:lnSpc>
                <a:buClr>
                  <a:srgbClr val="66FF33"/>
                </a:buClr>
                <a:buFont typeface="Wingdings" panose="05000000000000000000" pitchFamily="2" charset="2"/>
                <a:buNone/>
              </a:pPr>
              <a:r>
                <a:rPr kumimoji="1" lang="en-US" altLang="zh-CN" sz="2400" b="0"/>
                <a:t>0    1     0   </a:t>
              </a:r>
            </a:p>
            <a:p>
              <a:pPr algn="just" eaLnBrk="1" hangingPunct="1">
                <a:lnSpc>
                  <a:spcPct val="100000"/>
                </a:lnSpc>
                <a:buClr>
                  <a:srgbClr val="66FF33"/>
                </a:buClr>
                <a:buFont typeface="Wingdings" panose="05000000000000000000" pitchFamily="2" charset="2"/>
                <a:buNone/>
              </a:pPr>
              <a:r>
                <a:rPr kumimoji="1" lang="en-US" altLang="zh-CN" sz="2400" b="0"/>
                <a:t>0    1     1   </a:t>
              </a:r>
            </a:p>
            <a:p>
              <a:pPr algn="just" eaLnBrk="1" hangingPunct="1">
                <a:lnSpc>
                  <a:spcPct val="100000"/>
                </a:lnSpc>
                <a:buClr>
                  <a:srgbClr val="66FF33"/>
                </a:buClr>
                <a:buFont typeface="Wingdings" panose="05000000000000000000" pitchFamily="2" charset="2"/>
                <a:buNone/>
              </a:pPr>
              <a:r>
                <a:rPr kumimoji="1" lang="en-US" altLang="zh-CN" sz="2400" b="0"/>
                <a:t>1    0     0   </a:t>
              </a:r>
            </a:p>
            <a:p>
              <a:pPr algn="just" eaLnBrk="1" hangingPunct="1">
                <a:lnSpc>
                  <a:spcPct val="100000"/>
                </a:lnSpc>
                <a:buClr>
                  <a:srgbClr val="66FF33"/>
                </a:buClr>
                <a:buFont typeface="Wingdings" panose="05000000000000000000" pitchFamily="2" charset="2"/>
                <a:buNone/>
              </a:pPr>
              <a:r>
                <a:rPr kumimoji="1" lang="en-US" altLang="zh-CN" sz="2400" b="0"/>
                <a:t>1    0     1   </a:t>
              </a:r>
            </a:p>
            <a:p>
              <a:pPr algn="just" eaLnBrk="1" hangingPunct="1">
                <a:lnSpc>
                  <a:spcPct val="100000"/>
                </a:lnSpc>
                <a:buClr>
                  <a:srgbClr val="66FF33"/>
                </a:buClr>
                <a:buFont typeface="Wingdings" panose="05000000000000000000" pitchFamily="2" charset="2"/>
                <a:buNone/>
              </a:pPr>
              <a:r>
                <a:rPr kumimoji="1" lang="en-US" altLang="zh-CN" sz="2400" b="0"/>
                <a:t>1    1     0   </a:t>
              </a:r>
            </a:p>
            <a:p>
              <a:pPr algn="just" eaLnBrk="1" hangingPunct="1">
                <a:lnSpc>
                  <a:spcPct val="100000"/>
                </a:lnSpc>
                <a:buClr>
                  <a:srgbClr val="66FF33"/>
                </a:buClr>
                <a:buFont typeface="Wingdings" panose="05000000000000000000" pitchFamily="2" charset="2"/>
                <a:buNone/>
              </a:pPr>
              <a:r>
                <a:rPr kumimoji="1" lang="en-US" altLang="zh-CN" sz="2400" b="0"/>
                <a:t>1    1     1   </a:t>
              </a:r>
            </a:p>
          </p:txBody>
        </p:sp>
        <p:sp>
          <p:nvSpPr>
            <p:cNvPr id="108" name="Rectangle 7"/>
            <p:cNvSpPr>
              <a:spLocks noChangeArrowheads="1"/>
            </p:cNvSpPr>
            <p:nvPr/>
          </p:nvSpPr>
          <p:spPr bwMode="auto">
            <a:xfrm>
              <a:off x="1184" y="1279"/>
              <a:ext cx="94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buClr>
                  <a:srgbClr val="66FF33"/>
                </a:buClr>
                <a:buFont typeface="Wingdings" panose="05000000000000000000" pitchFamily="2" charset="2"/>
                <a:buNone/>
              </a:pPr>
              <a:r>
                <a:rPr kumimoji="1" lang="en-US" altLang="zh-CN" sz="2400" b="0" i="0"/>
                <a:t>S</a:t>
              </a:r>
              <a:r>
                <a:rPr kumimoji="1" lang="en-US" altLang="zh-CN" sz="2400" b="0" i="0" baseline="-30000"/>
                <a:t>i</a:t>
              </a:r>
              <a:r>
                <a:rPr kumimoji="1" lang="en-US" altLang="zh-CN" sz="2400" b="0" i="0"/>
                <a:t>   C</a:t>
              </a:r>
              <a:r>
                <a:rPr kumimoji="1" lang="en-US" altLang="zh-CN" sz="2400" b="0" i="0" baseline="-30000"/>
                <a:t>i+1</a:t>
              </a:r>
              <a:r>
                <a:rPr kumimoji="1" lang="en-US" altLang="zh-CN" sz="2400" b="0" i="0"/>
                <a:t> </a:t>
              </a:r>
            </a:p>
          </p:txBody>
        </p:sp>
        <p:sp>
          <p:nvSpPr>
            <p:cNvPr id="109" name="Line 8"/>
            <p:cNvSpPr>
              <a:spLocks noChangeShapeType="1"/>
            </p:cNvSpPr>
            <p:nvPr/>
          </p:nvSpPr>
          <p:spPr bwMode="auto">
            <a:xfrm>
              <a:off x="295" y="1274"/>
              <a:ext cx="1590" cy="5"/>
            </a:xfrm>
            <a:prstGeom prst="line">
              <a:avLst/>
            </a:prstGeom>
            <a:noFill/>
            <a:ln w="19050" cap="sq">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9"/>
            <p:cNvSpPr>
              <a:spLocks noChangeShapeType="1"/>
            </p:cNvSpPr>
            <p:nvPr/>
          </p:nvSpPr>
          <p:spPr bwMode="auto">
            <a:xfrm flipV="1">
              <a:off x="295" y="1614"/>
              <a:ext cx="1581" cy="2"/>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10"/>
            <p:cNvSpPr>
              <a:spLocks noChangeShapeType="1"/>
            </p:cNvSpPr>
            <p:nvPr/>
          </p:nvSpPr>
          <p:spPr bwMode="auto">
            <a:xfrm>
              <a:off x="295" y="3838"/>
              <a:ext cx="1590" cy="5"/>
            </a:xfrm>
            <a:prstGeom prst="line">
              <a:avLst/>
            </a:prstGeom>
            <a:noFill/>
            <a:ln w="19050" cap="sq">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11"/>
            <p:cNvSpPr>
              <a:spLocks noChangeShapeType="1"/>
            </p:cNvSpPr>
            <p:nvPr/>
          </p:nvSpPr>
          <p:spPr bwMode="auto">
            <a:xfrm>
              <a:off x="295" y="1274"/>
              <a:ext cx="0" cy="2564"/>
            </a:xfrm>
            <a:prstGeom prst="line">
              <a:avLst/>
            </a:prstGeom>
            <a:noFill/>
            <a:ln w="19050" cap="sq">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12"/>
            <p:cNvSpPr>
              <a:spLocks noChangeShapeType="1"/>
            </p:cNvSpPr>
            <p:nvPr/>
          </p:nvSpPr>
          <p:spPr bwMode="auto">
            <a:xfrm>
              <a:off x="1152" y="1262"/>
              <a:ext cx="0" cy="2564"/>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Line 13"/>
            <p:cNvSpPr>
              <a:spLocks noChangeShapeType="1"/>
            </p:cNvSpPr>
            <p:nvPr/>
          </p:nvSpPr>
          <p:spPr bwMode="auto">
            <a:xfrm>
              <a:off x="1885" y="1279"/>
              <a:ext cx="0" cy="2564"/>
            </a:xfrm>
            <a:prstGeom prst="line">
              <a:avLst/>
            </a:prstGeom>
            <a:noFill/>
            <a:ln w="19050" cap="sq">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Rectangle 14"/>
            <p:cNvSpPr>
              <a:spLocks noChangeArrowheads="1"/>
            </p:cNvSpPr>
            <p:nvPr/>
          </p:nvSpPr>
          <p:spPr bwMode="auto">
            <a:xfrm>
              <a:off x="37" y="1062"/>
              <a:ext cx="194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i="0">
                  <a:solidFill>
                    <a:srgbClr val="800000"/>
                  </a:solidFill>
                  <a:latin typeface="+mn-ea"/>
                  <a:ea typeface="+mn-ea"/>
                </a:rPr>
                <a:t>全加器真值表</a:t>
              </a:r>
            </a:p>
          </p:txBody>
        </p:sp>
      </p:grpSp>
      <p:sp>
        <p:nvSpPr>
          <p:cNvPr id="116" name="AutoShape 18"/>
          <p:cNvSpPr>
            <a:spLocks noChangeArrowheads="1"/>
          </p:cNvSpPr>
          <p:nvPr/>
        </p:nvSpPr>
        <p:spPr bwMode="auto">
          <a:xfrm>
            <a:off x="2415976" y="900532"/>
            <a:ext cx="647035" cy="438726"/>
          </a:xfrm>
          <a:prstGeom prst="wedgeEllipseCallout">
            <a:avLst>
              <a:gd name="adj1" fmla="val -58819"/>
              <a:gd name="adj2" fmla="val 120199"/>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i="0"/>
              <a:t>和</a:t>
            </a:r>
          </a:p>
        </p:txBody>
      </p:sp>
      <p:sp>
        <p:nvSpPr>
          <p:cNvPr id="117" name="AutoShape 19"/>
          <p:cNvSpPr>
            <a:spLocks noChangeArrowheads="1"/>
          </p:cNvSpPr>
          <p:nvPr/>
        </p:nvSpPr>
        <p:spPr bwMode="auto">
          <a:xfrm>
            <a:off x="1404739" y="936067"/>
            <a:ext cx="1077913" cy="451303"/>
          </a:xfrm>
          <a:prstGeom prst="cloudCallout">
            <a:avLst>
              <a:gd name="adj1" fmla="val -69403"/>
              <a:gd name="adj2" fmla="val 123569"/>
            </a:avLst>
          </a:prstGeom>
          <a:noFill/>
          <a:ln w="38100">
            <a:solidFill>
              <a:srgbClr val="FF66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i="0"/>
              <a:t>加数</a:t>
            </a:r>
          </a:p>
        </p:txBody>
      </p:sp>
      <p:sp>
        <p:nvSpPr>
          <p:cNvPr id="118" name="AutoShape 20"/>
          <p:cNvSpPr>
            <a:spLocks noChangeArrowheads="1"/>
          </p:cNvSpPr>
          <p:nvPr/>
        </p:nvSpPr>
        <p:spPr bwMode="auto">
          <a:xfrm>
            <a:off x="0" y="817923"/>
            <a:ext cx="1656358" cy="522740"/>
          </a:xfrm>
          <a:prstGeom prst="wedgeEllipseCallout">
            <a:avLst>
              <a:gd name="adj1" fmla="val -14014"/>
              <a:gd name="adj2" fmla="val 107491"/>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i="0"/>
              <a:t>被加数</a:t>
            </a:r>
          </a:p>
        </p:txBody>
      </p:sp>
      <p:sp>
        <p:nvSpPr>
          <p:cNvPr id="119" name="AutoShape 21"/>
          <p:cNvSpPr>
            <a:spLocks noChangeArrowheads="1"/>
          </p:cNvSpPr>
          <p:nvPr/>
        </p:nvSpPr>
        <p:spPr bwMode="auto">
          <a:xfrm>
            <a:off x="2202805" y="725329"/>
            <a:ext cx="2169417" cy="864375"/>
          </a:xfrm>
          <a:prstGeom prst="cloudCallout">
            <a:avLst>
              <a:gd name="adj1" fmla="val -77875"/>
              <a:gd name="adj2" fmla="val 82796"/>
            </a:avLst>
          </a:prstGeom>
          <a:noFill/>
          <a:ln w="38100">
            <a:solidFill>
              <a:schemeClr val="accent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i="0"/>
              <a:t>低位来的进位</a:t>
            </a:r>
          </a:p>
        </p:txBody>
      </p:sp>
      <p:sp>
        <p:nvSpPr>
          <p:cNvPr id="120" name="AutoShape 22"/>
          <p:cNvSpPr>
            <a:spLocks noChangeArrowheads="1"/>
          </p:cNvSpPr>
          <p:nvPr/>
        </p:nvSpPr>
        <p:spPr bwMode="auto">
          <a:xfrm>
            <a:off x="2835573" y="1107904"/>
            <a:ext cx="2103635" cy="444678"/>
          </a:xfrm>
          <a:prstGeom prst="wedgeRoundRectCallout">
            <a:avLst>
              <a:gd name="adj1" fmla="val -44935"/>
              <a:gd name="adj2" fmla="val 109903"/>
              <a:gd name="adj3" fmla="val 16667"/>
            </a:avLst>
          </a:prstGeom>
          <a:noFill/>
          <a:ln w="38100">
            <a:solidFill>
              <a:srgbClr val="99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000" i="0"/>
              <a:t>向高位的进位</a:t>
            </a:r>
          </a:p>
        </p:txBody>
      </p:sp>
      <p:graphicFrame>
        <p:nvGraphicFramePr>
          <p:cNvPr id="5" name="对象 4"/>
          <p:cNvGraphicFramePr>
            <a:graphicFrameLocks noChangeAspect="1"/>
          </p:cNvGraphicFramePr>
          <p:nvPr>
            <p:extLst>
              <p:ext uri="{D42A27DB-BD31-4B8C-83A1-F6EECF244321}">
                <p14:modId xmlns:p14="http://schemas.microsoft.com/office/powerpoint/2010/main" val="317024523"/>
              </p:ext>
            </p:extLst>
          </p:nvPr>
        </p:nvGraphicFramePr>
        <p:xfrm>
          <a:off x="509785" y="5760758"/>
          <a:ext cx="3323075" cy="1013245"/>
        </p:xfrm>
        <a:graphic>
          <a:graphicData uri="http://schemas.openxmlformats.org/presentationml/2006/ole">
            <mc:AlternateContent xmlns:mc="http://schemas.openxmlformats.org/markup-compatibility/2006">
              <mc:Choice xmlns:v="urn:schemas-microsoft-com:vml" Requires="v">
                <p:oleObj spid="_x0000_s35843" name="Equation" r:id="rId7" imgW="1498320" imgH="457200" progId="Equation.DSMT4">
                  <p:embed/>
                </p:oleObj>
              </mc:Choice>
              <mc:Fallback>
                <p:oleObj name="Equation" r:id="rId7" imgW="1498320" imgH="457200" progId="Equation.DSMT4">
                  <p:embed/>
                  <p:pic>
                    <p:nvPicPr>
                      <p:cNvPr id="0" name=""/>
                      <p:cNvPicPr/>
                      <p:nvPr/>
                    </p:nvPicPr>
                    <p:blipFill>
                      <a:blip r:embed="rId8"/>
                      <a:stretch>
                        <a:fillRect/>
                      </a:stretch>
                    </p:blipFill>
                    <p:spPr>
                      <a:xfrm>
                        <a:off x="509785" y="5760758"/>
                        <a:ext cx="3323075" cy="1013245"/>
                      </a:xfrm>
                      <a:prstGeom prst="rect">
                        <a:avLst/>
                      </a:prstGeom>
                    </p:spPr>
                  </p:pic>
                </p:oleObj>
              </mc:Fallback>
            </mc:AlternateContent>
          </a:graphicData>
        </a:graphic>
      </p:graphicFrame>
      <p:sp>
        <p:nvSpPr>
          <p:cNvPr id="154" name="Text Box 69"/>
          <p:cNvSpPr txBox="1">
            <a:spLocks noChangeArrowheads="1"/>
          </p:cNvSpPr>
          <p:nvPr/>
        </p:nvSpPr>
        <p:spPr bwMode="auto">
          <a:xfrm>
            <a:off x="3824390" y="5877134"/>
            <a:ext cx="266729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000" i="0">
                <a:solidFill>
                  <a:srgbClr val="800000"/>
                </a:solidFill>
                <a:latin typeface="+mn-ea"/>
                <a:ea typeface="+mn-ea"/>
              </a:rPr>
              <a:t>全加器逻辑图</a:t>
            </a:r>
          </a:p>
        </p:txBody>
      </p:sp>
      <p:grpSp>
        <p:nvGrpSpPr>
          <p:cNvPr id="6" name="组合 5"/>
          <p:cNvGrpSpPr/>
          <p:nvPr/>
        </p:nvGrpSpPr>
        <p:grpSpPr>
          <a:xfrm>
            <a:off x="3615522" y="1759149"/>
            <a:ext cx="3266377" cy="4008486"/>
            <a:chOff x="4688902" y="1431652"/>
            <a:chExt cx="3706813" cy="4515849"/>
          </a:xfrm>
        </p:grpSpPr>
        <p:sp>
          <p:nvSpPr>
            <p:cNvPr id="122" name="Rectangle 37"/>
            <p:cNvSpPr>
              <a:spLocks noChangeArrowheads="1"/>
            </p:cNvSpPr>
            <p:nvPr/>
          </p:nvSpPr>
          <p:spPr bwMode="auto">
            <a:xfrm>
              <a:off x="4729183" y="4205014"/>
              <a:ext cx="795338" cy="384175"/>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123" name="Rectangle 38"/>
            <p:cNvSpPr>
              <a:spLocks noChangeArrowheads="1"/>
            </p:cNvSpPr>
            <p:nvPr/>
          </p:nvSpPr>
          <p:spPr bwMode="auto">
            <a:xfrm>
              <a:off x="5835671" y="4235176"/>
              <a:ext cx="796925" cy="385762"/>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124" name="Rectangle 39"/>
            <p:cNvSpPr>
              <a:spLocks noChangeArrowheads="1"/>
            </p:cNvSpPr>
            <p:nvPr/>
          </p:nvSpPr>
          <p:spPr bwMode="auto">
            <a:xfrm>
              <a:off x="6011883" y="3403326"/>
              <a:ext cx="798513" cy="384175"/>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125" name="Rectangle 40"/>
            <p:cNvSpPr>
              <a:spLocks noChangeArrowheads="1"/>
            </p:cNvSpPr>
            <p:nvPr/>
          </p:nvSpPr>
          <p:spPr bwMode="auto">
            <a:xfrm>
              <a:off x="7208858" y="3403326"/>
              <a:ext cx="798513" cy="384175"/>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126" name="Rectangle 41"/>
            <p:cNvSpPr>
              <a:spLocks noChangeArrowheads="1"/>
            </p:cNvSpPr>
            <p:nvPr/>
          </p:nvSpPr>
          <p:spPr bwMode="auto">
            <a:xfrm>
              <a:off x="5259408" y="2474639"/>
              <a:ext cx="798513" cy="384175"/>
            </a:xfrm>
            <a:prstGeom prst="rect">
              <a:avLst/>
            </a:prstGeom>
            <a:noFill/>
            <a:ln w="28575">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127" name="Line 42"/>
            <p:cNvSpPr>
              <a:spLocks noChangeShapeType="1"/>
            </p:cNvSpPr>
            <p:nvPr/>
          </p:nvSpPr>
          <p:spPr bwMode="auto">
            <a:xfrm>
              <a:off x="4905396" y="4589188"/>
              <a:ext cx="0" cy="768350"/>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8" name="Line 43"/>
            <p:cNvSpPr>
              <a:spLocks noChangeShapeType="1"/>
            </p:cNvSpPr>
            <p:nvPr/>
          </p:nvSpPr>
          <p:spPr bwMode="auto">
            <a:xfrm>
              <a:off x="5348308" y="4589188"/>
              <a:ext cx="0" cy="735012"/>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9" name="Line 44"/>
            <p:cNvSpPr>
              <a:spLocks noChangeShapeType="1"/>
            </p:cNvSpPr>
            <p:nvPr/>
          </p:nvSpPr>
          <p:spPr bwMode="auto">
            <a:xfrm>
              <a:off x="5348308" y="4774926"/>
              <a:ext cx="619125" cy="0"/>
            </a:xfrm>
            <a:prstGeom prst="line">
              <a:avLst/>
            </a:prstGeom>
            <a:noFill/>
            <a:ln w="28575">
              <a:solidFill>
                <a:schemeClr val="accent5">
                  <a:lumMod val="25000"/>
                </a:schemeClr>
              </a:solidFill>
              <a:round/>
              <a:headEnd type="oval" w="sm" len="sm"/>
              <a:tailEnd/>
            </a:ln>
            <a:extLst>
              <a:ext uri="{909E8E84-426E-40DD-AFC4-6F175D3DCCD1}">
                <a14:hiddenFill xmlns:a14="http://schemas.microsoft.com/office/drawing/2010/main">
                  <a:noFill/>
                </a14:hiddenFill>
              </a:ext>
            </a:extLst>
          </p:spPr>
          <p:txBody>
            <a:bodyPr/>
            <a:lstStyle/>
            <a:p>
              <a:endParaRPr lang="zh-CN" altLang="en-US" sz="2000"/>
            </a:p>
          </p:txBody>
        </p:sp>
        <p:sp>
          <p:nvSpPr>
            <p:cNvPr id="130" name="Line 45"/>
            <p:cNvSpPr>
              <a:spLocks noChangeShapeType="1"/>
            </p:cNvSpPr>
            <p:nvPr/>
          </p:nvSpPr>
          <p:spPr bwMode="auto">
            <a:xfrm>
              <a:off x="5967433" y="4620938"/>
              <a:ext cx="0" cy="160337"/>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1" name="Line 46"/>
            <p:cNvSpPr>
              <a:spLocks noChangeShapeType="1"/>
            </p:cNvSpPr>
            <p:nvPr/>
          </p:nvSpPr>
          <p:spPr bwMode="auto">
            <a:xfrm>
              <a:off x="4905396" y="4941613"/>
              <a:ext cx="1550988" cy="0"/>
            </a:xfrm>
            <a:prstGeom prst="line">
              <a:avLst/>
            </a:prstGeom>
            <a:noFill/>
            <a:ln w="28575">
              <a:solidFill>
                <a:schemeClr val="accent5">
                  <a:lumMod val="25000"/>
                </a:schemeClr>
              </a:solidFill>
              <a:round/>
              <a:headEnd type="oval" w="sm" len="sm"/>
              <a:tailEnd/>
            </a:ln>
            <a:extLst>
              <a:ext uri="{909E8E84-426E-40DD-AFC4-6F175D3DCCD1}">
                <a14:hiddenFill xmlns:a14="http://schemas.microsoft.com/office/drawing/2010/main">
                  <a:noFill/>
                </a14:hiddenFill>
              </a:ext>
            </a:extLst>
          </p:spPr>
          <p:txBody>
            <a:bodyPr/>
            <a:lstStyle/>
            <a:p>
              <a:endParaRPr lang="zh-CN" altLang="en-US" sz="2000"/>
            </a:p>
          </p:txBody>
        </p:sp>
        <p:sp>
          <p:nvSpPr>
            <p:cNvPr id="132" name="Line 47"/>
            <p:cNvSpPr>
              <a:spLocks noChangeShapeType="1"/>
            </p:cNvSpPr>
            <p:nvPr/>
          </p:nvSpPr>
          <p:spPr bwMode="auto">
            <a:xfrm>
              <a:off x="6456383" y="4620938"/>
              <a:ext cx="0" cy="320675"/>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3" name="Line 48"/>
            <p:cNvSpPr>
              <a:spLocks noChangeShapeType="1"/>
            </p:cNvSpPr>
            <p:nvPr/>
          </p:nvSpPr>
          <p:spPr bwMode="auto">
            <a:xfrm>
              <a:off x="7829571" y="3787501"/>
              <a:ext cx="0" cy="1474787"/>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4" name="Text Box 49"/>
            <p:cNvSpPr txBox="1">
              <a:spLocks noChangeArrowheads="1"/>
            </p:cNvSpPr>
            <p:nvPr/>
          </p:nvSpPr>
          <p:spPr bwMode="auto">
            <a:xfrm>
              <a:off x="5882702" y="4127226"/>
              <a:ext cx="1020763"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a:t>
              </a:r>
            </a:p>
          </p:txBody>
        </p:sp>
        <p:sp>
          <p:nvSpPr>
            <p:cNvPr id="135" name="Text Box 50"/>
            <p:cNvSpPr txBox="1">
              <a:spLocks noChangeArrowheads="1"/>
            </p:cNvSpPr>
            <p:nvPr/>
          </p:nvSpPr>
          <p:spPr bwMode="auto">
            <a:xfrm>
              <a:off x="7374952" y="3350939"/>
              <a:ext cx="102076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a:t>
              </a:r>
            </a:p>
          </p:txBody>
        </p:sp>
        <p:sp>
          <p:nvSpPr>
            <p:cNvPr id="136" name="Line 51"/>
            <p:cNvSpPr>
              <a:spLocks noChangeShapeType="1"/>
            </p:cNvSpPr>
            <p:nvPr/>
          </p:nvSpPr>
          <p:spPr bwMode="auto">
            <a:xfrm>
              <a:off x="6234133" y="3787501"/>
              <a:ext cx="0" cy="447675"/>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7" name="Line 52"/>
            <p:cNvSpPr>
              <a:spLocks noChangeShapeType="1"/>
            </p:cNvSpPr>
            <p:nvPr/>
          </p:nvSpPr>
          <p:spPr bwMode="auto">
            <a:xfrm>
              <a:off x="6589733" y="3787501"/>
              <a:ext cx="0" cy="352425"/>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8" name="Line 53"/>
            <p:cNvSpPr>
              <a:spLocks noChangeShapeType="1"/>
            </p:cNvSpPr>
            <p:nvPr/>
          </p:nvSpPr>
          <p:spPr bwMode="auto">
            <a:xfrm flipV="1">
              <a:off x="6589733" y="4139926"/>
              <a:ext cx="1239838" cy="0"/>
            </a:xfrm>
            <a:prstGeom prst="line">
              <a:avLst/>
            </a:prstGeom>
            <a:noFill/>
            <a:ln w="28575">
              <a:solidFill>
                <a:schemeClr val="accent5">
                  <a:lumMod val="25000"/>
                </a:schemeClr>
              </a:solidFill>
              <a:round/>
              <a:headEnd/>
              <a:tailEnd type="oval" w="sm" len="sm"/>
            </a:ln>
            <a:extLst>
              <a:ext uri="{909E8E84-426E-40DD-AFC4-6F175D3DCCD1}">
                <a14:hiddenFill xmlns:a14="http://schemas.microsoft.com/office/drawing/2010/main">
                  <a:noFill/>
                </a14:hiddenFill>
              </a:ext>
            </a:extLst>
          </p:spPr>
          <p:txBody>
            <a:bodyPr/>
            <a:lstStyle/>
            <a:p>
              <a:endParaRPr lang="zh-CN" altLang="en-US" sz="2000"/>
            </a:p>
          </p:txBody>
        </p:sp>
        <p:sp>
          <p:nvSpPr>
            <p:cNvPr id="139" name="Line 54"/>
            <p:cNvSpPr>
              <a:spLocks noChangeShapeType="1"/>
            </p:cNvSpPr>
            <p:nvPr/>
          </p:nvSpPr>
          <p:spPr bwMode="auto">
            <a:xfrm>
              <a:off x="6234133" y="3947839"/>
              <a:ext cx="1154113" cy="0"/>
            </a:xfrm>
            <a:prstGeom prst="line">
              <a:avLst/>
            </a:prstGeom>
            <a:noFill/>
            <a:ln w="28575">
              <a:solidFill>
                <a:schemeClr val="accent5">
                  <a:lumMod val="25000"/>
                </a:schemeClr>
              </a:solidFill>
              <a:round/>
              <a:headEnd type="oval" w="sm" len="sm"/>
              <a:tailEnd/>
            </a:ln>
            <a:extLst>
              <a:ext uri="{909E8E84-426E-40DD-AFC4-6F175D3DCCD1}">
                <a14:hiddenFill xmlns:a14="http://schemas.microsoft.com/office/drawing/2010/main">
                  <a:noFill/>
                </a14:hiddenFill>
              </a:ext>
            </a:extLst>
          </p:spPr>
          <p:txBody>
            <a:bodyPr/>
            <a:lstStyle/>
            <a:p>
              <a:endParaRPr lang="zh-CN" altLang="en-US" sz="2000"/>
            </a:p>
          </p:txBody>
        </p:sp>
        <p:sp>
          <p:nvSpPr>
            <p:cNvPr id="140" name="Line 55"/>
            <p:cNvSpPr>
              <a:spLocks noChangeShapeType="1"/>
            </p:cNvSpPr>
            <p:nvPr/>
          </p:nvSpPr>
          <p:spPr bwMode="auto">
            <a:xfrm>
              <a:off x="7388246" y="3787501"/>
              <a:ext cx="0" cy="160337"/>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1" name="Line 56"/>
            <p:cNvSpPr>
              <a:spLocks noChangeShapeType="1"/>
            </p:cNvSpPr>
            <p:nvPr/>
          </p:nvSpPr>
          <p:spPr bwMode="auto">
            <a:xfrm flipH="1" flipV="1">
              <a:off x="5083196" y="3147739"/>
              <a:ext cx="0" cy="1057275"/>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2" name="Line 57"/>
            <p:cNvSpPr>
              <a:spLocks noChangeShapeType="1"/>
            </p:cNvSpPr>
            <p:nvPr/>
          </p:nvSpPr>
          <p:spPr bwMode="auto">
            <a:xfrm flipV="1">
              <a:off x="6411933" y="3147739"/>
              <a:ext cx="0" cy="255587"/>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3" name="Line 58"/>
            <p:cNvSpPr>
              <a:spLocks noChangeShapeType="1"/>
            </p:cNvSpPr>
            <p:nvPr/>
          </p:nvSpPr>
          <p:spPr bwMode="auto">
            <a:xfrm flipH="1">
              <a:off x="5922983" y="3147739"/>
              <a:ext cx="488950" cy="0"/>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4" name="Line 59"/>
            <p:cNvSpPr>
              <a:spLocks noChangeShapeType="1"/>
            </p:cNvSpPr>
            <p:nvPr/>
          </p:nvSpPr>
          <p:spPr bwMode="auto">
            <a:xfrm>
              <a:off x="5922983" y="2858814"/>
              <a:ext cx="0" cy="288925"/>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5" name="Line 60"/>
            <p:cNvSpPr>
              <a:spLocks noChangeShapeType="1"/>
            </p:cNvSpPr>
            <p:nvPr/>
          </p:nvSpPr>
          <p:spPr bwMode="auto">
            <a:xfrm>
              <a:off x="5435621" y="2858814"/>
              <a:ext cx="0" cy="288925"/>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6" name="Line 61"/>
            <p:cNvSpPr>
              <a:spLocks noChangeShapeType="1"/>
            </p:cNvSpPr>
            <p:nvPr/>
          </p:nvSpPr>
          <p:spPr bwMode="auto">
            <a:xfrm>
              <a:off x="5083196" y="3147739"/>
              <a:ext cx="352425" cy="0"/>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7" name="Line 62"/>
            <p:cNvSpPr>
              <a:spLocks noChangeShapeType="1"/>
            </p:cNvSpPr>
            <p:nvPr/>
          </p:nvSpPr>
          <p:spPr bwMode="auto">
            <a:xfrm flipV="1">
              <a:off x="5657871" y="1993627"/>
              <a:ext cx="0" cy="481012"/>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8" name="Line 63"/>
            <p:cNvSpPr>
              <a:spLocks noChangeShapeType="1"/>
            </p:cNvSpPr>
            <p:nvPr/>
          </p:nvSpPr>
          <p:spPr bwMode="auto">
            <a:xfrm flipV="1">
              <a:off x="7607321" y="2793727"/>
              <a:ext cx="0" cy="609600"/>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9" name="Text Box 64"/>
            <p:cNvSpPr txBox="1">
              <a:spLocks noChangeArrowheads="1"/>
            </p:cNvSpPr>
            <p:nvPr/>
          </p:nvSpPr>
          <p:spPr bwMode="auto">
            <a:xfrm>
              <a:off x="5304852" y="1431652"/>
              <a:ext cx="86042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C</a:t>
              </a:r>
              <a:r>
                <a:rPr lang="en-US" altLang="zh-CN" sz="2400" i="0" baseline="-25000"/>
                <a:t>i+1</a:t>
              </a:r>
              <a:endParaRPr lang="en-US" altLang="zh-CN" sz="2400" i="0"/>
            </a:p>
          </p:txBody>
        </p:sp>
        <p:sp>
          <p:nvSpPr>
            <p:cNvPr id="150" name="Text Box 65"/>
            <p:cNvSpPr txBox="1">
              <a:spLocks noChangeArrowheads="1"/>
            </p:cNvSpPr>
            <p:nvPr/>
          </p:nvSpPr>
          <p:spPr bwMode="auto">
            <a:xfrm>
              <a:off x="7400352" y="2217465"/>
              <a:ext cx="51752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i</a:t>
              </a:r>
              <a:endParaRPr lang="en-US" altLang="zh-CN" sz="2400" i="0"/>
            </a:p>
          </p:txBody>
        </p:sp>
        <p:sp>
          <p:nvSpPr>
            <p:cNvPr id="151" name="Text Box 66"/>
            <p:cNvSpPr txBox="1">
              <a:spLocks noChangeArrowheads="1"/>
            </p:cNvSpPr>
            <p:nvPr/>
          </p:nvSpPr>
          <p:spPr bwMode="auto">
            <a:xfrm>
              <a:off x="4688902" y="5324201"/>
              <a:ext cx="6096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i</a:t>
              </a:r>
              <a:endParaRPr lang="en-US" altLang="zh-CN" sz="2400" i="0"/>
            </a:p>
          </p:txBody>
        </p:sp>
        <p:sp>
          <p:nvSpPr>
            <p:cNvPr id="152" name="Text Box 67"/>
            <p:cNvSpPr txBox="1">
              <a:spLocks noChangeArrowheads="1"/>
            </p:cNvSpPr>
            <p:nvPr/>
          </p:nvSpPr>
          <p:spPr bwMode="auto">
            <a:xfrm>
              <a:off x="5198490" y="5329964"/>
              <a:ext cx="66198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i</a:t>
              </a:r>
              <a:endParaRPr lang="en-US" altLang="zh-CN" sz="2400" i="0"/>
            </a:p>
          </p:txBody>
        </p:sp>
        <p:sp>
          <p:nvSpPr>
            <p:cNvPr id="153" name="Text Box 68"/>
            <p:cNvSpPr txBox="1">
              <a:spLocks noChangeArrowheads="1"/>
            </p:cNvSpPr>
            <p:nvPr/>
          </p:nvSpPr>
          <p:spPr bwMode="auto">
            <a:xfrm>
              <a:off x="7494855" y="5313008"/>
              <a:ext cx="64637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C</a:t>
              </a:r>
              <a:r>
                <a:rPr lang="en-US" altLang="zh-CN" sz="2400" i="0" baseline="-25000"/>
                <a:t>i</a:t>
              </a:r>
              <a:endParaRPr lang="en-US" altLang="zh-CN" sz="2400" i="0"/>
            </a:p>
          </p:txBody>
        </p:sp>
        <p:sp>
          <p:nvSpPr>
            <p:cNvPr id="155" name="Text Box 70"/>
            <p:cNvSpPr txBox="1">
              <a:spLocks noChangeArrowheads="1"/>
            </p:cNvSpPr>
            <p:nvPr/>
          </p:nvSpPr>
          <p:spPr bwMode="auto">
            <a:xfrm>
              <a:off x="5442965" y="2455590"/>
              <a:ext cx="101758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a:t>
              </a:r>
            </a:p>
          </p:txBody>
        </p:sp>
        <p:sp>
          <p:nvSpPr>
            <p:cNvPr id="156" name="Text Box 71"/>
            <p:cNvSpPr txBox="1">
              <a:spLocks noChangeArrowheads="1"/>
            </p:cNvSpPr>
            <p:nvPr/>
          </p:nvSpPr>
          <p:spPr bwMode="auto">
            <a:xfrm>
              <a:off x="6222427" y="3336652"/>
              <a:ext cx="457202" cy="45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000" i="0"/>
                <a:t>&amp;</a:t>
              </a:r>
            </a:p>
          </p:txBody>
        </p:sp>
        <p:sp>
          <p:nvSpPr>
            <p:cNvPr id="157" name="Text Box 72"/>
            <p:cNvSpPr txBox="1">
              <a:spLocks noChangeArrowheads="1"/>
            </p:cNvSpPr>
            <p:nvPr/>
          </p:nvSpPr>
          <p:spPr bwMode="auto">
            <a:xfrm>
              <a:off x="4927027" y="4174851"/>
              <a:ext cx="457202" cy="45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000" i="0"/>
                <a:t>&amp;</a:t>
              </a:r>
            </a:p>
          </p:txBody>
        </p:sp>
      </p:grpSp>
      <p:grpSp>
        <p:nvGrpSpPr>
          <p:cNvPr id="158" name="Group 4"/>
          <p:cNvGrpSpPr>
            <a:grpSpLocks/>
          </p:cNvGrpSpPr>
          <p:nvPr/>
        </p:nvGrpSpPr>
        <p:grpSpPr bwMode="auto">
          <a:xfrm>
            <a:off x="6722859" y="1629544"/>
            <a:ext cx="2282130" cy="1813465"/>
            <a:chOff x="431" y="996"/>
            <a:chExt cx="2372" cy="1525"/>
          </a:xfrm>
        </p:grpSpPr>
        <p:grpSp>
          <p:nvGrpSpPr>
            <p:cNvPr id="159" name="Group 5"/>
            <p:cNvGrpSpPr>
              <a:grpSpLocks/>
            </p:cNvGrpSpPr>
            <p:nvPr/>
          </p:nvGrpSpPr>
          <p:grpSpPr bwMode="auto">
            <a:xfrm>
              <a:off x="476" y="996"/>
              <a:ext cx="2194" cy="1126"/>
              <a:chOff x="657" y="1086"/>
              <a:chExt cx="2194" cy="1126"/>
            </a:xfrm>
          </p:grpSpPr>
          <p:sp>
            <p:nvSpPr>
              <p:cNvPr id="161" name="Rectangle 6"/>
              <p:cNvSpPr>
                <a:spLocks noChangeArrowheads="1"/>
              </p:cNvSpPr>
              <p:nvPr/>
            </p:nvSpPr>
            <p:spPr bwMode="auto">
              <a:xfrm>
                <a:off x="1237" y="1123"/>
                <a:ext cx="697" cy="1072"/>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b="0" i="0"/>
              </a:p>
            </p:txBody>
          </p:sp>
          <p:sp>
            <p:nvSpPr>
              <p:cNvPr id="162" name="Line 7"/>
              <p:cNvSpPr>
                <a:spLocks noChangeShapeType="1"/>
              </p:cNvSpPr>
              <p:nvPr/>
            </p:nvSpPr>
            <p:spPr bwMode="auto">
              <a:xfrm flipH="1">
                <a:off x="975" y="1278"/>
                <a:ext cx="262"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63" name="Line 8"/>
              <p:cNvSpPr>
                <a:spLocks noChangeShapeType="1"/>
              </p:cNvSpPr>
              <p:nvPr/>
            </p:nvSpPr>
            <p:spPr bwMode="auto">
              <a:xfrm flipH="1">
                <a:off x="975" y="1659"/>
                <a:ext cx="262"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64" name="Line 9"/>
              <p:cNvSpPr>
                <a:spLocks noChangeShapeType="1"/>
              </p:cNvSpPr>
              <p:nvPr/>
            </p:nvSpPr>
            <p:spPr bwMode="auto">
              <a:xfrm flipH="1">
                <a:off x="975" y="2039"/>
                <a:ext cx="262"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65" name="Line 10"/>
              <p:cNvSpPr>
                <a:spLocks noChangeShapeType="1"/>
              </p:cNvSpPr>
              <p:nvPr/>
            </p:nvSpPr>
            <p:spPr bwMode="auto">
              <a:xfrm>
                <a:off x="1934" y="1469"/>
                <a:ext cx="220"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66" name="Line 11"/>
              <p:cNvSpPr>
                <a:spLocks noChangeShapeType="1"/>
              </p:cNvSpPr>
              <p:nvPr/>
            </p:nvSpPr>
            <p:spPr bwMode="auto">
              <a:xfrm>
                <a:off x="1934" y="1918"/>
                <a:ext cx="220"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67" name="Text Box 12"/>
              <p:cNvSpPr txBox="1">
                <a:spLocks noChangeArrowheads="1"/>
              </p:cNvSpPr>
              <p:nvPr/>
            </p:nvSpPr>
            <p:spPr bwMode="auto">
              <a:xfrm>
                <a:off x="2200" y="1284"/>
                <a:ext cx="54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i</a:t>
                </a:r>
                <a:endParaRPr lang="en-US" altLang="zh-CN" sz="2000" i="0"/>
              </a:p>
            </p:txBody>
          </p:sp>
          <p:sp>
            <p:nvSpPr>
              <p:cNvPr id="168" name="Text Box 13"/>
              <p:cNvSpPr txBox="1">
                <a:spLocks noChangeArrowheads="1"/>
              </p:cNvSpPr>
              <p:nvPr/>
            </p:nvSpPr>
            <p:spPr bwMode="auto">
              <a:xfrm>
                <a:off x="657" y="1086"/>
                <a:ext cx="54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i</a:t>
                </a:r>
                <a:endParaRPr lang="en-US" altLang="zh-CN" sz="2000" i="0"/>
              </a:p>
            </p:txBody>
          </p:sp>
          <p:sp>
            <p:nvSpPr>
              <p:cNvPr id="169" name="Text Box 14"/>
              <p:cNvSpPr txBox="1">
                <a:spLocks noChangeArrowheads="1"/>
              </p:cNvSpPr>
              <p:nvPr/>
            </p:nvSpPr>
            <p:spPr bwMode="auto">
              <a:xfrm>
                <a:off x="657" y="1469"/>
                <a:ext cx="54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i</a:t>
                </a:r>
                <a:endParaRPr lang="en-US" altLang="zh-CN" sz="2000" i="0"/>
              </a:p>
            </p:txBody>
          </p:sp>
          <p:sp>
            <p:nvSpPr>
              <p:cNvPr id="170" name="Text Box 15"/>
              <p:cNvSpPr txBox="1">
                <a:spLocks noChangeArrowheads="1"/>
              </p:cNvSpPr>
              <p:nvPr/>
            </p:nvSpPr>
            <p:spPr bwMode="auto">
              <a:xfrm>
                <a:off x="657" y="1849"/>
                <a:ext cx="54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i</a:t>
                </a:r>
                <a:endParaRPr lang="en-US" altLang="zh-CN" sz="2000" i="0"/>
              </a:p>
            </p:txBody>
          </p:sp>
          <p:sp>
            <p:nvSpPr>
              <p:cNvPr id="171" name="Text Box 16"/>
              <p:cNvSpPr txBox="1">
                <a:spLocks noChangeArrowheads="1"/>
              </p:cNvSpPr>
              <p:nvPr/>
            </p:nvSpPr>
            <p:spPr bwMode="auto">
              <a:xfrm>
                <a:off x="2200" y="1728"/>
                <a:ext cx="65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i+1</a:t>
                </a:r>
                <a:endParaRPr lang="en-US" altLang="zh-CN" sz="2000" i="0"/>
              </a:p>
            </p:txBody>
          </p:sp>
          <p:sp>
            <p:nvSpPr>
              <p:cNvPr id="172" name="Text Box 17"/>
              <p:cNvSpPr txBox="1">
                <a:spLocks noChangeArrowheads="1"/>
              </p:cNvSpPr>
              <p:nvPr/>
            </p:nvSpPr>
            <p:spPr bwMode="auto">
              <a:xfrm>
                <a:off x="1383" y="1434"/>
                <a:ext cx="63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FA</a:t>
                </a:r>
              </a:p>
            </p:txBody>
          </p:sp>
        </p:grpSp>
        <p:sp>
          <p:nvSpPr>
            <p:cNvPr id="160" name="Text Box 18"/>
            <p:cNvSpPr txBox="1">
              <a:spLocks noChangeArrowheads="1"/>
            </p:cNvSpPr>
            <p:nvPr/>
          </p:nvSpPr>
          <p:spPr bwMode="auto">
            <a:xfrm>
              <a:off x="431" y="2160"/>
              <a:ext cx="237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1800" i="0">
                  <a:solidFill>
                    <a:srgbClr val="800000"/>
                  </a:solidFill>
                  <a:latin typeface="+mn-ea"/>
                  <a:ea typeface="+mn-ea"/>
                </a:rPr>
                <a:t>全加器惯用逻辑符号</a:t>
              </a:r>
            </a:p>
          </p:txBody>
        </p:sp>
      </p:grpSp>
      <p:grpSp>
        <p:nvGrpSpPr>
          <p:cNvPr id="173" name="Group 19"/>
          <p:cNvGrpSpPr>
            <a:grpSpLocks/>
          </p:cNvGrpSpPr>
          <p:nvPr/>
        </p:nvGrpSpPr>
        <p:grpSpPr bwMode="auto">
          <a:xfrm>
            <a:off x="6613178" y="4153178"/>
            <a:ext cx="2345370" cy="1832697"/>
            <a:chOff x="3061" y="981"/>
            <a:chExt cx="2384" cy="1495"/>
          </a:xfrm>
        </p:grpSpPr>
        <p:sp>
          <p:nvSpPr>
            <p:cNvPr id="174" name="Rectangle 20"/>
            <p:cNvSpPr>
              <a:spLocks noChangeArrowheads="1"/>
            </p:cNvSpPr>
            <p:nvPr/>
          </p:nvSpPr>
          <p:spPr bwMode="auto">
            <a:xfrm>
              <a:off x="3771" y="1033"/>
              <a:ext cx="697" cy="1072"/>
            </a:xfrm>
            <a:prstGeom prst="rect">
              <a:avLst/>
            </a:prstGeom>
            <a:noFill/>
            <a:ln w="1905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b="0" i="0"/>
            </a:p>
          </p:txBody>
        </p:sp>
        <p:sp>
          <p:nvSpPr>
            <p:cNvPr id="175" name="Line 21"/>
            <p:cNvSpPr>
              <a:spLocks noChangeShapeType="1"/>
            </p:cNvSpPr>
            <p:nvPr/>
          </p:nvSpPr>
          <p:spPr bwMode="auto">
            <a:xfrm flipH="1">
              <a:off x="3563" y="1188"/>
              <a:ext cx="208"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76" name="Line 22"/>
            <p:cNvSpPr>
              <a:spLocks noChangeShapeType="1"/>
            </p:cNvSpPr>
            <p:nvPr/>
          </p:nvSpPr>
          <p:spPr bwMode="auto">
            <a:xfrm flipH="1">
              <a:off x="3563" y="1569"/>
              <a:ext cx="208"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77" name="Line 23"/>
            <p:cNvSpPr>
              <a:spLocks noChangeShapeType="1"/>
            </p:cNvSpPr>
            <p:nvPr/>
          </p:nvSpPr>
          <p:spPr bwMode="auto">
            <a:xfrm flipH="1">
              <a:off x="3563" y="1949"/>
              <a:ext cx="208"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78" name="Line 24"/>
            <p:cNvSpPr>
              <a:spLocks noChangeShapeType="1"/>
            </p:cNvSpPr>
            <p:nvPr/>
          </p:nvSpPr>
          <p:spPr bwMode="auto">
            <a:xfrm>
              <a:off x="4468" y="1173"/>
              <a:ext cx="229"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79" name="Line 25"/>
            <p:cNvSpPr>
              <a:spLocks noChangeShapeType="1"/>
            </p:cNvSpPr>
            <p:nvPr/>
          </p:nvSpPr>
          <p:spPr bwMode="auto">
            <a:xfrm>
              <a:off x="4468" y="1941"/>
              <a:ext cx="229" cy="0"/>
            </a:xfrm>
            <a:prstGeom prst="line">
              <a:avLst/>
            </a:prstGeom>
            <a:noFill/>
            <a:ln w="1905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80" name="Text Box 26"/>
            <p:cNvSpPr txBox="1">
              <a:spLocks noChangeArrowheads="1"/>
            </p:cNvSpPr>
            <p:nvPr/>
          </p:nvSpPr>
          <p:spPr bwMode="auto">
            <a:xfrm>
              <a:off x="4697" y="981"/>
              <a:ext cx="54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i</a:t>
              </a:r>
              <a:endParaRPr lang="en-US" altLang="zh-CN" sz="2000" i="0"/>
            </a:p>
          </p:txBody>
        </p:sp>
        <p:sp>
          <p:nvSpPr>
            <p:cNvPr id="181" name="Text Box 27"/>
            <p:cNvSpPr txBox="1">
              <a:spLocks noChangeArrowheads="1"/>
            </p:cNvSpPr>
            <p:nvPr/>
          </p:nvSpPr>
          <p:spPr bwMode="auto">
            <a:xfrm>
              <a:off x="3206" y="981"/>
              <a:ext cx="48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i</a:t>
              </a:r>
              <a:endParaRPr lang="en-US" altLang="zh-CN" sz="2000" i="0"/>
            </a:p>
          </p:txBody>
        </p:sp>
        <p:sp>
          <p:nvSpPr>
            <p:cNvPr id="182" name="Text Box 28"/>
            <p:cNvSpPr txBox="1">
              <a:spLocks noChangeArrowheads="1"/>
            </p:cNvSpPr>
            <p:nvPr/>
          </p:nvSpPr>
          <p:spPr bwMode="auto">
            <a:xfrm>
              <a:off x="3206" y="1378"/>
              <a:ext cx="47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i</a:t>
              </a:r>
              <a:endParaRPr lang="en-US" altLang="zh-CN" sz="2000" i="0"/>
            </a:p>
          </p:txBody>
        </p:sp>
        <p:sp>
          <p:nvSpPr>
            <p:cNvPr id="183" name="Text Box 29"/>
            <p:cNvSpPr txBox="1">
              <a:spLocks noChangeArrowheads="1"/>
            </p:cNvSpPr>
            <p:nvPr/>
          </p:nvSpPr>
          <p:spPr bwMode="auto">
            <a:xfrm>
              <a:off x="3216" y="1759"/>
              <a:ext cx="44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i</a:t>
              </a:r>
              <a:endParaRPr lang="en-US" altLang="zh-CN" sz="2000" i="0"/>
            </a:p>
          </p:txBody>
        </p:sp>
        <p:sp>
          <p:nvSpPr>
            <p:cNvPr id="184" name="Text Box 30"/>
            <p:cNvSpPr txBox="1">
              <a:spLocks noChangeArrowheads="1"/>
            </p:cNvSpPr>
            <p:nvPr/>
          </p:nvSpPr>
          <p:spPr bwMode="auto">
            <a:xfrm>
              <a:off x="4699" y="1770"/>
              <a:ext cx="637"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i+1</a:t>
              </a:r>
              <a:endParaRPr lang="en-US" altLang="zh-CN" sz="2000" i="0"/>
            </a:p>
          </p:txBody>
        </p:sp>
        <p:sp>
          <p:nvSpPr>
            <p:cNvPr id="185" name="Text Box 31"/>
            <p:cNvSpPr txBox="1">
              <a:spLocks noChangeArrowheads="1"/>
            </p:cNvSpPr>
            <p:nvPr/>
          </p:nvSpPr>
          <p:spPr bwMode="auto">
            <a:xfrm>
              <a:off x="3881" y="1103"/>
              <a:ext cx="63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Σ</a:t>
              </a:r>
            </a:p>
          </p:txBody>
        </p:sp>
        <p:sp>
          <p:nvSpPr>
            <p:cNvPr id="186" name="Text Box 32"/>
            <p:cNvSpPr txBox="1">
              <a:spLocks noChangeArrowheads="1"/>
            </p:cNvSpPr>
            <p:nvPr/>
          </p:nvSpPr>
          <p:spPr bwMode="auto">
            <a:xfrm>
              <a:off x="3061" y="2115"/>
              <a:ext cx="2384"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1800" i="0">
                  <a:solidFill>
                    <a:srgbClr val="800000"/>
                  </a:solidFill>
                  <a:latin typeface="+mn-ea"/>
                  <a:ea typeface="+mn-ea"/>
                </a:rPr>
                <a:t>全加器国标逻辑符号</a:t>
              </a:r>
            </a:p>
          </p:txBody>
        </p:sp>
        <p:sp>
          <p:nvSpPr>
            <p:cNvPr id="187" name="Text Box 33"/>
            <p:cNvSpPr txBox="1">
              <a:spLocks noChangeArrowheads="1"/>
            </p:cNvSpPr>
            <p:nvPr/>
          </p:nvSpPr>
          <p:spPr bwMode="auto">
            <a:xfrm>
              <a:off x="3687" y="1770"/>
              <a:ext cx="363"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1800" i="0"/>
                <a:t>CI</a:t>
              </a:r>
            </a:p>
          </p:txBody>
        </p:sp>
        <p:sp>
          <p:nvSpPr>
            <p:cNvPr id="188" name="Text Box 34"/>
            <p:cNvSpPr txBox="1">
              <a:spLocks noChangeArrowheads="1"/>
            </p:cNvSpPr>
            <p:nvPr/>
          </p:nvSpPr>
          <p:spPr bwMode="auto">
            <a:xfrm>
              <a:off x="4013" y="1780"/>
              <a:ext cx="437"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1800" i="0"/>
                <a:t>CO</a:t>
              </a:r>
            </a:p>
          </p:txBody>
        </p:sp>
      </p:grpSp>
    </p:spTree>
    <p:extLst>
      <p:ext uri="{BB962C8B-B14F-4D97-AF65-F5344CB8AC3E}">
        <p14:creationId xmlns:p14="http://schemas.microsoft.com/office/powerpoint/2010/main" val="22362237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up)">
                                      <p:cBhvr>
                                        <p:cTn id="12" dur="2000"/>
                                        <p:tgtEl>
                                          <p:spTgt spid="185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grpId="0" nodeType="clickEffect">
                                  <p:stCondLst>
                                    <p:cond delay="0"/>
                                  </p:stCondLst>
                                  <p:childTnLst>
                                    <p:set>
                                      <p:cBhvr>
                                        <p:cTn id="20" dur="1" fill="hold">
                                          <p:stCondLst>
                                            <p:cond delay="0"/>
                                          </p:stCondLst>
                                        </p:cTn>
                                        <p:tgtEl>
                                          <p:spTgt spid="118"/>
                                        </p:tgtEl>
                                        <p:attrNameLst>
                                          <p:attrName>style.visibility</p:attrName>
                                        </p:attrNameLst>
                                      </p:cBhvr>
                                      <p:to>
                                        <p:strVal val="visible"/>
                                      </p:to>
                                    </p:set>
                                    <p:anim calcmode="lin" valueType="num">
                                      <p:cBhvr>
                                        <p:cTn id="21" dur="500" decel="50000" fill="hold">
                                          <p:stCondLst>
                                            <p:cond delay="0"/>
                                          </p:stCondLst>
                                        </p:cTn>
                                        <p:tgtEl>
                                          <p:spTgt spid="118"/>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118"/>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118"/>
                                        </p:tgtEl>
                                        <p:attrNameLst>
                                          <p:attrName>ppt_w</p:attrName>
                                        </p:attrNameLst>
                                      </p:cBhvr>
                                      <p:tavLst>
                                        <p:tav tm="0">
                                          <p:val>
                                            <p:strVal val="#ppt_w*.05"/>
                                          </p:val>
                                        </p:tav>
                                        <p:tav tm="100000">
                                          <p:val>
                                            <p:strVal val="#ppt_w"/>
                                          </p:val>
                                        </p:tav>
                                      </p:tavLst>
                                    </p:anim>
                                    <p:anim calcmode="lin" valueType="num">
                                      <p:cBhvr>
                                        <p:cTn id="24" dur="1000" fill="hold"/>
                                        <p:tgtEl>
                                          <p:spTgt spid="118"/>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118"/>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118"/>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118"/>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118"/>
                                        </p:tgtEl>
                                      </p:cBhvr>
                                    </p:animEffect>
                                  </p:childTnLst>
                                  <p:subTnLst>
                                    <p:set>
                                      <p:cBhvr override="childStyle">
                                        <p:cTn dur="1" fill="hold" display="0" masterRel="nextClick" afterEffect="1"/>
                                        <p:tgtEl>
                                          <p:spTgt spid="118"/>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117"/>
                                        </p:tgtEl>
                                        <p:attrNameLst>
                                          <p:attrName>style.visibility</p:attrName>
                                        </p:attrNameLst>
                                      </p:cBhvr>
                                      <p:to>
                                        <p:strVal val="visible"/>
                                      </p:to>
                                    </p:set>
                                    <p:anim calcmode="lin" valueType="num">
                                      <p:cBhvr>
                                        <p:cTn id="33" dur="500" decel="50000" fill="hold">
                                          <p:stCondLst>
                                            <p:cond delay="0"/>
                                          </p:stCondLst>
                                        </p:cTn>
                                        <p:tgtEl>
                                          <p:spTgt spid="117"/>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117"/>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117"/>
                                        </p:tgtEl>
                                        <p:attrNameLst>
                                          <p:attrName>ppt_w</p:attrName>
                                        </p:attrNameLst>
                                      </p:cBhvr>
                                      <p:tavLst>
                                        <p:tav tm="0">
                                          <p:val>
                                            <p:strVal val="#ppt_w*.05"/>
                                          </p:val>
                                        </p:tav>
                                        <p:tav tm="100000">
                                          <p:val>
                                            <p:strVal val="#ppt_w"/>
                                          </p:val>
                                        </p:tav>
                                      </p:tavLst>
                                    </p:anim>
                                    <p:anim calcmode="lin" valueType="num">
                                      <p:cBhvr>
                                        <p:cTn id="36" dur="1000" fill="hold"/>
                                        <p:tgtEl>
                                          <p:spTgt spid="117"/>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117"/>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117"/>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117"/>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117"/>
                                        </p:tgtEl>
                                      </p:cBhvr>
                                    </p:animEffect>
                                  </p:childTnLst>
                                  <p:subTnLst>
                                    <p:set>
                                      <p:cBhvr override="childStyle">
                                        <p:cTn dur="1" fill="hold" display="0" masterRel="nextClick" afterEffect="1"/>
                                        <p:tgtEl>
                                          <p:spTgt spid="117"/>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5" presetClass="entr" presetSubtype="0" fill="hold" grpId="0" nodeType="clickEffect">
                                  <p:stCondLst>
                                    <p:cond delay="0"/>
                                  </p:stCondLst>
                                  <p:childTnLst>
                                    <p:set>
                                      <p:cBhvr>
                                        <p:cTn id="44" dur="1" fill="hold">
                                          <p:stCondLst>
                                            <p:cond delay="0"/>
                                          </p:stCondLst>
                                        </p:cTn>
                                        <p:tgtEl>
                                          <p:spTgt spid="119"/>
                                        </p:tgtEl>
                                        <p:attrNameLst>
                                          <p:attrName>style.visibility</p:attrName>
                                        </p:attrNameLst>
                                      </p:cBhvr>
                                      <p:to>
                                        <p:strVal val="visible"/>
                                      </p:to>
                                    </p:set>
                                    <p:anim calcmode="lin" valueType="num">
                                      <p:cBhvr>
                                        <p:cTn id="45" dur="500" decel="50000" fill="hold">
                                          <p:stCondLst>
                                            <p:cond delay="0"/>
                                          </p:stCondLst>
                                        </p:cTn>
                                        <p:tgtEl>
                                          <p:spTgt spid="119"/>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119"/>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119"/>
                                        </p:tgtEl>
                                        <p:attrNameLst>
                                          <p:attrName>ppt_w</p:attrName>
                                        </p:attrNameLst>
                                      </p:cBhvr>
                                      <p:tavLst>
                                        <p:tav tm="0">
                                          <p:val>
                                            <p:strVal val="#ppt_w*.05"/>
                                          </p:val>
                                        </p:tav>
                                        <p:tav tm="100000">
                                          <p:val>
                                            <p:strVal val="#ppt_w"/>
                                          </p:val>
                                        </p:tav>
                                      </p:tavLst>
                                    </p:anim>
                                    <p:anim calcmode="lin" valueType="num">
                                      <p:cBhvr>
                                        <p:cTn id="48" dur="1000" fill="hold"/>
                                        <p:tgtEl>
                                          <p:spTgt spid="119"/>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119"/>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119"/>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119"/>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119"/>
                                        </p:tgtEl>
                                      </p:cBhvr>
                                    </p:animEffect>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5" presetClass="entr" presetSubtype="0" fill="hold" grpId="0" nodeType="clickEffect">
                                  <p:stCondLst>
                                    <p:cond delay="0"/>
                                  </p:stCondLst>
                                  <p:childTnLst>
                                    <p:set>
                                      <p:cBhvr>
                                        <p:cTn id="56" dur="1" fill="hold">
                                          <p:stCondLst>
                                            <p:cond delay="0"/>
                                          </p:stCondLst>
                                        </p:cTn>
                                        <p:tgtEl>
                                          <p:spTgt spid="116"/>
                                        </p:tgtEl>
                                        <p:attrNameLst>
                                          <p:attrName>style.visibility</p:attrName>
                                        </p:attrNameLst>
                                      </p:cBhvr>
                                      <p:to>
                                        <p:strVal val="visible"/>
                                      </p:to>
                                    </p:set>
                                    <p:anim calcmode="lin" valueType="num">
                                      <p:cBhvr>
                                        <p:cTn id="57" dur="500" decel="50000" fill="hold">
                                          <p:stCondLst>
                                            <p:cond delay="0"/>
                                          </p:stCondLst>
                                        </p:cTn>
                                        <p:tgtEl>
                                          <p:spTgt spid="116"/>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116"/>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116"/>
                                        </p:tgtEl>
                                        <p:attrNameLst>
                                          <p:attrName>ppt_w</p:attrName>
                                        </p:attrNameLst>
                                      </p:cBhvr>
                                      <p:tavLst>
                                        <p:tav tm="0">
                                          <p:val>
                                            <p:strVal val="#ppt_w*.05"/>
                                          </p:val>
                                        </p:tav>
                                        <p:tav tm="100000">
                                          <p:val>
                                            <p:strVal val="#ppt_w"/>
                                          </p:val>
                                        </p:tav>
                                      </p:tavLst>
                                    </p:anim>
                                    <p:anim calcmode="lin" valueType="num">
                                      <p:cBhvr>
                                        <p:cTn id="60" dur="1000" fill="hold"/>
                                        <p:tgtEl>
                                          <p:spTgt spid="116"/>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116"/>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116"/>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116"/>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116"/>
                                        </p:tgtEl>
                                      </p:cBhvr>
                                    </p:animEffect>
                                  </p:childTnLst>
                                  <p:subTnLst>
                                    <p:set>
                                      <p:cBhvr override="childStyle">
                                        <p:cTn dur="1" fill="hold" display="0" masterRel="nextClick" afterEffect="1"/>
                                        <p:tgtEl>
                                          <p:spTgt spid="116"/>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25" presetClass="entr" presetSubtype="0" fill="hold" grpId="0" nodeType="clickEffect">
                                  <p:stCondLst>
                                    <p:cond delay="0"/>
                                  </p:stCondLst>
                                  <p:childTnLst>
                                    <p:set>
                                      <p:cBhvr>
                                        <p:cTn id="68" dur="1" fill="hold">
                                          <p:stCondLst>
                                            <p:cond delay="0"/>
                                          </p:stCondLst>
                                        </p:cTn>
                                        <p:tgtEl>
                                          <p:spTgt spid="120"/>
                                        </p:tgtEl>
                                        <p:attrNameLst>
                                          <p:attrName>style.visibility</p:attrName>
                                        </p:attrNameLst>
                                      </p:cBhvr>
                                      <p:to>
                                        <p:strVal val="visible"/>
                                      </p:to>
                                    </p:set>
                                    <p:anim calcmode="lin" valueType="num">
                                      <p:cBhvr>
                                        <p:cTn id="69" dur="500" decel="50000" fill="hold">
                                          <p:stCondLst>
                                            <p:cond delay="0"/>
                                          </p:stCondLst>
                                        </p:cTn>
                                        <p:tgtEl>
                                          <p:spTgt spid="120"/>
                                        </p:tgtEl>
                                        <p:attrNameLst>
                                          <p:attrName>style.rotation</p:attrName>
                                        </p:attrNameLst>
                                      </p:cBhvr>
                                      <p:tavLst>
                                        <p:tav tm="0">
                                          <p:val>
                                            <p:fltVal val="-90"/>
                                          </p:val>
                                        </p:tav>
                                        <p:tav tm="100000">
                                          <p:val>
                                            <p:fltVal val="0"/>
                                          </p:val>
                                        </p:tav>
                                      </p:tavLst>
                                    </p:anim>
                                    <p:anim calcmode="lin" valueType="num">
                                      <p:cBhvr>
                                        <p:cTn id="70" dur="500" decel="50000" fill="hold">
                                          <p:stCondLst>
                                            <p:cond delay="0"/>
                                          </p:stCondLst>
                                        </p:cTn>
                                        <p:tgtEl>
                                          <p:spTgt spid="120"/>
                                        </p:tgtEl>
                                        <p:attrNameLst>
                                          <p:attrName>ppt_w</p:attrName>
                                        </p:attrNameLst>
                                      </p:cBhvr>
                                      <p:tavLst>
                                        <p:tav tm="0">
                                          <p:val>
                                            <p:strVal val="#ppt_w"/>
                                          </p:val>
                                        </p:tav>
                                        <p:tav tm="100000">
                                          <p:val>
                                            <p:strVal val="#ppt_w*.05"/>
                                          </p:val>
                                        </p:tav>
                                      </p:tavLst>
                                    </p:anim>
                                    <p:anim calcmode="lin" valueType="num">
                                      <p:cBhvr>
                                        <p:cTn id="71" dur="500" accel="50000" fill="hold">
                                          <p:stCondLst>
                                            <p:cond delay="500"/>
                                          </p:stCondLst>
                                        </p:cTn>
                                        <p:tgtEl>
                                          <p:spTgt spid="120"/>
                                        </p:tgtEl>
                                        <p:attrNameLst>
                                          <p:attrName>ppt_w</p:attrName>
                                        </p:attrNameLst>
                                      </p:cBhvr>
                                      <p:tavLst>
                                        <p:tav tm="0">
                                          <p:val>
                                            <p:strVal val="#ppt_w*.05"/>
                                          </p:val>
                                        </p:tav>
                                        <p:tav tm="100000">
                                          <p:val>
                                            <p:strVal val="#ppt_w"/>
                                          </p:val>
                                        </p:tav>
                                      </p:tavLst>
                                    </p:anim>
                                    <p:anim calcmode="lin" valueType="num">
                                      <p:cBhvr>
                                        <p:cTn id="72" dur="1000" fill="hold"/>
                                        <p:tgtEl>
                                          <p:spTgt spid="120"/>
                                        </p:tgtEl>
                                        <p:attrNameLst>
                                          <p:attrName>ppt_h</p:attrName>
                                        </p:attrNameLst>
                                      </p:cBhvr>
                                      <p:tavLst>
                                        <p:tav tm="0">
                                          <p:val>
                                            <p:strVal val="#ppt_h"/>
                                          </p:val>
                                        </p:tav>
                                        <p:tav tm="100000">
                                          <p:val>
                                            <p:strVal val="#ppt_h"/>
                                          </p:val>
                                        </p:tav>
                                      </p:tavLst>
                                    </p:anim>
                                    <p:anim calcmode="lin" valueType="num">
                                      <p:cBhvr>
                                        <p:cTn id="73" dur="500" decel="50000" fill="hold">
                                          <p:stCondLst>
                                            <p:cond delay="0"/>
                                          </p:stCondLst>
                                        </p:cTn>
                                        <p:tgtEl>
                                          <p:spTgt spid="120"/>
                                        </p:tgtEl>
                                        <p:attrNameLst>
                                          <p:attrName>ppt_x</p:attrName>
                                        </p:attrNameLst>
                                      </p:cBhvr>
                                      <p:tavLst>
                                        <p:tav tm="0">
                                          <p:val>
                                            <p:strVal val="#ppt_x+.4"/>
                                          </p:val>
                                        </p:tav>
                                        <p:tav tm="100000">
                                          <p:val>
                                            <p:strVal val="#ppt_x"/>
                                          </p:val>
                                        </p:tav>
                                      </p:tavLst>
                                    </p:anim>
                                    <p:anim calcmode="lin" valueType="num">
                                      <p:cBhvr>
                                        <p:cTn id="74" dur="500" decel="50000" fill="hold">
                                          <p:stCondLst>
                                            <p:cond delay="0"/>
                                          </p:stCondLst>
                                        </p:cTn>
                                        <p:tgtEl>
                                          <p:spTgt spid="120"/>
                                        </p:tgtEl>
                                        <p:attrNameLst>
                                          <p:attrName>ppt_y</p:attrName>
                                        </p:attrNameLst>
                                      </p:cBhvr>
                                      <p:tavLst>
                                        <p:tav tm="0">
                                          <p:val>
                                            <p:strVal val="#ppt_y-.2"/>
                                          </p:val>
                                        </p:tav>
                                        <p:tav tm="100000">
                                          <p:val>
                                            <p:strVal val="#ppt_y+.1"/>
                                          </p:val>
                                        </p:tav>
                                      </p:tavLst>
                                    </p:anim>
                                    <p:anim calcmode="lin" valueType="num">
                                      <p:cBhvr>
                                        <p:cTn id="75" dur="500" accel="50000" fill="hold">
                                          <p:stCondLst>
                                            <p:cond delay="500"/>
                                          </p:stCondLst>
                                        </p:cTn>
                                        <p:tgtEl>
                                          <p:spTgt spid="120"/>
                                        </p:tgtEl>
                                        <p:attrNameLst>
                                          <p:attrName>ppt_y</p:attrName>
                                        </p:attrNameLst>
                                      </p:cBhvr>
                                      <p:tavLst>
                                        <p:tav tm="0">
                                          <p:val>
                                            <p:strVal val="#ppt_y+.1"/>
                                          </p:val>
                                        </p:tav>
                                        <p:tav tm="100000">
                                          <p:val>
                                            <p:strVal val="#ppt_y"/>
                                          </p:val>
                                        </p:tav>
                                      </p:tavLst>
                                    </p:anim>
                                    <p:animEffect transition="in" filter="fade">
                                      <p:cBhvr>
                                        <p:cTn id="76" dur="1000" decel="50000">
                                          <p:stCondLst>
                                            <p:cond delay="0"/>
                                          </p:stCondLst>
                                        </p:cTn>
                                        <p:tgtEl>
                                          <p:spTgt spid="120"/>
                                        </p:tgtEl>
                                      </p:cBhvr>
                                    </p:animEffec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wipe(left)">
                                      <p:cBhvr>
                                        <p:cTn id="91" dur="2000"/>
                                        <p:tgtEl>
                                          <p:spTgt spid="158"/>
                                        </p:tgtEl>
                                      </p:cBhvr>
                                    </p:animEffect>
                                  </p:childTnLst>
                                </p:cTn>
                              </p:par>
                              <p:par>
                                <p:cTn id="92" presetID="22" presetClass="entr" presetSubtype="8" fill="hold" nodeType="withEffect">
                                  <p:stCondLst>
                                    <p:cond delay="0"/>
                                  </p:stCondLst>
                                  <p:childTnLst>
                                    <p:set>
                                      <p:cBhvr>
                                        <p:cTn id="93" dur="1" fill="hold">
                                          <p:stCondLst>
                                            <p:cond delay="0"/>
                                          </p:stCondLst>
                                        </p:cTn>
                                        <p:tgtEl>
                                          <p:spTgt spid="173"/>
                                        </p:tgtEl>
                                        <p:attrNameLst>
                                          <p:attrName>style.visibility</p:attrName>
                                        </p:attrNameLst>
                                      </p:cBhvr>
                                      <p:to>
                                        <p:strVal val="visible"/>
                                      </p:to>
                                    </p:set>
                                    <p:animEffect transition="in" filter="wipe(left)">
                                      <p:cBhvr>
                                        <p:cTn id="94" dur="2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P spid="116" grpId="0" animBg="1"/>
      <p:bldP spid="117" grpId="0" animBg="1"/>
      <p:bldP spid="118" grpId="0" animBg="1"/>
      <p:bldP spid="119" grpId="0" animBg="1"/>
      <p:bldP spid="120" grpId="0" animBg="1"/>
      <p:bldP spid="154"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 name="矩形 161"/>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63503"/>
            <a:ext cx="9068752" cy="812480"/>
          </a:xfrm>
          <a:solidFill>
            <a:schemeClr val="bg1"/>
          </a:solidFill>
        </p:spPr>
        <p:txBody>
          <a:bodyPr/>
          <a:lstStyle/>
          <a:p>
            <a:pPr marL="457200" indent="-457200" algn="l" eaLnBrk="1" hangingPunct="1">
              <a:buFont typeface="Wingdings" panose="05000000000000000000" pitchFamily="2" charset="2"/>
              <a:buChar char="l"/>
            </a:pPr>
            <a:r>
              <a:rPr lang="zh-CN" altLang="en-US" sz="3200" b="1">
                <a:solidFill>
                  <a:srgbClr val="0000FF"/>
                </a:solidFill>
                <a:latin typeface="+mn-ea"/>
                <a:ea typeface="+mn-ea"/>
              </a:rPr>
              <a:t>加法器 </a:t>
            </a:r>
          </a:p>
        </p:txBody>
      </p:sp>
      <p:sp>
        <p:nvSpPr>
          <p:cNvPr id="185347" name="Rectangle 3"/>
          <p:cNvSpPr>
            <a:spLocks noGrp="1" noChangeArrowheads="1"/>
          </p:cNvSpPr>
          <p:nvPr>
            <p:ph type="body" idx="1"/>
          </p:nvPr>
        </p:nvSpPr>
        <p:spPr>
          <a:xfrm>
            <a:off x="72232" y="705790"/>
            <a:ext cx="8687752" cy="4130372"/>
          </a:xfrm>
        </p:spPr>
        <p:txBody>
          <a:bodyPr/>
          <a:lstStyle/>
          <a:p>
            <a:pPr marL="0" indent="0" eaLnBrk="1" hangingPunct="1">
              <a:lnSpc>
                <a:spcPct val="120000"/>
              </a:lnSpc>
              <a:buNone/>
            </a:pPr>
            <a:r>
              <a:rPr lang="zh-CN" altLang="en-US" sz="2600">
                <a:latin typeface="宋体" panose="02010600030101010101" pitchFamily="2" charset="-122"/>
              </a:rPr>
              <a:t>  实现多位二进制数加法运算的电路</a:t>
            </a:r>
            <a:endParaRPr lang="en-US" altLang="zh-CN" sz="2600"/>
          </a:p>
          <a:p>
            <a:pPr eaLnBrk="1" hangingPunct="1">
              <a:lnSpc>
                <a:spcPct val="120000"/>
              </a:lnSpc>
              <a:buFont typeface="Wingdings" panose="05000000000000000000" pitchFamily="2" charset="2"/>
              <a:buChar char="l"/>
            </a:pPr>
            <a:r>
              <a:rPr lang="zh-CN" altLang="en-US" sz="2800" b="1">
                <a:solidFill>
                  <a:srgbClr val="0000FF"/>
                </a:solidFill>
                <a:latin typeface="+mn-ea"/>
                <a:cs typeface="+mj-cs"/>
              </a:rPr>
              <a:t>串行加法器</a:t>
            </a:r>
            <a:endParaRPr lang="en-US" altLang="zh-CN" sz="2800" b="1">
              <a:solidFill>
                <a:srgbClr val="0000FF"/>
              </a:solidFill>
              <a:latin typeface="+mn-ea"/>
              <a:cs typeface="+mj-cs"/>
            </a:endParaRPr>
          </a:p>
          <a:p>
            <a:pPr marL="400050" lvl="1" indent="0" eaLnBrk="1" hangingPunct="1">
              <a:buNone/>
            </a:pPr>
            <a:r>
              <a:rPr lang="zh-CN" altLang="en-US" sz="2400">
                <a:latin typeface="宋体" panose="02010600030101010101" pitchFamily="2" charset="-122"/>
                <a:cs typeface="+mn-cs"/>
              </a:rPr>
              <a:t>采用串行运算方式，从二进制数的最低位开始，逐位相加至最高位，最后得出和数。 </a:t>
            </a:r>
          </a:p>
          <a:p>
            <a:pPr marL="0" indent="0" algn="just" eaLnBrk="1" hangingPunct="1">
              <a:lnSpc>
                <a:spcPct val="120000"/>
              </a:lnSpc>
              <a:buNone/>
            </a:pPr>
            <a:endParaRPr lang="zh-CN" altLang="en-US" sz="2400"/>
          </a:p>
          <a:p>
            <a:pPr marL="0" indent="0" algn="just" eaLnBrk="1" hangingPunct="1">
              <a:lnSpc>
                <a:spcPct val="120000"/>
              </a:lnSpc>
              <a:buNone/>
            </a:pPr>
            <a:endParaRPr lang="zh-CN" altLang="en-US" sz="2600"/>
          </a:p>
          <a:p>
            <a:pPr eaLnBrk="1" hangingPunct="1"/>
            <a:endParaRPr lang="en-US" altLang="zh-CN"/>
          </a:p>
        </p:txBody>
      </p:sp>
      <p:sp>
        <p:nvSpPr>
          <p:cNvPr id="83" name="Line 26"/>
          <p:cNvSpPr>
            <a:spLocks noChangeShapeType="1"/>
          </p:cNvSpPr>
          <p:nvPr/>
        </p:nvSpPr>
        <p:spPr bwMode="auto">
          <a:xfrm flipV="1">
            <a:off x="6841808" y="3324860"/>
            <a:ext cx="0" cy="15240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27"/>
          <p:cNvSpPr>
            <a:spLocks noChangeShapeType="1"/>
          </p:cNvSpPr>
          <p:nvPr/>
        </p:nvSpPr>
        <p:spPr bwMode="auto">
          <a:xfrm>
            <a:off x="6841808" y="3324860"/>
            <a:ext cx="533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29"/>
          <p:cNvSpPr>
            <a:spLocks noChangeShapeType="1"/>
          </p:cNvSpPr>
          <p:nvPr/>
        </p:nvSpPr>
        <p:spPr bwMode="auto">
          <a:xfrm flipH="1" flipV="1">
            <a:off x="6321108" y="4836160"/>
            <a:ext cx="533400" cy="0"/>
          </a:xfrm>
          <a:prstGeom prst="line">
            <a:avLst/>
          </a:prstGeom>
          <a:noFill/>
          <a:ln w="38100">
            <a:solidFill>
              <a:srgbClr val="FF33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Oval 30"/>
          <p:cNvSpPr>
            <a:spLocks noChangeArrowheads="1"/>
          </p:cNvSpPr>
          <p:nvPr/>
        </p:nvSpPr>
        <p:spPr bwMode="auto">
          <a:xfrm>
            <a:off x="2422208" y="2931160"/>
            <a:ext cx="5943600" cy="482600"/>
          </a:xfrm>
          <a:prstGeom prst="ellipse">
            <a:avLst/>
          </a:prstGeom>
          <a:noFill/>
          <a:ln w="381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b="1"/>
          </a:p>
        </p:txBody>
      </p:sp>
      <p:sp>
        <p:nvSpPr>
          <p:cNvPr id="87" name="Text Box 31"/>
          <p:cNvSpPr txBox="1">
            <a:spLocks noChangeArrowheads="1"/>
          </p:cNvSpPr>
          <p:nvPr/>
        </p:nvSpPr>
        <p:spPr bwMode="auto">
          <a:xfrm>
            <a:off x="7586346" y="2396173"/>
            <a:ext cx="492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400" b="1">
                <a:latin typeface="+mn-ea"/>
                <a:ea typeface="+mn-ea"/>
              </a:rPr>
              <a:t>和</a:t>
            </a:r>
          </a:p>
        </p:txBody>
      </p:sp>
      <p:sp>
        <p:nvSpPr>
          <p:cNvPr id="88" name="Line 32"/>
          <p:cNvSpPr>
            <a:spLocks noChangeShapeType="1"/>
          </p:cNvSpPr>
          <p:nvPr/>
        </p:nvSpPr>
        <p:spPr bwMode="auto">
          <a:xfrm flipH="1">
            <a:off x="7299008" y="2778760"/>
            <a:ext cx="228600" cy="22860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Text Box 34"/>
          <p:cNvSpPr txBox="1">
            <a:spLocks noChangeArrowheads="1"/>
          </p:cNvSpPr>
          <p:nvPr/>
        </p:nvSpPr>
        <p:spPr bwMode="auto">
          <a:xfrm>
            <a:off x="361573" y="3706801"/>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400">
                <a:latin typeface="+mn-ea"/>
                <a:ea typeface="+mn-ea"/>
              </a:rPr>
              <a:t>进位</a:t>
            </a:r>
          </a:p>
        </p:txBody>
      </p:sp>
      <p:sp>
        <p:nvSpPr>
          <p:cNvPr id="90" name="Line 35"/>
          <p:cNvSpPr>
            <a:spLocks noChangeShapeType="1"/>
          </p:cNvSpPr>
          <p:nvPr/>
        </p:nvSpPr>
        <p:spPr bwMode="auto">
          <a:xfrm flipV="1">
            <a:off x="1203008" y="3388360"/>
            <a:ext cx="914400" cy="38100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1" name="Group 57"/>
          <p:cNvGrpSpPr>
            <a:grpSpLocks/>
          </p:cNvGrpSpPr>
          <p:nvPr/>
        </p:nvGrpSpPr>
        <p:grpSpPr bwMode="auto">
          <a:xfrm>
            <a:off x="6994208" y="3007360"/>
            <a:ext cx="1397000" cy="2139950"/>
            <a:chOff x="4128" y="2832"/>
            <a:chExt cx="880" cy="1348"/>
          </a:xfrm>
        </p:grpSpPr>
        <p:sp>
          <p:nvSpPr>
            <p:cNvPr id="92" name="Text Box 43"/>
            <p:cNvSpPr txBox="1">
              <a:spLocks noChangeArrowheads="1"/>
            </p:cNvSpPr>
            <p:nvPr/>
          </p:nvSpPr>
          <p:spPr bwMode="auto">
            <a:xfrm>
              <a:off x="4480" y="396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B</a:t>
              </a:r>
              <a:r>
                <a:rPr lang="en-US" altLang="zh-CN" sz="1600" baseline="-25000"/>
                <a:t>0</a:t>
              </a:r>
            </a:p>
          </p:txBody>
        </p:sp>
        <p:grpSp>
          <p:nvGrpSpPr>
            <p:cNvPr id="93" name="Group 55"/>
            <p:cNvGrpSpPr>
              <a:grpSpLocks/>
            </p:cNvGrpSpPr>
            <p:nvPr/>
          </p:nvGrpSpPr>
          <p:grpSpPr bwMode="auto">
            <a:xfrm rot="-5400000">
              <a:off x="4072" y="3080"/>
              <a:ext cx="976" cy="864"/>
              <a:chOff x="4232" y="2112"/>
              <a:chExt cx="976" cy="864"/>
            </a:xfrm>
          </p:grpSpPr>
          <p:sp>
            <p:nvSpPr>
              <p:cNvPr id="101" name="Line 42"/>
              <p:cNvSpPr>
                <a:spLocks noChangeShapeType="1"/>
              </p:cNvSpPr>
              <p:nvPr/>
            </p:nvSpPr>
            <p:spPr bwMode="auto">
              <a:xfrm>
                <a:off x="4232" y="2576"/>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2" name="Line 44"/>
              <p:cNvSpPr>
                <a:spLocks noChangeShapeType="1"/>
              </p:cNvSpPr>
              <p:nvPr/>
            </p:nvSpPr>
            <p:spPr bwMode="auto">
              <a:xfrm>
                <a:off x="4232" y="2352"/>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3" name="Line 45"/>
              <p:cNvSpPr>
                <a:spLocks noChangeShapeType="1"/>
              </p:cNvSpPr>
              <p:nvPr/>
            </p:nvSpPr>
            <p:spPr bwMode="auto">
              <a:xfrm>
                <a:off x="4232" y="2784"/>
                <a:ext cx="3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4" name="Rectangle 46"/>
              <p:cNvSpPr>
                <a:spLocks noChangeArrowheads="1"/>
              </p:cNvSpPr>
              <p:nvPr/>
            </p:nvSpPr>
            <p:spPr bwMode="auto">
              <a:xfrm>
                <a:off x="4424" y="2112"/>
                <a:ext cx="528" cy="864"/>
              </a:xfrm>
              <a:prstGeom prst="rect">
                <a:avLst/>
              </a:prstGeom>
              <a:solidFill>
                <a:srgbClr val="CCFFCC"/>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CC"/>
                </a:extrusionClr>
                <a:contourClr>
                  <a:srgbClr val="CCFFCC"/>
                </a:contourClr>
              </a:sp3d>
            </p:spPr>
            <p:txBody>
              <a:bodyPr anchor="ctr">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5" name="Line 47"/>
              <p:cNvSpPr>
                <a:spLocks noChangeShapeType="1"/>
              </p:cNvSpPr>
              <p:nvPr/>
            </p:nvSpPr>
            <p:spPr bwMode="auto">
              <a:xfrm>
                <a:off x="4968" y="235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6" name="Line 48"/>
              <p:cNvSpPr>
                <a:spLocks noChangeShapeType="1"/>
              </p:cNvSpPr>
              <p:nvPr/>
            </p:nvSpPr>
            <p:spPr bwMode="auto">
              <a:xfrm>
                <a:off x="4968" y="2784"/>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94" name="Text Box 49"/>
            <p:cNvSpPr txBox="1">
              <a:spLocks noChangeArrowheads="1"/>
            </p:cNvSpPr>
            <p:nvPr/>
          </p:nvSpPr>
          <p:spPr bwMode="auto">
            <a:xfrm>
              <a:off x="4368" y="3024"/>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C</a:t>
              </a:r>
              <a:r>
                <a:rPr lang="en-US" altLang="zh-CN" sz="1600" baseline="-25000"/>
                <a:t>O1</a:t>
              </a:r>
            </a:p>
          </p:txBody>
        </p:sp>
        <p:sp>
          <p:nvSpPr>
            <p:cNvPr id="95" name="Text Box 50"/>
            <p:cNvSpPr txBox="1">
              <a:spLocks noChangeArrowheads="1"/>
            </p:cNvSpPr>
            <p:nvPr/>
          </p:nvSpPr>
          <p:spPr bwMode="auto">
            <a:xfrm>
              <a:off x="4688" y="2832"/>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S</a:t>
              </a:r>
              <a:r>
                <a:rPr lang="en-US" altLang="zh-CN" sz="1600" baseline="-25000"/>
                <a:t>0</a:t>
              </a:r>
            </a:p>
          </p:txBody>
        </p:sp>
        <p:sp>
          <p:nvSpPr>
            <p:cNvPr id="96" name="Text Box 51"/>
            <p:cNvSpPr txBox="1">
              <a:spLocks noChangeArrowheads="1"/>
            </p:cNvSpPr>
            <p:nvPr/>
          </p:nvSpPr>
          <p:spPr bwMode="auto">
            <a:xfrm>
              <a:off x="4672" y="396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C</a:t>
              </a:r>
              <a:r>
                <a:rPr lang="en-US" altLang="zh-CN" sz="1600" baseline="-25000"/>
                <a:t>I0</a:t>
              </a:r>
            </a:p>
          </p:txBody>
        </p:sp>
        <p:sp>
          <p:nvSpPr>
            <p:cNvPr id="97" name="Text Box 52"/>
            <p:cNvSpPr txBox="1">
              <a:spLocks noChangeArrowheads="1"/>
            </p:cNvSpPr>
            <p:nvPr/>
          </p:nvSpPr>
          <p:spPr bwMode="auto">
            <a:xfrm>
              <a:off x="4256" y="3968"/>
              <a:ext cx="2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A</a:t>
              </a:r>
              <a:r>
                <a:rPr lang="en-US" altLang="zh-CN" sz="1600" baseline="-25000"/>
                <a:t>0</a:t>
              </a:r>
            </a:p>
          </p:txBody>
        </p:sp>
        <p:sp>
          <p:nvSpPr>
            <p:cNvPr id="98" name="Text Box 53"/>
            <p:cNvSpPr txBox="1">
              <a:spLocks noChangeArrowheads="1"/>
            </p:cNvSpPr>
            <p:nvPr/>
          </p:nvSpPr>
          <p:spPr bwMode="auto">
            <a:xfrm>
              <a:off x="4512" y="326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000">
                  <a:cs typeface="Times New Roman" panose="02020603050405020304" pitchFamily="18" charset="0"/>
                </a:rPr>
                <a:t>Σ</a:t>
              </a:r>
              <a:endParaRPr lang="en-US" altLang="zh-CN" sz="2000"/>
            </a:p>
          </p:txBody>
        </p:sp>
        <p:sp>
          <p:nvSpPr>
            <p:cNvPr id="99" name="Text Box 54"/>
            <p:cNvSpPr txBox="1">
              <a:spLocks noChangeArrowheads="1"/>
            </p:cNvSpPr>
            <p:nvPr/>
          </p:nvSpPr>
          <p:spPr bwMode="auto">
            <a:xfrm>
              <a:off x="4224" y="326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t>CO</a:t>
              </a:r>
            </a:p>
          </p:txBody>
        </p:sp>
        <p:sp>
          <p:nvSpPr>
            <p:cNvPr id="100" name="Text Box 56"/>
            <p:cNvSpPr txBox="1">
              <a:spLocks noChangeArrowheads="1"/>
            </p:cNvSpPr>
            <p:nvPr/>
          </p:nvSpPr>
          <p:spPr bwMode="auto">
            <a:xfrm>
              <a:off x="4664" y="362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t>CI</a:t>
              </a:r>
            </a:p>
          </p:txBody>
        </p:sp>
      </p:grpSp>
      <p:grpSp>
        <p:nvGrpSpPr>
          <p:cNvPr id="107" name="Group 58"/>
          <p:cNvGrpSpPr>
            <a:grpSpLocks/>
          </p:cNvGrpSpPr>
          <p:nvPr/>
        </p:nvGrpSpPr>
        <p:grpSpPr bwMode="auto">
          <a:xfrm>
            <a:off x="5254308" y="3020060"/>
            <a:ext cx="1397000" cy="2139950"/>
            <a:chOff x="4128" y="2832"/>
            <a:chExt cx="880" cy="1348"/>
          </a:xfrm>
        </p:grpSpPr>
        <p:sp>
          <p:nvSpPr>
            <p:cNvPr id="108" name="Text Box 59"/>
            <p:cNvSpPr txBox="1">
              <a:spLocks noChangeArrowheads="1"/>
            </p:cNvSpPr>
            <p:nvPr/>
          </p:nvSpPr>
          <p:spPr bwMode="auto">
            <a:xfrm>
              <a:off x="4480" y="396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B</a:t>
              </a:r>
              <a:r>
                <a:rPr lang="en-US" altLang="zh-CN" sz="1600" baseline="-25000"/>
                <a:t>1</a:t>
              </a:r>
            </a:p>
          </p:txBody>
        </p:sp>
        <p:grpSp>
          <p:nvGrpSpPr>
            <p:cNvPr id="109" name="Group 60"/>
            <p:cNvGrpSpPr>
              <a:grpSpLocks/>
            </p:cNvGrpSpPr>
            <p:nvPr/>
          </p:nvGrpSpPr>
          <p:grpSpPr bwMode="auto">
            <a:xfrm rot="-5400000">
              <a:off x="4072" y="3080"/>
              <a:ext cx="976" cy="864"/>
              <a:chOff x="4232" y="2112"/>
              <a:chExt cx="976" cy="864"/>
            </a:xfrm>
          </p:grpSpPr>
          <p:sp>
            <p:nvSpPr>
              <p:cNvPr id="117" name="Line 61"/>
              <p:cNvSpPr>
                <a:spLocks noChangeShapeType="1"/>
              </p:cNvSpPr>
              <p:nvPr/>
            </p:nvSpPr>
            <p:spPr bwMode="auto">
              <a:xfrm>
                <a:off x="4232" y="2576"/>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8" name="Line 62"/>
              <p:cNvSpPr>
                <a:spLocks noChangeShapeType="1"/>
              </p:cNvSpPr>
              <p:nvPr/>
            </p:nvSpPr>
            <p:spPr bwMode="auto">
              <a:xfrm>
                <a:off x="4232" y="2352"/>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9" name="Line 63"/>
              <p:cNvSpPr>
                <a:spLocks noChangeShapeType="1"/>
              </p:cNvSpPr>
              <p:nvPr/>
            </p:nvSpPr>
            <p:spPr bwMode="auto">
              <a:xfrm>
                <a:off x="4232" y="2784"/>
                <a:ext cx="3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0" name="Rectangle 64"/>
              <p:cNvSpPr>
                <a:spLocks noChangeArrowheads="1"/>
              </p:cNvSpPr>
              <p:nvPr/>
            </p:nvSpPr>
            <p:spPr bwMode="auto">
              <a:xfrm>
                <a:off x="4424" y="2112"/>
                <a:ext cx="528" cy="864"/>
              </a:xfrm>
              <a:prstGeom prst="rect">
                <a:avLst/>
              </a:prstGeom>
              <a:solidFill>
                <a:srgbClr val="CCFFCC"/>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CC"/>
                </a:extrusionClr>
                <a:contourClr>
                  <a:srgbClr val="CCFFCC"/>
                </a:contourClr>
              </a:sp3d>
            </p:spPr>
            <p:txBody>
              <a:bodyPr anchor="ctr">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1" name="Line 65"/>
              <p:cNvSpPr>
                <a:spLocks noChangeShapeType="1"/>
              </p:cNvSpPr>
              <p:nvPr/>
            </p:nvSpPr>
            <p:spPr bwMode="auto">
              <a:xfrm>
                <a:off x="4968" y="235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2" name="Line 66"/>
              <p:cNvSpPr>
                <a:spLocks noChangeShapeType="1"/>
              </p:cNvSpPr>
              <p:nvPr/>
            </p:nvSpPr>
            <p:spPr bwMode="auto">
              <a:xfrm>
                <a:off x="4968" y="2784"/>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10" name="Text Box 67"/>
            <p:cNvSpPr txBox="1">
              <a:spLocks noChangeArrowheads="1"/>
            </p:cNvSpPr>
            <p:nvPr/>
          </p:nvSpPr>
          <p:spPr bwMode="auto">
            <a:xfrm>
              <a:off x="4368" y="3024"/>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C</a:t>
              </a:r>
              <a:r>
                <a:rPr lang="en-US" altLang="zh-CN" sz="1600" baseline="-25000"/>
                <a:t>O2</a:t>
              </a:r>
            </a:p>
          </p:txBody>
        </p:sp>
        <p:sp>
          <p:nvSpPr>
            <p:cNvPr id="111" name="Text Box 68"/>
            <p:cNvSpPr txBox="1">
              <a:spLocks noChangeArrowheads="1"/>
            </p:cNvSpPr>
            <p:nvPr/>
          </p:nvSpPr>
          <p:spPr bwMode="auto">
            <a:xfrm>
              <a:off x="4688" y="2832"/>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S</a:t>
              </a:r>
              <a:r>
                <a:rPr lang="en-US" altLang="zh-CN" sz="1600" baseline="-25000"/>
                <a:t>1</a:t>
              </a:r>
            </a:p>
          </p:txBody>
        </p:sp>
        <p:sp>
          <p:nvSpPr>
            <p:cNvPr id="112" name="Text Box 69"/>
            <p:cNvSpPr txBox="1">
              <a:spLocks noChangeArrowheads="1"/>
            </p:cNvSpPr>
            <p:nvPr/>
          </p:nvSpPr>
          <p:spPr bwMode="auto">
            <a:xfrm>
              <a:off x="4672" y="3968"/>
              <a:ext cx="33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endParaRPr lang="zh-CN" altLang="zh-CN" sz="1600" baseline="-25000"/>
            </a:p>
          </p:txBody>
        </p:sp>
        <p:sp>
          <p:nvSpPr>
            <p:cNvPr id="113" name="Text Box 70"/>
            <p:cNvSpPr txBox="1">
              <a:spLocks noChangeArrowheads="1"/>
            </p:cNvSpPr>
            <p:nvPr/>
          </p:nvSpPr>
          <p:spPr bwMode="auto">
            <a:xfrm>
              <a:off x="4256" y="3968"/>
              <a:ext cx="2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A</a:t>
              </a:r>
              <a:r>
                <a:rPr lang="en-US" altLang="zh-CN" sz="1600" baseline="-25000"/>
                <a:t>1</a:t>
              </a:r>
            </a:p>
          </p:txBody>
        </p:sp>
        <p:sp>
          <p:nvSpPr>
            <p:cNvPr id="114" name="Text Box 71"/>
            <p:cNvSpPr txBox="1">
              <a:spLocks noChangeArrowheads="1"/>
            </p:cNvSpPr>
            <p:nvPr/>
          </p:nvSpPr>
          <p:spPr bwMode="auto">
            <a:xfrm>
              <a:off x="4512" y="326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000">
                  <a:cs typeface="Times New Roman" panose="02020603050405020304" pitchFamily="18" charset="0"/>
                </a:rPr>
                <a:t>Σ</a:t>
              </a:r>
              <a:endParaRPr lang="en-US" altLang="zh-CN" sz="2000"/>
            </a:p>
          </p:txBody>
        </p:sp>
        <p:sp>
          <p:nvSpPr>
            <p:cNvPr id="115" name="Text Box 72"/>
            <p:cNvSpPr txBox="1">
              <a:spLocks noChangeArrowheads="1"/>
            </p:cNvSpPr>
            <p:nvPr/>
          </p:nvSpPr>
          <p:spPr bwMode="auto">
            <a:xfrm>
              <a:off x="4224" y="326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t>CO</a:t>
              </a:r>
            </a:p>
          </p:txBody>
        </p:sp>
        <p:sp>
          <p:nvSpPr>
            <p:cNvPr id="116" name="Text Box 73"/>
            <p:cNvSpPr txBox="1">
              <a:spLocks noChangeArrowheads="1"/>
            </p:cNvSpPr>
            <p:nvPr/>
          </p:nvSpPr>
          <p:spPr bwMode="auto">
            <a:xfrm>
              <a:off x="4664" y="362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t>CI</a:t>
              </a:r>
            </a:p>
          </p:txBody>
        </p:sp>
      </p:grpSp>
      <p:sp>
        <p:nvSpPr>
          <p:cNvPr id="123" name="Line 74"/>
          <p:cNvSpPr>
            <a:spLocks noChangeShapeType="1"/>
          </p:cNvSpPr>
          <p:nvPr/>
        </p:nvSpPr>
        <p:spPr bwMode="auto">
          <a:xfrm flipV="1">
            <a:off x="5114608" y="3324860"/>
            <a:ext cx="0" cy="15240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 name="Line 75"/>
          <p:cNvSpPr>
            <a:spLocks noChangeShapeType="1"/>
          </p:cNvSpPr>
          <p:nvPr/>
        </p:nvSpPr>
        <p:spPr bwMode="auto">
          <a:xfrm>
            <a:off x="5114608" y="3324860"/>
            <a:ext cx="533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Line 76"/>
          <p:cNvSpPr>
            <a:spLocks noChangeShapeType="1"/>
          </p:cNvSpPr>
          <p:nvPr/>
        </p:nvSpPr>
        <p:spPr bwMode="auto">
          <a:xfrm flipH="1" flipV="1">
            <a:off x="4593908" y="4836160"/>
            <a:ext cx="533400" cy="0"/>
          </a:xfrm>
          <a:prstGeom prst="line">
            <a:avLst/>
          </a:prstGeom>
          <a:noFill/>
          <a:ln w="38100">
            <a:solidFill>
              <a:srgbClr val="FF33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6" name="Group 77"/>
          <p:cNvGrpSpPr>
            <a:grpSpLocks/>
          </p:cNvGrpSpPr>
          <p:nvPr/>
        </p:nvGrpSpPr>
        <p:grpSpPr bwMode="auto">
          <a:xfrm>
            <a:off x="3527108" y="3020060"/>
            <a:ext cx="1397000" cy="2139950"/>
            <a:chOff x="4128" y="2832"/>
            <a:chExt cx="880" cy="1348"/>
          </a:xfrm>
        </p:grpSpPr>
        <p:sp>
          <p:nvSpPr>
            <p:cNvPr id="127" name="Text Box 78"/>
            <p:cNvSpPr txBox="1">
              <a:spLocks noChangeArrowheads="1"/>
            </p:cNvSpPr>
            <p:nvPr/>
          </p:nvSpPr>
          <p:spPr bwMode="auto">
            <a:xfrm>
              <a:off x="4480" y="396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B</a:t>
              </a:r>
              <a:r>
                <a:rPr lang="en-US" altLang="zh-CN" sz="1600" baseline="-25000"/>
                <a:t>2</a:t>
              </a:r>
            </a:p>
          </p:txBody>
        </p:sp>
        <p:grpSp>
          <p:nvGrpSpPr>
            <p:cNvPr id="128" name="Group 79"/>
            <p:cNvGrpSpPr>
              <a:grpSpLocks/>
            </p:cNvGrpSpPr>
            <p:nvPr/>
          </p:nvGrpSpPr>
          <p:grpSpPr bwMode="auto">
            <a:xfrm rot="-5400000">
              <a:off x="4072" y="3080"/>
              <a:ext cx="976" cy="864"/>
              <a:chOff x="4232" y="2112"/>
              <a:chExt cx="976" cy="864"/>
            </a:xfrm>
          </p:grpSpPr>
          <p:sp>
            <p:nvSpPr>
              <p:cNvPr id="136" name="Line 80"/>
              <p:cNvSpPr>
                <a:spLocks noChangeShapeType="1"/>
              </p:cNvSpPr>
              <p:nvPr/>
            </p:nvSpPr>
            <p:spPr bwMode="auto">
              <a:xfrm>
                <a:off x="4232" y="2576"/>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7" name="Line 81"/>
              <p:cNvSpPr>
                <a:spLocks noChangeShapeType="1"/>
              </p:cNvSpPr>
              <p:nvPr/>
            </p:nvSpPr>
            <p:spPr bwMode="auto">
              <a:xfrm>
                <a:off x="4232" y="2352"/>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8" name="Line 82"/>
              <p:cNvSpPr>
                <a:spLocks noChangeShapeType="1"/>
              </p:cNvSpPr>
              <p:nvPr/>
            </p:nvSpPr>
            <p:spPr bwMode="auto">
              <a:xfrm>
                <a:off x="4232" y="2784"/>
                <a:ext cx="3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9" name="Rectangle 83"/>
              <p:cNvSpPr>
                <a:spLocks noChangeArrowheads="1"/>
              </p:cNvSpPr>
              <p:nvPr/>
            </p:nvSpPr>
            <p:spPr bwMode="auto">
              <a:xfrm>
                <a:off x="4424" y="2112"/>
                <a:ext cx="528" cy="864"/>
              </a:xfrm>
              <a:prstGeom prst="rect">
                <a:avLst/>
              </a:prstGeom>
              <a:solidFill>
                <a:srgbClr val="CCFFCC"/>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CC"/>
                </a:extrusionClr>
                <a:contourClr>
                  <a:srgbClr val="CCFFCC"/>
                </a:contourClr>
              </a:sp3d>
            </p:spPr>
            <p:txBody>
              <a:bodyPr anchor="ctr">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0" name="Line 84"/>
              <p:cNvSpPr>
                <a:spLocks noChangeShapeType="1"/>
              </p:cNvSpPr>
              <p:nvPr/>
            </p:nvSpPr>
            <p:spPr bwMode="auto">
              <a:xfrm>
                <a:off x="4968" y="235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 name="Line 85"/>
              <p:cNvSpPr>
                <a:spLocks noChangeShapeType="1"/>
              </p:cNvSpPr>
              <p:nvPr/>
            </p:nvSpPr>
            <p:spPr bwMode="auto">
              <a:xfrm>
                <a:off x="4968" y="2784"/>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29" name="Text Box 86"/>
            <p:cNvSpPr txBox="1">
              <a:spLocks noChangeArrowheads="1"/>
            </p:cNvSpPr>
            <p:nvPr/>
          </p:nvSpPr>
          <p:spPr bwMode="auto">
            <a:xfrm>
              <a:off x="4368" y="3024"/>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C</a:t>
              </a:r>
              <a:r>
                <a:rPr lang="en-US" altLang="zh-CN" sz="1600" baseline="-25000"/>
                <a:t>O3</a:t>
              </a:r>
            </a:p>
          </p:txBody>
        </p:sp>
        <p:sp>
          <p:nvSpPr>
            <p:cNvPr id="130" name="Text Box 87"/>
            <p:cNvSpPr txBox="1">
              <a:spLocks noChangeArrowheads="1"/>
            </p:cNvSpPr>
            <p:nvPr/>
          </p:nvSpPr>
          <p:spPr bwMode="auto">
            <a:xfrm>
              <a:off x="4688" y="2832"/>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S</a:t>
              </a:r>
              <a:r>
                <a:rPr lang="en-US" altLang="zh-CN" sz="1600" baseline="-25000"/>
                <a:t>2</a:t>
              </a:r>
            </a:p>
          </p:txBody>
        </p:sp>
        <p:sp>
          <p:nvSpPr>
            <p:cNvPr id="131" name="Text Box 88"/>
            <p:cNvSpPr txBox="1">
              <a:spLocks noChangeArrowheads="1"/>
            </p:cNvSpPr>
            <p:nvPr/>
          </p:nvSpPr>
          <p:spPr bwMode="auto">
            <a:xfrm>
              <a:off x="4672" y="3968"/>
              <a:ext cx="33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endParaRPr lang="zh-CN" altLang="zh-CN" sz="1600" baseline="-25000"/>
            </a:p>
          </p:txBody>
        </p:sp>
        <p:sp>
          <p:nvSpPr>
            <p:cNvPr id="132" name="Text Box 89"/>
            <p:cNvSpPr txBox="1">
              <a:spLocks noChangeArrowheads="1"/>
            </p:cNvSpPr>
            <p:nvPr/>
          </p:nvSpPr>
          <p:spPr bwMode="auto">
            <a:xfrm>
              <a:off x="4256" y="3968"/>
              <a:ext cx="2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A</a:t>
              </a:r>
              <a:r>
                <a:rPr lang="en-US" altLang="zh-CN" sz="1600" baseline="-25000"/>
                <a:t>2</a:t>
              </a:r>
            </a:p>
          </p:txBody>
        </p:sp>
        <p:sp>
          <p:nvSpPr>
            <p:cNvPr id="133" name="Text Box 90"/>
            <p:cNvSpPr txBox="1">
              <a:spLocks noChangeArrowheads="1"/>
            </p:cNvSpPr>
            <p:nvPr/>
          </p:nvSpPr>
          <p:spPr bwMode="auto">
            <a:xfrm>
              <a:off x="4512" y="326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000">
                  <a:cs typeface="Times New Roman" panose="02020603050405020304" pitchFamily="18" charset="0"/>
                </a:rPr>
                <a:t>Σ</a:t>
              </a:r>
              <a:endParaRPr lang="en-US" altLang="zh-CN" sz="2000"/>
            </a:p>
          </p:txBody>
        </p:sp>
        <p:sp>
          <p:nvSpPr>
            <p:cNvPr id="134" name="Text Box 91"/>
            <p:cNvSpPr txBox="1">
              <a:spLocks noChangeArrowheads="1"/>
            </p:cNvSpPr>
            <p:nvPr/>
          </p:nvSpPr>
          <p:spPr bwMode="auto">
            <a:xfrm>
              <a:off x="4224" y="326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t>CO</a:t>
              </a:r>
            </a:p>
          </p:txBody>
        </p:sp>
        <p:sp>
          <p:nvSpPr>
            <p:cNvPr id="135" name="Text Box 92"/>
            <p:cNvSpPr txBox="1">
              <a:spLocks noChangeArrowheads="1"/>
            </p:cNvSpPr>
            <p:nvPr/>
          </p:nvSpPr>
          <p:spPr bwMode="auto">
            <a:xfrm>
              <a:off x="4664" y="362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t>CI</a:t>
              </a:r>
            </a:p>
          </p:txBody>
        </p:sp>
      </p:grpSp>
      <p:sp>
        <p:nvSpPr>
          <p:cNvPr id="142" name="Line 93"/>
          <p:cNvSpPr>
            <a:spLocks noChangeShapeType="1"/>
          </p:cNvSpPr>
          <p:nvPr/>
        </p:nvSpPr>
        <p:spPr bwMode="auto">
          <a:xfrm flipV="1">
            <a:off x="3387408" y="3324860"/>
            <a:ext cx="0" cy="15240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94"/>
          <p:cNvSpPr>
            <a:spLocks noChangeShapeType="1"/>
          </p:cNvSpPr>
          <p:nvPr/>
        </p:nvSpPr>
        <p:spPr bwMode="auto">
          <a:xfrm>
            <a:off x="3387408" y="3324860"/>
            <a:ext cx="533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 name="Line 95"/>
          <p:cNvSpPr>
            <a:spLocks noChangeShapeType="1"/>
          </p:cNvSpPr>
          <p:nvPr/>
        </p:nvSpPr>
        <p:spPr bwMode="auto">
          <a:xfrm flipH="1" flipV="1">
            <a:off x="2866708" y="4836160"/>
            <a:ext cx="533400" cy="0"/>
          </a:xfrm>
          <a:prstGeom prst="line">
            <a:avLst/>
          </a:prstGeom>
          <a:noFill/>
          <a:ln w="38100">
            <a:solidFill>
              <a:srgbClr val="FF33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5" name="Group 96"/>
          <p:cNvGrpSpPr>
            <a:grpSpLocks/>
          </p:cNvGrpSpPr>
          <p:nvPr/>
        </p:nvGrpSpPr>
        <p:grpSpPr bwMode="auto">
          <a:xfrm>
            <a:off x="1799908" y="3020060"/>
            <a:ext cx="1397000" cy="2139950"/>
            <a:chOff x="4128" y="2832"/>
            <a:chExt cx="880" cy="1348"/>
          </a:xfrm>
        </p:grpSpPr>
        <p:sp>
          <p:nvSpPr>
            <p:cNvPr id="146" name="Text Box 97"/>
            <p:cNvSpPr txBox="1">
              <a:spLocks noChangeArrowheads="1"/>
            </p:cNvSpPr>
            <p:nvPr/>
          </p:nvSpPr>
          <p:spPr bwMode="auto">
            <a:xfrm>
              <a:off x="4480" y="3968"/>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B</a:t>
              </a:r>
              <a:r>
                <a:rPr lang="en-US" altLang="zh-CN" sz="1600" baseline="-25000"/>
                <a:t>3</a:t>
              </a:r>
            </a:p>
          </p:txBody>
        </p:sp>
        <p:grpSp>
          <p:nvGrpSpPr>
            <p:cNvPr id="147" name="Group 98"/>
            <p:cNvGrpSpPr>
              <a:grpSpLocks/>
            </p:cNvGrpSpPr>
            <p:nvPr/>
          </p:nvGrpSpPr>
          <p:grpSpPr bwMode="auto">
            <a:xfrm rot="-5400000">
              <a:off x="4072" y="3080"/>
              <a:ext cx="976" cy="864"/>
              <a:chOff x="4232" y="2112"/>
              <a:chExt cx="976" cy="864"/>
            </a:xfrm>
          </p:grpSpPr>
          <p:sp>
            <p:nvSpPr>
              <p:cNvPr id="155" name="Line 99"/>
              <p:cNvSpPr>
                <a:spLocks noChangeShapeType="1"/>
              </p:cNvSpPr>
              <p:nvPr/>
            </p:nvSpPr>
            <p:spPr bwMode="auto">
              <a:xfrm>
                <a:off x="4232" y="2576"/>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6" name="Line 100"/>
              <p:cNvSpPr>
                <a:spLocks noChangeShapeType="1"/>
              </p:cNvSpPr>
              <p:nvPr/>
            </p:nvSpPr>
            <p:spPr bwMode="auto">
              <a:xfrm>
                <a:off x="4232" y="2352"/>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7" name="Line 101"/>
              <p:cNvSpPr>
                <a:spLocks noChangeShapeType="1"/>
              </p:cNvSpPr>
              <p:nvPr/>
            </p:nvSpPr>
            <p:spPr bwMode="auto">
              <a:xfrm>
                <a:off x="4232" y="2784"/>
                <a:ext cx="36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58" name="Rectangle 102"/>
              <p:cNvSpPr>
                <a:spLocks noChangeArrowheads="1"/>
              </p:cNvSpPr>
              <p:nvPr/>
            </p:nvSpPr>
            <p:spPr bwMode="auto">
              <a:xfrm>
                <a:off x="4424" y="2112"/>
                <a:ext cx="528" cy="864"/>
              </a:xfrm>
              <a:prstGeom prst="rect">
                <a:avLst/>
              </a:prstGeom>
              <a:solidFill>
                <a:srgbClr val="CCFFCC"/>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CC"/>
                </a:extrusionClr>
                <a:contourClr>
                  <a:srgbClr val="CCFFCC"/>
                </a:contourClr>
              </a:sp3d>
            </p:spPr>
            <p:txBody>
              <a:bodyPr anchor="ctr">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9" name="Line 103"/>
              <p:cNvSpPr>
                <a:spLocks noChangeShapeType="1"/>
              </p:cNvSpPr>
              <p:nvPr/>
            </p:nvSpPr>
            <p:spPr bwMode="auto">
              <a:xfrm>
                <a:off x="4968" y="235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60" name="Line 104"/>
              <p:cNvSpPr>
                <a:spLocks noChangeShapeType="1"/>
              </p:cNvSpPr>
              <p:nvPr/>
            </p:nvSpPr>
            <p:spPr bwMode="auto">
              <a:xfrm>
                <a:off x="4968" y="2784"/>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48" name="Text Box 105"/>
            <p:cNvSpPr txBox="1">
              <a:spLocks noChangeArrowheads="1"/>
            </p:cNvSpPr>
            <p:nvPr/>
          </p:nvSpPr>
          <p:spPr bwMode="auto">
            <a:xfrm>
              <a:off x="4368" y="3024"/>
              <a:ext cx="3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C</a:t>
              </a:r>
              <a:r>
                <a:rPr lang="en-US" altLang="zh-CN" sz="1600" baseline="-25000"/>
                <a:t>O4</a:t>
              </a:r>
            </a:p>
          </p:txBody>
        </p:sp>
        <p:sp>
          <p:nvSpPr>
            <p:cNvPr id="149" name="Text Box 106"/>
            <p:cNvSpPr txBox="1">
              <a:spLocks noChangeArrowheads="1"/>
            </p:cNvSpPr>
            <p:nvPr/>
          </p:nvSpPr>
          <p:spPr bwMode="auto">
            <a:xfrm>
              <a:off x="4688" y="2832"/>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S</a:t>
              </a:r>
              <a:r>
                <a:rPr lang="en-US" altLang="zh-CN" sz="1600" baseline="-25000"/>
                <a:t>3</a:t>
              </a:r>
            </a:p>
          </p:txBody>
        </p:sp>
        <p:sp>
          <p:nvSpPr>
            <p:cNvPr id="150" name="Text Box 107"/>
            <p:cNvSpPr txBox="1">
              <a:spLocks noChangeArrowheads="1"/>
            </p:cNvSpPr>
            <p:nvPr/>
          </p:nvSpPr>
          <p:spPr bwMode="auto">
            <a:xfrm>
              <a:off x="4672" y="3968"/>
              <a:ext cx="336"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endParaRPr lang="zh-CN" altLang="zh-CN" sz="1600" baseline="-25000"/>
            </a:p>
          </p:txBody>
        </p:sp>
        <p:sp>
          <p:nvSpPr>
            <p:cNvPr id="151" name="Text Box 108"/>
            <p:cNvSpPr txBox="1">
              <a:spLocks noChangeArrowheads="1"/>
            </p:cNvSpPr>
            <p:nvPr/>
          </p:nvSpPr>
          <p:spPr bwMode="auto">
            <a:xfrm>
              <a:off x="4256" y="3968"/>
              <a:ext cx="2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i="1"/>
                <a:t>A</a:t>
              </a:r>
              <a:r>
                <a:rPr lang="en-US" altLang="zh-CN" sz="1600" baseline="-25000"/>
                <a:t>3</a:t>
              </a:r>
            </a:p>
          </p:txBody>
        </p:sp>
        <p:sp>
          <p:nvSpPr>
            <p:cNvPr id="152" name="Text Box 109"/>
            <p:cNvSpPr txBox="1">
              <a:spLocks noChangeArrowheads="1"/>
            </p:cNvSpPr>
            <p:nvPr/>
          </p:nvSpPr>
          <p:spPr bwMode="auto">
            <a:xfrm>
              <a:off x="4512" y="326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000">
                  <a:cs typeface="Times New Roman" panose="02020603050405020304" pitchFamily="18" charset="0"/>
                </a:rPr>
                <a:t>Σ</a:t>
              </a:r>
              <a:endParaRPr lang="en-US" altLang="zh-CN" sz="2000"/>
            </a:p>
          </p:txBody>
        </p:sp>
        <p:sp>
          <p:nvSpPr>
            <p:cNvPr id="153" name="Text Box 110"/>
            <p:cNvSpPr txBox="1">
              <a:spLocks noChangeArrowheads="1"/>
            </p:cNvSpPr>
            <p:nvPr/>
          </p:nvSpPr>
          <p:spPr bwMode="auto">
            <a:xfrm>
              <a:off x="4224" y="326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t>CO</a:t>
              </a:r>
            </a:p>
          </p:txBody>
        </p:sp>
        <p:sp>
          <p:nvSpPr>
            <p:cNvPr id="154" name="Text Box 111"/>
            <p:cNvSpPr txBox="1">
              <a:spLocks noChangeArrowheads="1"/>
            </p:cNvSpPr>
            <p:nvPr/>
          </p:nvSpPr>
          <p:spPr bwMode="auto">
            <a:xfrm>
              <a:off x="4664" y="3624"/>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600"/>
                <a:t>CI</a:t>
              </a:r>
            </a:p>
          </p:txBody>
        </p:sp>
      </p:grpSp>
      <p:sp>
        <p:nvSpPr>
          <p:cNvPr id="161" name="Text Box 112"/>
          <p:cNvSpPr txBox="1">
            <a:spLocks noChangeArrowheads="1"/>
          </p:cNvSpPr>
          <p:nvPr/>
        </p:nvSpPr>
        <p:spPr bwMode="auto">
          <a:xfrm>
            <a:off x="3387408" y="515366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t>四位串行进位加法器</a:t>
            </a:r>
          </a:p>
        </p:txBody>
      </p:sp>
      <p:sp>
        <p:nvSpPr>
          <p:cNvPr id="164" name="Text Box 6"/>
          <p:cNvSpPr txBox="1">
            <a:spLocks noChangeArrowheads="1"/>
          </p:cNvSpPr>
          <p:nvPr/>
        </p:nvSpPr>
        <p:spPr bwMode="auto">
          <a:xfrm>
            <a:off x="794593" y="6051550"/>
            <a:ext cx="74126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lang="zh-CN" altLang="en-US" sz="2200" b="0" dirty="0">
                <a:latin typeface="+mn-ea"/>
                <a:ea typeface="+mn-ea"/>
              </a:rPr>
              <a:t>注意：</a:t>
            </a:r>
            <a:r>
              <a:rPr lang="en-US" altLang="zh-CN" sz="2200" b="0" dirty="0">
                <a:latin typeface="+mn-ea"/>
                <a:ea typeface="+mn-ea"/>
              </a:rPr>
              <a:t>C</a:t>
            </a:r>
            <a:r>
              <a:rPr lang="en-US" altLang="zh-CN" sz="2200" b="0" baseline="-25000" dirty="0">
                <a:latin typeface="+mn-ea"/>
                <a:ea typeface="+mn-ea"/>
              </a:rPr>
              <a:t>I0</a:t>
            </a:r>
            <a:r>
              <a:rPr lang="en-US" altLang="zh-CN" sz="2200" b="0" dirty="0">
                <a:latin typeface="+mn-ea"/>
                <a:ea typeface="+mn-ea"/>
              </a:rPr>
              <a:t>=0,</a:t>
            </a:r>
            <a:r>
              <a:rPr lang="zh-CN" altLang="en-US" sz="2200" b="0" dirty="0">
                <a:latin typeface="+mn-ea"/>
                <a:ea typeface="+mn-ea"/>
              </a:rPr>
              <a:t>低位全加器进位输出</a:t>
            </a:r>
            <a:r>
              <a:rPr lang="en-US" altLang="zh-CN" sz="2200" b="0" dirty="0">
                <a:latin typeface="+mn-ea"/>
                <a:ea typeface="+mn-ea"/>
              </a:rPr>
              <a:t>-&gt;</a:t>
            </a:r>
            <a:r>
              <a:rPr lang="zh-CN" altLang="en-US" sz="2200" b="0" dirty="0">
                <a:latin typeface="+mn-ea"/>
                <a:ea typeface="+mn-ea"/>
              </a:rPr>
              <a:t>高位全加器进位输入</a:t>
            </a:r>
          </a:p>
        </p:txBody>
      </p:sp>
    </p:spTree>
    <p:extLst>
      <p:ext uri="{BB962C8B-B14F-4D97-AF65-F5344CB8AC3E}">
        <p14:creationId xmlns:p14="http://schemas.microsoft.com/office/powerpoint/2010/main" val="18193041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Effect transition="in" filter="wipe(up)">
                                      <p:cBhvr>
                                        <p:cTn id="11" dur="2000"/>
                                        <p:tgtEl>
                                          <p:spTgt spid="185347">
                                            <p:txEl>
                                              <p:pRg st="1" end="1"/>
                                            </p:txEl>
                                          </p:spTgt>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85347">
                                            <p:txEl>
                                              <p:pRg st="2" end="2"/>
                                            </p:txEl>
                                          </p:spTgt>
                                        </p:tgtEl>
                                        <p:attrNameLst>
                                          <p:attrName>style.visibility</p:attrName>
                                        </p:attrNameLst>
                                      </p:cBhvr>
                                      <p:to>
                                        <p:strVal val="visible"/>
                                      </p:to>
                                    </p:set>
                                    <p:animEffect transition="in" filter="wipe(up)">
                                      <p:cBhvr>
                                        <p:cTn id="14" dur="2000"/>
                                        <p:tgtEl>
                                          <p:spTgt spid="185347">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07"/>
                                        </p:tgtEl>
                                        <p:attrNameLst>
                                          <p:attrName>style.visibility</p:attrName>
                                        </p:attrNameLst>
                                      </p:cBhvr>
                                      <p:to>
                                        <p:strVal val="visible"/>
                                      </p:to>
                                    </p:set>
                                  </p:childTnLst>
                                </p:cTn>
                              </p:par>
                            </p:childTnLst>
                          </p:cTn>
                        </p:par>
                        <p:par>
                          <p:cTn id="23" fill="hold">
                            <p:stCondLst>
                              <p:cond delay="500"/>
                            </p:stCondLst>
                            <p:childTnLst>
                              <p:par>
                                <p:cTn id="24" presetID="17" presetClass="entr" presetSubtype="2" fill="hold" grpId="0" nodeType="after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ppt_x</p:attrName>
                                        </p:attrNameLst>
                                      </p:cBhvr>
                                      <p:tavLst>
                                        <p:tav tm="0">
                                          <p:val>
                                            <p:strVal val="#ppt_x+#ppt_w/2"/>
                                          </p:val>
                                        </p:tav>
                                        <p:tav tm="100000">
                                          <p:val>
                                            <p:strVal val="#ppt_x"/>
                                          </p:val>
                                        </p:tav>
                                      </p:tavLst>
                                    </p:anim>
                                    <p:anim calcmode="lin" valueType="num">
                                      <p:cBhvr>
                                        <p:cTn id="27" dur="500" fill="hold"/>
                                        <p:tgtEl>
                                          <p:spTgt spid="84"/>
                                        </p:tgtEl>
                                        <p:attrNameLst>
                                          <p:attrName>ppt_y</p:attrName>
                                        </p:attrNameLst>
                                      </p:cBhvr>
                                      <p:tavLst>
                                        <p:tav tm="0">
                                          <p:val>
                                            <p:strVal val="#ppt_y"/>
                                          </p:val>
                                        </p:tav>
                                        <p:tav tm="100000">
                                          <p:val>
                                            <p:strVal val="#ppt_y"/>
                                          </p:val>
                                        </p:tav>
                                      </p:tavLst>
                                    </p:anim>
                                    <p:anim calcmode="lin" valueType="num">
                                      <p:cBhvr>
                                        <p:cTn id="28" dur="500" fill="hold"/>
                                        <p:tgtEl>
                                          <p:spTgt spid="84"/>
                                        </p:tgtEl>
                                        <p:attrNameLst>
                                          <p:attrName>ppt_w</p:attrName>
                                        </p:attrNameLst>
                                      </p:cBhvr>
                                      <p:tavLst>
                                        <p:tav tm="0">
                                          <p:val>
                                            <p:fltVal val="0"/>
                                          </p:val>
                                        </p:tav>
                                        <p:tav tm="100000">
                                          <p:val>
                                            <p:strVal val="#ppt_w"/>
                                          </p:val>
                                        </p:tav>
                                      </p:tavLst>
                                    </p:anim>
                                    <p:anim calcmode="lin" valueType="num">
                                      <p:cBhvr>
                                        <p:cTn id="29" dur="500" fill="hold"/>
                                        <p:tgtEl>
                                          <p:spTgt spid="84"/>
                                        </p:tgtEl>
                                        <p:attrNameLst>
                                          <p:attrName>ppt_h</p:attrName>
                                        </p:attrNameLst>
                                      </p:cBhvr>
                                      <p:tavLst>
                                        <p:tav tm="0">
                                          <p:val>
                                            <p:strVal val="#ppt_h"/>
                                          </p:val>
                                        </p:tav>
                                        <p:tav tm="100000">
                                          <p:val>
                                            <p:strVal val="#ppt_h"/>
                                          </p:val>
                                        </p:tav>
                                      </p:tavLst>
                                    </p:anim>
                                  </p:childTnLst>
                                </p:cTn>
                              </p:par>
                            </p:childTnLst>
                          </p:cTn>
                        </p:par>
                        <p:par>
                          <p:cTn id="30" fill="hold">
                            <p:stCondLst>
                              <p:cond delay="1000"/>
                            </p:stCondLst>
                            <p:childTnLst>
                              <p:par>
                                <p:cTn id="31" presetID="17" presetClass="entr" presetSubtype="1" fill="hold" grpId="0" nodeType="after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p:cTn id="33" dur="500" fill="hold"/>
                                        <p:tgtEl>
                                          <p:spTgt spid="83"/>
                                        </p:tgtEl>
                                        <p:attrNameLst>
                                          <p:attrName>ppt_x</p:attrName>
                                        </p:attrNameLst>
                                      </p:cBhvr>
                                      <p:tavLst>
                                        <p:tav tm="0">
                                          <p:val>
                                            <p:strVal val="#ppt_x"/>
                                          </p:val>
                                        </p:tav>
                                        <p:tav tm="100000">
                                          <p:val>
                                            <p:strVal val="#ppt_x"/>
                                          </p:val>
                                        </p:tav>
                                      </p:tavLst>
                                    </p:anim>
                                    <p:anim calcmode="lin" valueType="num">
                                      <p:cBhvr>
                                        <p:cTn id="34" dur="500" fill="hold"/>
                                        <p:tgtEl>
                                          <p:spTgt spid="83"/>
                                        </p:tgtEl>
                                        <p:attrNameLst>
                                          <p:attrName>ppt_y</p:attrName>
                                        </p:attrNameLst>
                                      </p:cBhvr>
                                      <p:tavLst>
                                        <p:tav tm="0">
                                          <p:val>
                                            <p:strVal val="#ppt_y-#ppt_h/2"/>
                                          </p:val>
                                        </p:tav>
                                        <p:tav tm="100000">
                                          <p:val>
                                            <p:strVal val="#ppt_y"/>
                                          </p:val>
                                        </p:tav>
                                      </p:tavLst>
                                    </p:anim>
                                    <p:anim calcmode="lin" valueType="num">
                                      <p:cBhvr>
                                        <p:cTn id="35" dur="500" fill="hold"/>
                                        <p:tgtEl>
                                          <p:spTgt spid="83"/>
                                        </p:tgtEl>
                                        <p:attrNameLst>
                                          <p:attrName>ppt_w</p:attrName>
                                        </p:attrNameLst>
                                      </p:cBhvr>
                                      <p:tavLst>
                                        <p:tav tm="0">
                                          <p:val>
                                            <p:strVal val="#ppt_w"/>
                                          </p:val>
                                        </p:tav>
                                        <p:tav tm="100000">
                                          <p:val>
                                            <p:strVal val="#ppt_w"/>
                                          </p:val>
                                        </p:tav>
                                      </p:tavLst>
                                    </p:anim>
                                    <p:anim calcmode="lin" valueType="num">
                                      <p:cBhvr>
                                        <p:cTn id="36" dur="500" fill="hold"/>
                                        <p:tgtEl>
                                          <p:spTgt spid="83"/>
                                        </p:tgtEl>
                                        <p:attrNameLst>
                                          <p:attrName>ppt_h</p:attrName>
                                        </p:attrNameLst>
                                      </p:cBhvr>
                                      <p:tavLst>
                                        <p:tav tm="0">
                                          <p:val>
                                            <p:fltVal val="0"/>
                                          </p:val>
                                        </p:tav>
                                        <p:tav tm="100000">
                                          <p:val>
                                            <p:strVal val="#ppt_h"/>
                                          </p:val>
                                        </p:tav>
                                      </p:tavLst>
                                    </p:anim>
                                  </p:childTnLst>
                                </p:cTn>
                              </p:par>
                            </p:childTnLst>
                          </p:cTn>
                        </p:par>
                        <p:par>
                          <p:cTn id="37" fill="hold">
                            <p:stCondLst>
                              <p:cond delay="1500"/>
                            </p:stCondLst>
                            <p:childTnLst>
                              <p:par>
                                <p:cTn id="38" presetID="17" presetClass="entr" presetSubtype="2"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 calcmode="lin" valueType="num">
                                      <p:cBhvr>
                                        <p:cTn id="40" dur="500" fill="hold"/>
                                        <p:tgtEl>
                                          <p:spTgt spid="85"/>
                                        </p:tgtEl>
                                        <p:attrNameLst>
                                          <p:attrName>ppt_x</p:attrName>
                                        </p:attrNameLst>
                                      </p:cBhvr>
                                      <p:tavLst>
                                        <p:tav tm="0">
                                          <p:val>
                                            <p:strVal val="#ppt_x+#ppt_w/2"/>
                                          </p:val>
                                        </p:tav>
                                        <p:tav tm="100000">
                                          <p:val>
                                            <p:strVal val="#ppt_x"/>
                                          </p:val>
                                        </p:tav>
                                      </p:tavLst>
                                    </p:anim>
                                    <p:anim calcmode="lin" valueType="num">
                                      <p:cBhvr>
                                        <p:cTn id="41" dur="500" fill="hold"/>
                                        <p:tgtEl>
                                          <p:spTgt spid="85"/>
                                        </p:tgtEl>
                                        <p:attrNameLst>
                                          <p:attrName>ppt_y</p:attrName>
                                        </p:attrNameLst>
                                      </p:cBhvr>
                                      <p:tavLst>
                                        <p:tav tm="0">
                                          <p:val>
                                            <p:strVal val="#ppt_y"/>
                                          </p:val>
                                        </p:tav>
                                        <p:tav tm="100000">
                                          <p:val>
                                            <p:strVal val="#ppt_y"/>
                                          </p:val>
                                        </p:tav>
                                      </p:tavLst>
                                    </p:anim>
                                    <p:anim calcmode="lin" valueType="num">
                                      <p:cBhvr>
                                        <p:cTn id="42" dur="500" fill="hold"/>
                                        <p:tgtEl>
                                          <p:spTgt spid="85"/>
                                        </p:tgtEl>
                                        <p:attrNameLst>
                                          <p:attrName>ppt_w</p:attrName>
                                        </p:attrNameLst>
                                      </p:cBhvr>
                                      <p:tavLst>
                                        <p:tav tm="0">
                                          <p:val>
                                            <p:fltVal val="0"/>
                                          </p:val>
                                        </p:tav>
                                        <p:tav tm="100000">
                                          <p:val>
                                            <p:strVal val="#ppt_w"/>
                                          </p:val>
                                        </p:tav>
                                      </p:tavLst>
                                    </p:anim>
                                    <p:anim calcmode="lin" valueType="num">
                                      <p:cBhvr>
                                        <p:cTn id="43" dur="500" fill="hold"/>
                                        <p:tgtEl>
                                          <p:spTgt spid="85"/>
                                        </p:tgtEl>
                                        <p:attrNameLst>
                                          <p:attrName>ppt_h</p:attrName>
                                        </p:attrNameLst>
                                      </p:cBhvr>
                                      <p:tavLst>
                                        <p:tav tm="0">
                                          <p:val>
                                            <p:strVal val="#ppt_h"/>
                                          </p:val>
                                        </p:tav>
                                        <p:tav tm="100000">
                                          <p:val>
                                            <p:strVal val="#ppt_h"/>
                                          </p:val>
                                        </p:tav>
                                      </p:tavLst>
                                    </p:anim>
                                  </p:childTnLst>
                                </p:cTn>
                              </p:par>
                            </p:childTnLst>
                          </p:cTn>
                        </p:par>
                        <p:par>
                          <p:cTn id="44" fill="hold">
                            <p:stCondLst>
                              <p:cond delay="2000"/>
                            </p:stCondLst>
                            <p:childTnLst>
                              <p:par>
                                <p:cTn id="45" presetID="17" presetClass="entr" presetSubtype="2" fill="hold" grpId="0" nodeType="afterEffect">
                                  <p:stCondLst>
                                    <p:cond delay="0"/>
                                  </p:stCondLst>
                                  <p:childTnLst>
                                    <p:set>
                                      <p:cBhvr>
                                        <p:cTn id="46" dur="1" fill="hold">
                                          <p:stCondLst>
                                            <p:cond delay="0"/>
                                          </p:stCondLst>
                                        </p:cTn>
                                        <p:tgtEl>
                                          <p:spTgt spid="124"/>
                                        </p:tgtEl>
                                        <p:attrNameLst>
                                          <p:attrName>style.visibility</p:attrName>
                                        </p:attrNameLst>
                                      </p:cBhvr>
                                      <p:to>
                                        <p:strVal val="visible"/>
                                      </p:to>
                                    </p:set>
                                    <p:anim calcmode="lin" valueType="num">
                                      <p:cBhvr>
                                        <p:cTn id="47" dur="500" fill="hold"/>
                                        <p:tgtEl>
                                          <p:spTgt spid="124"/>
                                        </p:tgtEl>
                                        <p:attrNameLst>
                                          <p:attrName>ppt_x</p:attrName>
                                        </p:attrNameLst>
                                      </p:cBhvr>
                                      <p:tavLst>
                                        <p:tav tm="0">
                                          <p:val>
                                            <p:strVal val="#ppt_x+#ppt_w/2"/>
                                          </p:val>
                                        </p:tav>
                                        <p:tav tm="100000">
                                          <p:val>
                                            <p:strVal val="#ppt_x"/>
                                          </p:val>
                                        </p:tav>
                                      </p:tavLst>
                                    </p:anim>
                                    <p:anim calcmode="lin" valueType="num">
                                      <p:cBhvr>
                                        <p:cTn id="48" dur="500" fill="hold"/>
                                        <p:tgtEl>
                                          <p:spTgt spid="124"/>
                                        </p:tgtEl>
                                        <p:attrNameLst>
                                          <p:attrName>ppt_y</p:attrName>
                                        </p:attrNameLst>
                                      </p:cBhvr>
                                      <p:tavLst>
                                        <p:tav tm="0">
                                          <p:val>
                                            <p:strVal val="#ppt_y"/>
                                          </p:val>
                                        </p:tav>
                                        <p:tav tm="100000">
                                          <p:val>
                                            <p:strVal val="#ppt_y"/>
                                          </p:val>
                                        </p:tav>
                                      </p:tavLst>
                                    </p:anim>
                                    <p:anim calcmode="lin" valueType="num">
                                      <p:cBhvr>
                                        <p:cTn id="49" dur="500" fill="hold"/>
                                        <p:tgtEl>
                                          <p:spTgt spid="124"/>
                                        </p:tgtEl>
                                        <p:attrNameLst>
                                          <p:attrName>ppt_w</p:attrName>
                                        </p:attrNameLst>
                                      </p:cBhvr>
                                      <p:tavLst>
                                        <p:tav tm="0">
                                          <p:val>
                                            <p:fltVal val="0"/>
                                          </p:val>
                                        </p:tav>
                                        <p:tav tm="100000">
                                          <p:val>
                                            <p:strVal val="#ppt_w"/>
                                          </p:val>
                                        </p:tav>
                                      </p:tavLst>
                                    </p:anim>
                                    <p:anim calcmode="lin" valueType="num">
                                      <p:cBhvr>
                                        <p:cTn id="50" dur="500" fill="hold"/>
                                        <p:tgtEl>
                                          <p:spTgt spid="124"/>
                                        </p:tgtEl>
                                        <p:attrNameLst>
                                          <p:attrName>ppt_h</p:attrName>
                                        </p:attrNameLst>
                                      </p:cBhvr>
                                      <p:tavLst>
                                        <p:tav tm="0">
                                          <p:val>
                                            <p:strVal val="#ppt_h"/>
                                          </p:val>
                                        </p:tav>
                                        <p:tav tm="100000">
                                          <p:val>
                                            <p:strVal val="#ppt_h"/>
                                          </p:val>
                                        </p:tav>
                                      </p:tavLst>
                                    </p:anim>
                                  </p:childTnLst>
                                </p:cTn>
                              </p:par>
                            </p:childTnLst>
                          </p:cTn>
                        </p:par>
                        <p:par>
                          <p:cTn id="51" fill="hold">
                            <p:stCondLst>
                              <p:cond delay="2500"/>
                            </p:stCondLst>
                            <p:childTnLst>
                              <p:par>
                                <p:cTn id="52" presetID="17" presetClass="entr" presetSubtype="1" fill="hold" grpId="0" nodeType="afterEffect">
                                  <p:stCondLst>
                                    <p:cond delay="0"/>
                                  </p:stCondLst>
                                  <p:childTnLst>
                                    <p:set>
                                      <p:cBhvr>
                                        <p:cTn id="53" dur="1" fill="hold">
                                          <p:stCondLst>
                                            <p:cond delay="0"/>
                                          </p:stCondLst>
                                        </p:cTn>
                                        <p:tgtEl>
                                          <p:spTgt spid="123"/>
                                        </p:tgtEl>
                                        <p:attrNameLst>
                                          <p:attrName>style.visibility</p:attrName>
                                        </p:attrNameLst>
                                      </p:cBhvr>
                                      <p:to>
                                        <p:strVal val="visible"/>
                                      </p:to>
                                    </p:set>
                                    <p:anim calcmode="lin" valueType="num">
                                      <p:cBhvr>
                                        <p:cTn id="54" dur="500" fill="hold"/>
                                        <p:tgtEl>
                                          <p:spTgt spid="123"/>
                                        </p:tgtEl>
                                        <p:attrNameLst>
                                          <p:attrName>ppt_x</p:attrName>
                                        </p:attrNameLst>
                                      </p:cBhvr>
                                      <p:tavLst>
                                        <p:tav tm="0">
                                          <p:val>
                                            <p:strVal val="#ppt_x"/>
                                          </p:val>
                                        </p:tav>
                                        <p:tav tm="100000">
                                          <p:val>
                                            <p:strVal val="#ppt_x"/>
                                          </p:val>
                                        </p:tav>
                                      </p:tavLst>
                                    </p:anim>
                                    <p:anim calcmode="lin" valueType="num">
                                      <p:cBhvr>
                                        <p:cTn id="55" dur="500" fill="hold"/>
                                        <p:tgtEl>
                                          <p:spTgt spid="123"/>
                                        </p:tgtEl>
                                        <p:attrNameLst>
                                          <p:attrName>ppt_y</p:attrName>
                                        </p:attrNameLst>
                                      </p:cBhvr>
                                      <p:tavLst>
                                        <p:tav tm="0">
                                          <p:val>
                                            <p:strVal val="#ppt_y-#ppt_h/2"/>
                                          </p:val>
                                        </p:tav>
                                        <p:tav tm="100000">
                                          <p:val>
                                            <p:strVal val="#ppt_y"/>
                                          </p:val>
                                        </p:tav>
                                      </p:tavLst>
                                    </p:anim>
                                    <p:anim calcmode="lin" valueType="num">
                                      <p:cBhvr>
                                        <p:cTn id="56" dur="500" fill="hold"/>
                                        <p:tgtEl>
                                          <p:spTgt spid="123"/>
                                        </p:tgtEl>
                                        <p:attrNameLst>
                                          <p:attrName>ppt_w</p:attrName>
                                        </p:attrNameLst>
                                      </p:cBhvr>
                                      <p:tavLst>
                                        <p:tav tm="0">
                                          <p:val>
                                            <p:strVal val="#ppt_w"/>
                                          </p:val>
                                        </p:tav>
                                        <p:tav tm="100000">
                                          <p:val>
                                            <p:strVal val="#ppt_w"/>
                                          </p:val>
                                        </p:tav>
                                      </p:tavLst>
                                    </p:anim>
                                    <p:anim calcmode="lin" valueType="num">
                                      <p:cBhvr>
                                        <p:cTn id="57" dur="500" fill="hold"/>
                                        <p:tgtEl>
                                          <p:spTgt spid="123"/>
                                        </p:tgtEl>
                                        <p:attrNameLst>
                                          <p:attrName>ppt_h</p:attrName>
                                        </p:attrNameLst>
                                      </p:cBhvr>
                                      <p:tavLst>
                                        <p:tav tm="0">
                                          <p:val>
                                            <p:fltVal val="0"/>
                                          </p:val>
                                        </p:tav>
                                        <p:tav tm="100000">
                                          <p:val>
                                            <p:strVal val="#ppt_h"/>
                                          </p:val>
                                        </p:tav>
                                      </p:tavLst>
                                    </p:anim>
                                  </p:childTnLst>
                                </p:cTn>
                              </p:par>
                            </p:childTnLst>
                          </p:cTn>
                        </p:par>
                        <p:par>
                          <p:cTn id="58" fill="hold">
                            <p:stCondLst>
                              <p:cond delay="3000"/>
                            </p:stCondLst>
                            <p:childTnLst>
                              <p:par>
                                <p:cTn id="59" presetID="17" presetClass="entr" presetSubtype="2" fill="hold" grpId="0" nodeType="afterEffect">
                                  <p:stCondLst>
                                    <p:cond delay="0"/>
                                  </p:stCondLst>
                                  <p:childTnLst>
                                    <p:set>
                                      <p:cBhvr>
                                        <p:cTn id="60" dur="1" fill="hold">
                                          <p:stCondLst>
                                            <p:cond delay="0"/>
                                          </p:stCondLst>
                                        </p:cTn>
                                        <p:tgtEl>
                                          <p:spTgt spid="125"/>
                                        </p:tgtEl>
                                        <p:attrNameLst>
                                          <p:attrName>style.visibility</p:attrName>
                                        </p:attrNameLst>
                                      </p:cBhvr>
                                      <p:to>
                                        <p:strVal val="visible"/>
                                      </p:to>
                                    </p:set>
                                    <p:anim calcmode="lin" valueType="num">
                                      <p:cBhvr>
                                        <p:cTn id="61" dur="500" fill="hold"/>
                                        <p:tgtEl>
                                          <p:spTgt spid="125"/>
                                        </p:tgtEl>
                                        <p:attrNameLst>
                                          <p:attrName>ppt_x</p:attrName>
                                        </p:attrNameLst>
                                      </p:cBhvr>
                                      <p:tavLst>
                                        <p:tav tm="0">
                                          <p:val>
                                            <p:strVal val="#ppt_x+#ppt_w/2"/>
                                          </p:val>
                                        </p:tav>
                                        <p:tav tm="100000">
                                          <p:val>
                                            <p:strVal val="#ppt_x"/>
                                          </p:val>
                                        </p:tav>
                                      </p:tavLst>
                                    </p:anim>
                                    <p:anim calcmode="lin" valueType="num">
                                      <p:cBhvr>
                                        <p:cTn id="62" dur="500" fill="hold"/>
                                        <p:tgtEl>
                                          <p:spTgt spid="125"/>
                                        </p:tgtEl>
                                        <p:attrNameLst>
                                          <p:attrName>ppt_y</p:attrName>
                                        </p:attrNameLst>
                                      </p:cBhvr>
                                      <p:tavLst>
                                        <p:tav tm="0">
                                          <p:val>
                                            <p:strVal val="#ppt_y"/>
                                          </p:val>
                                        </p:tav>
                                        <p:tav tm="100000">
                                          <p:val>
                                            <p:strVal val="#ppt_y"/>
                                          </p:val>
                                        </p:tav>
                                      </p:tavLst>
                                    </p:anim>
                                    <p:anim calcmode="lin" valueType="num">
                                      <p:cBhvr>
                                        <p:cTn id="63" dur="500" fill="hold"/>
                                        <p:tgtEl>
                                          <p:spTgt spid="125"/>
                                        </p:tgtEl>
                                        <p:attrNameLst>
                                          <p:attrName>ppt_w</p:attrName>
                                        </p:attrNameLst>
                                      </p:cBhvr>
                                      <p:tavLst>
                                        <p:tav tm="0">
                                          <p:val>
                                            <p:fltVal val="0"/>
                                          </p:val>
                                        </p:tav>
                                        <p:tav tm="100000">
                                          <p:val>
                                            <p:strVal val="#ppt_w"/>
                                          </p:val>
                                        </p:tav>
                                      </p:tavLst>
                                    </p:anim>
                                    <p:anim calcmode="lin" valueType="num">
                                      <p:cBhvr>
                                        <p:cTn id="64" dur="500" fill="hold"/>
                                        <p:tgtEl>
                                          <p:spTgt spid="125"/>
                                        </p:tgtEl>
                                        <p:attrNameLst>
                                          <p:attrName>ppt_h</p:attrName>
                                        </p:attrNameLst>
                                      </p:cBhvr>
                                      <p:tavLst>
                                        <p:tav tm="0">
                                          <p:val>
                                            <p:strVal val="#ppt_h"/>
                                          </p:val>
                                        </p:tav>
                                        <p:tav tm="100000">
                                          <p:val>
                                            <p:strVal val="#ppt_h"/>
                                          </p:val>
                                        </p:tav>
                                      </p:tavLst>
                                    </p:anim>
                                  </p:childTnLst>
                                </p:cTn>
                              </p:par>
                            </p:childTnLst>
                          </p:cTn>
                        </p:par>
                        <p:par>
                          <p:cTn id="65" fill="hold">
                            <p:stCondLst>
                              <p:cond delay="3500"/>
                            </p:stCondLst>
                            <p:childTnLst>
                              <p:par>
                                <p:cTn id="66" presetID="1" presetClass="entr" presetSubtype="0" fill="hold" nodeType="afterEffect">
                                  <p:stCondLst>
                                    <p:cond delay="0"/>
                                  </p:stCondLst>
                                  <p:childTnLst>
                                    <p:set>
                                      <p:cBhvr>
                                        <p:cTn id="67" dur="1" fill="hold">
                                          <p:stCondLst>
                                            <p:cond delay="499"/>
                                          </p:stCondLst>
                                        </p:cTn>
                                        <p:tgtEl>
                                          <p:spTgt spid="126"/>
                                        </p:tgtEl>
                                        <p:attrNameLst>
                                          <p:attrName>style.visibility</p:attrName>
                                        </p:attrNameLst>
                                      </p:cBhvr>
                                      <p:to>
                                        <p:strVal val="visible"/>
                                      </p:to>
                                    </p:set>
                                  </p:childTnLst>
                                </p:cTn>
                              </p:par>
                            </p:childTnLst>
                          </p:cTn>
                        </p:par>
                        <p:par>
                          <p:cTn id="68" fill="hold">
                            <p:stCondLst>
                              <p:cond delay="4000"/>
                            </p:stCondLst>
                            <p:childTnLst>
                              <p:par>
                                <p:cTn id="69" presetID="17" presetClass="entr" presetSubtype="2" fill="hold" grpId="0" nodeType="afterEffect">
                                  <p:stCondLst>
                                    <p:cond delay="0"/>
                                  </p:stCondLst>
                                  <p:childTnLst>
                                    <p:set>
                                      <p:cBhvr>
                                        <p:cTn id="70" dur="1" fill="hold">
                                          <p:stCondLst>
                                            <p:cond delay="0"/>
                                          </p:stCondLst>
                                        </p:cTn>
                                        <p:tgtEl>
                                          <p:spTgt spid="143"/>
                                        </p:tgtEl>
                                        <p:attrNameLst>
                                          <p:attrName>style.visibility</p:attrName>
                                        </p:attrNameLst>
                                      </p:cBhvr>
                                      <p:to>
                                        <p:strVal val="visible"/>
                                      </p:to>
                                    </p:set>
                                    <p:anim calcmode="lin" valueType="num">
                                      <p:cBhvr>
                                        <p:cTn id="71" dur="500" fill="hold"/>
                                        <p:tgtEl>
                                          <p:spTgt spid="143"/>
                                        </p:tgtEl>
                                        <p:attrNameLst>
                                          <p:attrName>ppt_x</p:attrName>
                                        </p:attrNameLst>
                                      </p:cBhvr>
                                      <p:tavLst>
                                        <p:tav tm="0">
                                          <p:val>
                                            <p:strVal val="#ppt_x+#ppt_w/2"/>
                                          </p:val>
                                        </p:tav>
                                        <p:tav tm="100000">
                                          <p:val>
                                            <p:strVal val="#ppt_x"/>
                                          </p:val>
                                        </p:tav>
                                      </p:tavLst>
                                    </p:anim>
                                    <p:anim calcmode="lin" valueType="num">
                                      <p:cBhvr>
                                        <p:cTn id="72" dur="500" fill="hold"/>
                                        <p:tgtEl>
                                          <p:spTgt spid="143"/>
                                        </p:tgtEl>
                                        <p:attrNameLst>
                                          <p:attrName>ppt_y</p:attrName>
                                        </p:attrNameLst>
                                      </p:cBhvr>
                                      <p:tavLst>
                                        <p:tav tm="0">
                                          <p:val>
                                            <p:strVal val="#ppt_y"/>
                                          </p:val>
                                        </p:tav>
                                        <p:tav tm="100000">
                                          <p:val>
                                            <p:strVal val="#ppt_y"/>
                                          </p:val>
                                        </p:tav>
                                      </p:tavLst>
                                    </p:anim>
                                    <p:anim calcmode="lin" valueType="num">
                                      <p:cBhvr>
                                        <p:cTn id="73" dur="500" fill="hold"/>
                                        <p:tgtEl>
                                          <p:spTgt spid="143"/>
                                        </p:tgtEl>
                                        <p:attrNameLst>
                                          <p:attrName>ppt_w</p:attrName>
                                        </p:attrNameLst>
                                      </p:cBhvr>
                                      <p:tavLst>
                                        <p:tav tm="0">
                                          <p:val>
                                            <p:fltVal val="0"/>
                                          </p:val>
                                        </p:tav>
                                        <p:tav tm="100000">
                                          <p:val>
                                            <p:strVal val="#ppt_w"/>
                                          </p:val>
                                        </p:tav>
                                      </p:tavLst>
                                    </p:anim>
                                    <p:anim calcmode="lin" valueType="num">
                                      <p:cBhvr>
                                        <p:cTn id="74" dur="500" fill="hold"/>
                                        <p:tgtEl>
                                          <p:spTgt spid="143"/>
                                        </p:tgtEl>
                                        <p:attrNameLst>
                                          <p:attrName>ppt_h</p:attrName>
                                        </p:attrNameLst>
                                      </p:cBhvr>
                                      <p:tavLst>
                                        <p:tav tm="0">
                                          <p:val>
                                            <p:strVal val="#ppt_h"/>
                                          </p:val>
                                        </p:tav>
                                        <p:tav tm="100000">
                                          <p:val>
                                            <p:strVal val="#ppt_h"/>
                                          </p:val>
                                        </p:tav>
                                      </p:tavLst>
                                    </p:anim>
                                  </p:childTnLst>
                                </p:cTn>
                              </p:par>
                            </p:childTnLst>
                          </p:cTn>
                        </p:par>
                        <p:par>
                          <p:cTn id="75" fill="hold">
                            <p:stCondLst>
                              <p:cond delay="4500"/>
                            </p:stCondLst>
                            <p:childTnLst>
                              <p:par>
                                <p:cTn id="76" presetID="17" presetClass="entr" presetSubtype="1" fill="hold" grpId="0" nodeType="afterEffect">
                                  <p:stCondLst>
                                    <p:cond delay="0"/>
                                  </p:stCondLst>
                                  <p:childTnLst>
                                    <p:set>
                                      <p:cBhvr>
                                        <p:cTn id="77" dur="1" fill="hold">
                                          <p:stCondLst>
                                            <p:cond delay="0"/>
                                          </p:stCondLst>
                                        </p:cTn>
                                        <p:tgtEl>
                                          <p:spTgt spid="142"/>
                                        </p:tgtEl>
                                        <p:attrNameLst>
                                          <p:attrName>style.visibility</p:attrName>
                                        </p:attrNameLst>
                                      </p:cBhvr>
                                      <p:to>
                                        <p:strVal val="visible"/>
                                      </p:to>
                                    </p:set>
                                    <p:anim calcmode="lin" valueType="num">
                                      <p:cBhvr>
                                        <p:cTn id="78" dur="500" fill="hold"/>
                                        <p:tgtEl>
                                          <p:spTgt spid="142"/>
                                        </p:tgtEl>
                                        <p:attrNameLst>
                                          <p:attrName>ppt_x</p:attrName>
                                        </p:attrNameLst>
                                      </p:cBhvr>
                                      <p:tavLst>
                                        <p:tav tm="0">
                                          <p:val>
                                            <p:strVal val="#ppt_x"/>
                                          </p:val>
                                        </p:tav>
                                        <p:tav tm="100000">
                                          <p:val>
                                            <p:strVal val="#ppt_x"/>
                                          </p:val>
                                        </p:tav>
                                      </p:tavLst>
                                    </p:anim>
                                    <p:anim calcmode="lin" valueType="num">
                                      <p:cBhvr>
                                        <p:cTn id="79" dur="500" fill="hold"/>
                                        <p:tgtEl>
                                          <p:spTgt spid="142"/>
                                        </p:tgtEl>
                                        <p:attrNameLst>
                                          <p:attrName>ppt_y</p:attrName>
                                        </p:attrNameLst>
                                      </p:cBhvr>
                                      <p:tavLst>
                                        <p:tav tm="0">
                                          <p:val>
                                            <p:strVal val="#ppt_y-#ppt_h/2"/>
                                          </p:val>
                                        </p:tav>
                                        <p:tav tm="100000">
                                          <p:val>
                                            <p:strVal val="#ppt_y"/>
                                          </p:val>
                                        </p:tav>
                                      </p:tavLst>
                                    </p:anim>
                                    <p:anim calcmode="lin" valueType="num">
                                      <p:cBhvr>
                                        <p:cTn id="80" dur="500" fill="hold"/>
                                        <p:tgtEl>
                                          <p:spTgt spid="142"/>
                                        </p:tgtEl>
                                        <p:attrNameLst>
                                          <p:attrName>ppt_w</p:attrName>
                                        </p:attrNameLst>
                                      </p:cBhvr>
                                      <p:tavLst>
                                        <p:tav tm="0">
                                          <p:val>
                                            <p:strVal val="#ppt_w"/>
                                          </p:val>
                                        </p:tav>
                                        <p:tav tm="100000">
                                          <p:val>
                                            <p:strVal val="#ppt_w"/>
                                          </p:val>
                                        </p:tav>
                                      </p:tavLst>
                                    </p:anim>
                                    <p:anim calcmode="lin" valueType="num">
                                      <p:cBhvr>
                                        <p:cTn id="81" dur="500" fill="hold"/>
                                        <p:tgtEl>
                                          <p:spTgt spid="142"/>
                                        </p:tgtEl>
                                        <p:attrNameLst>
                                          <p:attrName>ppt_h</p:attrName>
                                        </p:attrNameLst>
                                      </p:cBhvr>
                                      <p:tavLst>
                                        <p:tav tm="0">
                                          <p:val>
                                            <p:fltVal val="0"/>
                                          </p:val>
                                        </p:tav>
                                        <p:tav tm="100000">
                                          <p:val>
                                            <p:strVal val="#ppt_h"/>
                                          </p:val>
                                        </p:tav>
                                      </p:tavLst>
                                    </p:anim>
                                  </p:childTnLst>
                                </p:cTn>
                              </p:par>
                            </p:childTnLst>
                          </p:cTn>
                        </p:par>
                        <p:par>
                          <p:cTn id="82" fill="hold">
                            <p:stCondLst>
                              <p:cond delay="5000"/>
                            </p:stCondLst>
                            <p:childTnLst>
                              <p:par>
                                <p:cTn id="83" presetID="17" presetClass="entr" presetSubtype="2" fill="hold" grpId="0" nodeType="afterEffect">
                                  <p:stCondLst>
                                    <p:cond delay="0"/>
                                  </p:stCondLst>
                                  <p:childTnLst>
                                    <p:set>
                                      <p:cBhvr>
                                        <p:cTn id="84" dur="1" fill="hold">
                                          <p:stCondLst>
                                            <p:cond delay="0"/>
                                          </p:stCondLst>
                                        </p:cTn>
                                        <p:tgtEl>
                                          <p:spTgt spid="144"/>
                                        </p:tgtEl>
                                        <p:attrNameLst>
                                          <p:attrName>style.visibility</p:attrName>
                                        </p:attrNameLst>
                                      </p:cBhvr>
                                      <p:to>
                                        <p:strVal val="visible"/>
                                      </p:to>
                                    </p:set>
                                    <p:anim calcmode="lin" valueType="num">
                                      <p:cBhvr>
                                        <p:cTn id="85" dur="500" fill="hold"/>
                                        <p:tgtEl>
                                          <p:spTgt spid="144"/>
                                        </p:tgtEl>
                                        <p:attrNameLst>
                                          <p:attrName>ppt_x</p:attrName>
                                        </p:attrNameLst>
                                      </p:cBhvr>
                                      <p:tavLst>
                                        <p:tav tm="0">
                                          <p:val>
                                            <p:strVal val="#ppt_x+#ppt_w/2"/>
                                          </p:val>
                                        </p:tav>
                                        <p:tav tm="100000">
                                          <p:val>
                                            <p:strVal val="#ppt_x"/>
                                          </p:val>
                                        </p:tav>
                                      </p:tavLst>
                                    </p:anim>
                                    <p:anim calcmode="lin" valueType="num">
                                      <p:cBhvr>
                                        <p:cTn id="86" dur="500" fill="hold"/>
                                        <p:tgtEl>
                                          <p:spTgt spid="144"/>
                                        </p:tgtEl>
                                        <p:attrNameLst>
                                          <p:attrName>ppt_y</p:attrName>
                                        </p:attrNameLst>
                                      </p:cBhvr>
                                      <p:tavLst>
                                        <p:tav tm="0">
                                          <p:val>
                                            <p:strVal val="#ppt_y"/>
                                          </p:val>
                                        </p:tav>
                                        <p:tav tm="100000">
                                          <p:val>
                                            <p:strVal val="#ppt_y"/>
                                          </p:val>
                                        </p:tav>
                                      </p:tavLst>
                                    </p:anim>
                                    <p:anim calcmode="lin" valueType="num">
                                      <p:cBhvr>
                                        <p:cTn id="87" dur="500" fill="hold"/>
                                        <p:tgtEl>
                                          <p:spTgt spid="144"/>
                                        </p:tgtEl>
                                        <p:attrNameLst>
                                          <p:attrName>ppt_w</p:attrName>
                                        </p:attrNameLst>
                                      </p:cBhvr>
                                      <p:tavLst>
                                        <p:tav tm="0">
                                          <p:val>
                                            <p:fltVal val="0"/>
                                          </p:val>
                                        </p:tav>
                                        <p:tav tm="100000">
                                          <p:val>
                                            <p:strVal val="#ppt_w"/>
                                          </p:val>
                                        </p:tav>
                                      </p:tavLst>
                                    </p:anim>
                                    <p:anim calcmode="lin" valueType="num">
                                      <p:cBhvr>
                                        <p:cTn id="88" dur="500" fill="hold"/>
                                        <p:tgtEl>
                                          <p:spTgt spid="144"/>
                                        </p:tgtEl>
                                        <p:attrNameLst>
                                          <p:attrName>ppt_h</p:attrName>
                                        </p:attrNameLst>
                                      </p:cBhvr>
                                      <p:tavLst>
                                        <p:tav tm="0">
                                          <p:val>
                                            <p:strVal val="#ppt_h"/>
                                          </p:val>
                                        </p:tav>
                                        <p:tav tm="100000">
                                          <p:val>
                                            <p:strVal val="#ppt_h"/>
                                          </p:val>
                                        </p:tav>
                                      </p:tavLst>
                                    </p:anim>
                                  </p:childTnLst>
                                </p:cTn>
                              </p:par>
                            </p:childTnLst>
                          </p:cTn>
                        </p:par>
                        <p:par>
                          <p:cTn id="89" fill="hold">
                            <p:stCondLst>
                              <p:cond delay="5500"/>
                            </p:stCondLst>
                            <p:childTnLst>
                              <p:par>
                                <p:cTn id="90" presetID="1" presetClass="entr" presetSubtype="0" fill="hold" nodeType="afterEffect">
                                  <p:stCondLst>
                                    <p:cond delay="0"/>
                                  </p:stCondLst>
                                  <p:childTnLst>
                                    <p:set>
                                      <p:cBhvr>
                                        <p:cTn id="91" dur="1" fill="hold">
                                          <p:stCondLst>
                                            <p:cond delay="499"/>
                                          </p:stCondLst>
                                        </p:cTn>
                                        <p:tgtEl>
                                          <p:spTgt spid="14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499"/>
                                          </p:stCondLst>
                                        </p:cTn>
                                        <p:tgtEl>
                                          <p:spTgt spid="16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4" presetClass="entr" presetSubtype="32" fill="hold" grpId="0" nodeType="clickEffect">
                                  <p:stCondLst>
                                    <p:cond delay="0"/>
                                  </p:stCondLst>
                                  <p:childTnLst>
                                    <p:set>
                                      <p:cBhvr>
                                        <p:cTn id="99" dur="1" fill="hold">
                                          <p:stCondLst>
                                            <p:cond delay="0"/>
                                          </p:stCondLst>
                                        </p:cTn>
                                        <p:tgtEl>
                                          <p:spTgt spid="87"/>
                                        </p:tgtEl>
                                        <p:attrNameLst>
                                          <p:attrName>style.visibility</p:attrName>
                                        </p:attrNameLst>
                                      </p:cBhvr>
                                      <p:to>
                                        <p:strVal val="visible"/>
                                      </p:to>
                                    </p:set>
                                    <p:animEffect transition="in" filter="box(out)">
                                      <p:cBhvr>
                                        <p:cTn id="100" dur="500"/>
                                        <p:tgtEl>
                                          <p:spTgt spid="87"/>
                                        </p:tgtEl>
                                      </p:cBhvr>
                                    </p:animEffect>
                                  </p:childTnLst>
                                </p:cTn>
                              </p:par>
                            </p:childTnLst>
                          </p:cTn>
                        </p:par>
                        <p:par>
                          <p:cTn id="101" fill="hold">
                            <p:stCondLst>
                              <p:cond delay="500"/>
                            </p:stCondLst>
                            <p:childTnLst>
                              <p:par>
                                <p:cTn id="102" presetID="18" presetClass="entr" presetSubtype="12" fill="hold" grpId="0" nodeType="afterEffect">
                                  <p:stCondLst>
                                    <p:cond delay="0"/>
                                  </p:stCondLst>
                                  <p:childTnLst>
                                    <p:set>
                                      <p:cBhvr>
                                        <p:cTn id="103" dur="1" fill="hold">
                                          <p:stCondLst>
                                            <p:cond delay="0"/>
                                          </p:stCondLst>
                                        </p:cTn>
                                        <p:tgtEl>
                                          <p:spTgt spid="88"/>
                                        </p:tgtEl>
                                        <p:attrNameLst>
                                          <p:attrName>style.visibility</p:attrName>
                                        </p:attrNameLst>
                                      </p:cBhvr>
                                      <p:to>
                                        <p:strVal val="visible"/>
                                      </p:to>
                                    </p:set>
                                    <p:animEffect transition="in" filter="strips(downLeft)">
                                      <p:cBhvr>
                                        <p:cTn id="104" dur="500"/>
                                        <p:tgtEl>
                                          <p:spTgt spid="88"/>
                                        </p:tgtEl>
                                      </p:cBhvr>
                                    </p:animEffect>
                                  </p:childTnLst>
                                </p:cTn>
                              </p:par>
                            </p:childTnLst>
                          </p:cTn>
                        </p:par>
                        <p:par>
                          <p:cTn id="105" fill="hold">
                            <p:stCondLst>
                              <p:cond delay="1000"/>
                            </p:stCondLst>
                            <p:childTnLst>
                              <p:par>
                                <p:cTn id="106" presetID="9" presetClass="entr" presetSubtype="0" fill="hold" grpId="0" nodeType="after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dissolve">
                                      <p:cBhvr>
                                        <p:cTn id="108" dur="500"/>
                                        <p:tgtEl>
                                          <p:spTgt spid="86"/>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box(out)">
                                      <p:cBhvr>
                                        <p:cTn id="113" dur="500"/>
                                        <p:tgtEl>
                                          <p:spTgt spid="89"/>
                                        </p:tgtEl>
                                      </p:cBhvr>
                                    </p:animEffect>
                                  </p:childTnLst>
                                </p:cTn>
                              </p:par>
                            </p:childTnLst>
                          </p:cTn>
                        </p:par>
                        <p:par>
                          <p:cTn id="114" fill="hold">
                            <p:stCondLst>
                              <p:cond delay="500"/>
                            </p:stCondLst>
                            <p:childTnLst>
                              <p:par>
                                <p:cTn id="115" presetID="18" presetClass="entr" presetSubtype="3" fill="hold" grpId="0" nodeType="afterEffect">
                                  <p:stCondLst>
                                    <p:cond delay="0"/>
                                  </p:stCondLst>
                                  <p:childTnLst>
                                    <p:set>
                                      <p:cBhvr>
                                        <p:cTn id="116" dur="1" fill="hold">
                                          <p:stCondLst>
                                            <p:cond delay="0"/>
                                          </p:stCondLst>
                                        </p:cTn>
                                        <p:tgtEl>
                                          <p:spTgt spid="90"/>
                                        </p:tgtEl>
                                        <p:attrNameLst>
                                          <p:attrName>style.visibility</p:attrName>
                                        </p:attrNameLst>
                                      </p:cBhvr>
                                      <p:to>
                                        <p:strVal val="visible"/>
                                      </p:to>
                                    </p:set>
                                    <p:animEffect transition="in" filter="strips(upRight)">
                                      <p:cBhvr>
                                        <p:cTn id="117" dur="500"/>
                                        <p:tgtEl>
                                          <p:spTgt spid="90"/>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P spid="83" grpId="0" animBg="1"/>
      <p:bldP spid="84" grpId="0" animBg="1"/>
      <p:bldP spid="85" grpId="0" animBg="1"/>
      <p:bldP spid="86" grpId="0" animBg="1"/>
      <p:bldP spid="87" grpId="0" autoUpdateAnimBg="0"/>
      <p:bldP spid="88" grpId="0" animBg="1"/>
      <p:bldP spid="89" grpId="0" autoUpdateAnimBg="0"/>
      <p:bldP spid="90" grpId="0" animBg="1"/>
      <p:bldP spid="123" grpId="0" animBg="1"/>
      <p:bldP spid="124" grpId="0" animBg="1"/>
      <p:bldP spid="125" grpId="0" animBg="1"/>
      <p:bldP spid="142" grpId="0" animBg="1"/>
      <p:bldP spid="143" grpId="0" animBg="1"/>
      <p:bldP spid="144" grpId="0" animBg="1"/>
      <p:bldP spid="161" grpId="0" autoUpdateAnimBg="0"/>
      <p:bldP spid="164"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 name="矩形 161"/>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85347" name="Rectangle 3"/>
          <p:cNvSpPr>
            <a:spLocks noGrp="1" noChangeArrowheads="1"/>
          </p:cNvSpPr>
          <p:nvPr>
            <p:ph type="body" idx="1"/>
          </p:nvPr>
        </p:nvSpPr>
        <p:spPr>
          <a:xfrm>
            <a:off x="126524" y="60628"/>
            <a:ext cx="8890952" cy="4130372"/>
          </a:xfrm>
        </p:spPr>
        <p:txBody>
          <a:bodyPr/>
          <a:lstStyle/>
          <a:p>
            <a:pPr eaLnBrk="1" hangingPunct="1">
              <a:lnSpc>
                <a:spcPct val="120000"/>
              </a:lnSpc>
              <a:buFont typeface="Wingdings" panose="05000000000000000000" pitchFamily="2" charset="2"/>
              <a:buChar char="l"/>
            </a:pPr>
            <a:r>
              <a:rPr lang="zh-CN" altLang="en-US" sz="2800" b="1" dirty="0">
                <a:solidFill>
                  <a:srgbClr val="0000FF"/>
                </a:solidFill>
                <a:latin typeface="+mn-ea"/>
                <a:cs typeface="+mj-cs"/>
              </a:rPr>
              <a:t>并行加法器</a:t>
            </a:r>
            <a:endParaRPr lang="en-US" altLang="zh-CN" sz="2800" b="1" dirty="0">
              <a:solidFill>
                <a:srgbClr val="0000FF"/>
              </a:solidFill>
              <a:latin typeface="+mn-ea"/>
              <a:cs typeface="+mj-cs"/>
            </a:endParaRPr>
          </a:p>
          <a:p>
            <a:pPr marL="400050" lvl="1" indent="0" eaLnBrk="1" hangingPunct="1">
              <a:buNone/>
            </a:pPr>
            <a:r>
              <a:rPr lang="zh-CN" altLang="en-US" sz="2400" dirty="0">
                <a:latin typeface="宋体" panose="02010600030101010101" pitchFamily="2" charset="-122"/>
              </a:rPr>
              <a:t>采用并行运算方式，将各位数同时相加，提高了运算速度。</a:t>
            </a:r>
            <a:endParaRPr lang="en-US" altLang="zh-CN" sz="2400" dirty="0">
              <a:latin typeface="宋体" panose="02010600030101010101" pitchFamily="2" charset="-122"/>
            </a:endParaRPr>
          </a:p>
          <a:p>
            <a:pPr eaLnBrk="1" hangingPunct="1">
              <a:buFont typeface="Arial" panose="020B0604020202020204" pitchFamily="34" charset="0"/>
              <a:buChar char="•"/>
            </a:pPr>
            <a:r>
              <a:rPr lang="zh-CN" altLang="en-US" sz="2600" b="1" dirty="0">
                <a:solidFill>
                  <a:srgbClr val="0000FF"/>
                </a:solidFill>
                <a:latin typeface="+mn-ea"/>
                <a:cs typeface="+mj-cs"/>
              </a:rPr>
              <a:t>超前进位并行加法器</a:t>
            </a:r>
            <a:endParaRPr lang="en-US" altLang="zh-CN" sz="2600" b="1" dirty="0">
              <a:solidFill>
                <a:srgbClr val="0000FF"/>
              </a:solidFill>
              <a:latin typeface="+mn-ea"/>
              <a:cs typeface="+mj-cs"/>
            </a:endParaRPr>
          </a:p>
          <a:p>
            <a:pPr marL="0" indent="0" eaLnBrk="1" hangingPunct="1">
              <a:buNone/>
            </a:pPr>
            <a:r>
              <a:rPr lang="zh-CN" altLang="en-US" sz="2400" dirty="0">
                <a:latin typeface="宋体" panose="02010600030101010101" pitchFamily="2" charset="-122"/>
              </a:rPr>
              <a:t>  采用超前进位（并行进位）的方法，</a:t>
            </a:r>
            <a:r>
              <a:rPr lang="zh-CN" altLang="en-US" sz="2400" b="1" dirty="0">
                <a:solidFill>
                  <a:srgbClr val="003300"/>
                </a:solidFill>
                <a:latin typeface="宋体" panose="02010600030101010101" pitchFamily="2" charset="-122"/>
              </a:rPr>
              <a:t>能够先判断出各位的进位是</a:t>
            </a:r>
            <a:r>
              <a:rPr lang="en-US" altLang="zh-CN" sz="2400" b="1" dirty="0">
                <a:solidFill>
                  <a:srgbClr val="003300"/>
                </a:solidFill>
                <a:latin typeface="宋体" panose="02010600030101010101" pitchFamily="2" charset="-122"/>
              </a:rPr>
              <a:t>0</a:t>
            </a:r>
            <a:r>
              <a:rPr lang="zh-CN" altLang="en-US" sz="2400" b="1" dirty="0">
                <a:solidFill>
                  <a:srgbClr val="003300"/>
                </a:solidFill>
                <a:latin typeface="宋体" panose="02010600030101010101" pitchFamily="2" charset="-122"/>
              </a:rPr>
              <a:t>还是</a:t>
            </a:r>
            <a:r>
              <a:rPr lang="en-US" altLang="zh-CN" sz="2400" b="1" dirty="0">
                <a:solidFill>
                  <a:srgbClr val="003300"/>
                </a:solidFill>
                <a:latin typeface="宋体" panose="02010600030101010101" pitchFamily="2" charset="-122"/>
              </a:rPr>
              <a:t>1</a:t>
            </a:r>
            <a:r>
              <a:rPr lang="zh-CN" altLang="en-US" sz="2400" dirty="0">
                <a:latin typeface="宋体" panose="02010600030101010101" pitchFamily="2" charset="-122"/>
              </a:rPr>
              <a:t>，因此全加器可同时相加，从而提高了运算速度。下图为</a:t>
            </a:r>
            <a:r>
              <a:rPr lang="zh-CN" altLang="en-US" sz="2400" dirty="0"/>
              <a:t>四位</a:t>
            </a:r>
            <a:r>
              <a:rPr lang="zh-CN" altLang="en-US" sz="2400" b="1" dirty="0"/>
              <a:t>超前进位加法器</a:t>
            </a:r>
            <a:r>
              <a:rPr lang="en-US" altLang="zh-CN" sz="2400" b="1" dirty="0">
                <a:solidFill>
                  <a:srgbClr val="800000"/>
                </a:solidFill>
                <a:latin typeface="+mn-ea"/>
              </a:rPr>
              <a:t>74LS283</a:t>
            </a:r>
            <a:r>
              <a:rPr lang="zh-CN" altLang="en-US" sz="2400" dirty="0"/>
              <a:t>的逻辑图，</a:t>
            </a:r>
            <a:r>
              <a:rPr kumimoji="1" lang="zh-CN" altLang="en-US" sz="2400" b="1" dirty="0">
                <a:solidFill>
                  <a:srgbClr val="7030A0"/>
                </a:solidFill>
                <a:latin typeface="+mn-ea"/>
                <a:cs typeface="Times New Roman" panose="02020603050405020304" pitchFamily="18" charset="0"/>
              </a:rPr>
              <a:t>进位位直接由加数、被加数和最低位进位位</a:t>
            </a:r>
            <a:r>
              <a:rPr kumimoji="1" lang="en-US" altLang="zh-CN" sz="2400" b="1" i="1" dirty="0">
                <a:solidFill>
                  <a:srgbClr val="7030A0"/>
                </a:solidFill>
                <a:latin typeface="Times New Roman" panose="02020603050405020304" pitchFamily="18" charset="0"/>
                <a:cs typeface="Times New Roman" panose="02020603050405020304" pitchFamily="18" charset="0"/>
              </a:rPr>
              <a:t>C</a:t>
            </a:r>
            <a:r>
              <a:rPr kumimoji="1" lang="en-US" altLang="zh-CN" sz="2400" b="1" baseline="-25000" dirty="0">
                <a:solidFill>
                  <a:srgbClr val="7030A0"/>
                </a:solidFill>
                <a:latin typeface="Times New Roman" panose="02020603050405020304" pitchFamily="18" charset="0"/>
                <a:cs typeface="Times New Roman" panose="02020603050405020304" pitchFamily="18" charset="0"/>
              </a:rPr>
              <a:t>0</a:t>
            </a:r>
            <a:r>
              <a:rPr kumimoji="1" lang="zh-CN" altLang="en-US" sz="2400" b="1" dirty="0">
                <a:solidFill>
                  <a:srgbClr val="7030A0"/>
                </a:solidFill>
                <a:latin typeface="+mn-ea"/>
                <a:cs typeface="Times New Roman" panose="02020603050405020304" pitchFamily="18" charset="0"/>
              </a:rPr>
              <a:t>形成。</a:t>
            </a:r>
          </a:p>
          <a:p>
            <a:pPr eaLnBrk="1" hangingPunct="1">
              <a:buFont typeface="Arial" panose="020B0604020202020204" pitchFamily="34" charset="0"/>
              <a:buChar char="•"/>
            </a:pPr>
            <a:endParaRPr lang="zh-CN" altLang="en-US" sz="2400" dirty="0">
              <a:latin typeface="宋体" panose="02010600030101010101" pitchFamily="2" charset="-122"/>
            </a:endParaRPr>
          </a:p>
          <a:p>
            <a:pPr marL="0" indent="0" algn="just" eaLnBrk="1" hangingPunct="1">
              <a:lnSpc>
                <a:spcPct val="120000"/>
              </a:lnSpc>
              <a:buNone/>
            </a:pPr>
            <a:endParaRPr lang="zh-CN" altLang="en-US" sz="2400" dirty="0"/>
          </a:p>
          <a:p>
            <a:pPr marL="0" indent="0" algn="just" eaLnBrk="1" hangingPunct="1">
              <a:lnSpc>
                <a:spcPct val="120000"/>
              </a:lnSpc>
              <a:buNone/>
            </a:pPr>
            <a:endParaRPr lang="zh-CN" altLang="en-US" sz="2600" dirty="0"/>
          </a:p>
          <a:p>
            <a:pPr eaLnBrk="1" hangingPunct="1"/>
            <a:endParaRPr lang="en-US" altLang="zh-CN" dirty="0"/>
          </a:p>
        </p:txBody>
      </p:sp>
      <p:graphicFrame>
        <p:nvGraphicFramePr>
          <p:cNvPr id="165" name="Object 2"/>
          <p:cNvGraphicFramePr>
            <a:graphicFrameLocks noChangeAspect="1"/>
          </p:cNvGraphicFramePr>
          <p:nvPr>
            <p:extLst>
              <p:ext uri="{D42A27DB-BD31-4B8C-83A1-F6EECF244321}">
                <p14:modId xmlns:p14="http://schemas.microsoft.com/office/powerpoint/2010/main" val="3160300598"/>
              </p:ext>
            </p:extLst>
          </p:nvPr>
        </p:nvGraphicFramePr>
        <p:xfrm>
          <a:off x="1645920" y="3326131"/>
          <a:ext cx="7152927" cy="3413759"/>
        </p:xfrm>
        <a:graphic>
          <a:graphicData uri="http://schemas.openxmlformats.org/presentationml/2006/ole">
            <mc:AlternateContent xmlns:mc="http://schemas.openxmlformats.org/markup-compatibility/2006">
              <mc:Choice xmlns:v="urn:schemas-microsoft-com:vml" Requires="v">
                <p:oleObj spid="_x0000_s36867" name="位图图像" r:id="rId3" imgW="4458322" imgH="2123810" progId="PBrush">
                  <p:embed/>
                </p:oleObj>
              </mc:Choice>
              <mc:Fallback>
                <p:oleObj name="位图图像" r:id="rId3" imgW="4458322" imgH="2123810"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5920" y="3326131"/>
                        <a:ext cx="7152927" cy="3413759"/>
                      </a:xfrm>
                      <a:prstGeom prst="rect">
                        <a:avLst/>
                      </a:prstGeom>
                      <a:noFill/>
                      <a:ln w="76200" cmpd="tri">
                        <a:solidFill>
                          <a:srgbClr val="66CCFF"/>
                        </a:solidFill>
                        <a:miter lim="800000"/>
                        <a:headEnd/>
                        <a:tailEnd/>
                      </a:ln>
                      <a:effectLst>
                        <a:outerShdw dist="107763" dir="18900000" algn="ctr" rotWithShape="0">
                          <a:srgbClr val="808080"/>
                        </a:outerShdw>
                      </a:effectLst>
                    </p:spPr>
                  </p:pic>
                </p:oleObj>
              </mc:Fallback>
            </mc:AlternateContent>
          </a:graphicData>
        </a:graphic>
      </p:graphicFrame>
      <p:sp>
        <p:nvSpPr>
          <p:cNvPr id="166" name="Rectangle 5"/>
          <p:cNvSpPr>
            <a:spLocks noChangeArrowheads="1"/>
          </p:cNvSpPr>
          <p:nvPr/>
        </p:nvSpPr>
        <p:spPr bwMode="auto">
          <a:xfrm>
            <a:off x="1645920" y="3215323"/>
            <a:ext cx="1524000" cy="1600200"/>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167" name="AutoShape 8" descr="花束"/>
          <p:cNvSpPr>
            <a:spLocks noChangeArrowheads="1"/>
          </p:cNvSpPr>
          <p:nvPr/>
        </p:nvSpPr>
        <p:spPr bwMode="auto">
          <a:xfrm>
            <a:off x="126524" y="5250498"/>
            <a:ext cx="1519396" cy="1119822"/>
          </a:xfrm>
          <a:prstGeom prst="wedgeRoundRectCallout">
            <a:avLst>
              <a:gd name="adj1" fmla="val 66501"/>
              <a:gd name="adj2" fmla="val -120389"/>
              <a:gd name="adj3" fmla="val 16667"/>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a:solidFill>
                  <a:srgbClr val="C00000"/>
                </a:solidFill>
                <a:latin typeface="+mn-ea"/>
                <a:ea typeface="+mn-ea"/>
              </a:rPr>
              <a:t>直接形</a:t>
            </a:r>
          </a:p>
          <a:p>
            <a:pPr algn="ctr" eaLnBrk="1" hangingPunct="1">
              <a:spcBef>
                <a:spcPct val="0"/>
              </a:spcBef>
              <a:buFontTx/>
              <a:buNone/>
            </a:pPr>
            <a:r>
              <a:rPr kumimoji="1" lang="zh-CN" altLang="en-US" sz="2400">
                <a:solidFill>
                  <a:srgbClr val="C00000"/>
                </a:solidFill>
                <a:latin typeface="+mn-ea"/>
                <a:ea typeface="+mn-ea"/>
              </a:rPr>
              <a:t>成进位</a:t>
            </a:r>
          </a:p>
        </p:txBody>
      </p:sp>
    </p:spTree>
    <p:extLst>
      <p:ext uri="{BB962C8B-B14F-4D97-AF65-F5344CB8AC3E}">
        <p14:creationId xmlns:p14="http://schemas.microsoft.com/office/powerpoint/2010/main" val="2988367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53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53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534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7"/>
                                        </p:tgtEl>
                                        <p:attrNameLst>
                                          <p:attrName>style.visibility</p:attrName>
                                        </p:attrNameLst>
                                      </p:cBhvr>
                                      <p:to>
                                        <p:strVal val="visible"/>
                                      </p:to>
                                    </p:set>
                                    <p:animEffect transition="in" filter="wipe(down)">
                                      <p:cBhvr>
                                        <p:cTn id="2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P spid="166" grpId="0" animBg="1"/>
      <p:bldP spid="167"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 name="矩形 161"/>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85347" name="Rectangle 3"/>
          <p:cNvSpPr>
            <a:spLocks noGrp="1" noChangeArrowheads="1"/>
          </p:cNvSpPr>
          <p:nvPr>
            <p:ph type="body" idx="1"/>
          </p:nvPr>
        </p:nvSpPr>
        <p:spPr>
          <a:xfrm>
            <a:off x="34490" y="479681"/>
            <a:ext cx="8890952" cy="4130372"/>
          </a:xfrm>
        </p:spPr>
        <p:txBody>
          <a:bodyPr/>
          <a:lstStyle/>
          <a:p>
            <a:pPr eaLnBrk="1" hangingPunct="1">
              <a:lnSpc>
                <a:spcPct val="120000"/>
              </a:lnSpc>
              <a:buFont typeface="Wingdings" panose="05000000000000000000" pitchFamily="2" charset="2"/>
              <a:buChar char="l"/>
            </a:pPr>
            <a:r>
              <a:rPr lang="zh-CN" altLang="en-US" sz="2800" b="1" dirty="0">
                <a:solidFill>
                  <a:srgbClr val="0000FF"/>
                </a:solidFill>
                <a:latin typeface="+mn-ea"/>
                <a:cs typeface="+mj-cs"/>
              </a:rPr>
              <a:t>超前进位加法器</a:t>
            </a:r>
            <a:r>
              <a:rPr lang="en-US" altLang="zh-CN" sz="2800" b="1" dirty="0">
                <a:solidFill>
                  <a:srgbClr val="0000FF"/>
                </a:solidFill>
                <a:latin typeface="+mn-ea"/>
                <a:cs typeface="+mj-cs"/>
              </a:rPr>
              <a:t>74283</a:t>
            </a:r>
          </a:p>
          <a:p>
            <a:pPr eaLnBrk="1" hangingPunct="1">
              <a:buFont typeface="Arial" panose="020B0604020202020204" pitchFamily="34" charset="0"/>
              <a:buChar char="•"/>
            </a:pPr>
            <a:endParaRPr lang="zh-CN" altLang="en-US" sz="2400" dirty="0">
              <a:latin typeface="宋体" panose="02010600030101010101" pitchFamily="2" charset="-122"/>
            </a:endParaRPr>
          </a:p>
          <a:p>
            <a:pPr marL="0" indent="0" algn="just" eaLnBrk="1" hangingPunct="1">
              <a:lnSpc>
                <a:spcPct val="120000"/>
              </a:lnSpc>
              <a:buNone/>
            </a:pPr>
            <a:endParaRPr lang="zh-CN" altLang="en-US" sz="2400" dirty="0"/>
          </a:p>
          <a:p>
            <a:pPr marL="0" indent="0" algn="just" eaLnBrk="1" hangingPunct="1">
              <a:lnSpc>
                <a:spcPct val="120000"/>
              </a:lnSpc>
              <a:buNone/>
            </a:pPr>
            <a:endParaRPr lang="zh-CN" altLang="en-US" sz="2600" dirty="0"/>
          </a:p>
          <a:p>
            <a:pPr eaLnBrk="1" hangingPunct="1"/>
            <a:endParaRPr lang="en-US" altLang="zh-CN" dirty="0"/>
          </a:p>
        </p:txBody>
      </p:sp>
      <p:grpSp>
        <p:nvGrpSpPr>
          <p:cNvPr id="2" name="组合 1"/>
          <p:cNvGrpSpPr/>
          <p:nvPr/>
        </p:nvGrpSpPr>
        <p:grpSpPr>
          <a:xfrm>
            <a:off x="188336" y="3599030"/>
            <a:ext cx="3721100" cy="2670175"/>
            <a:chOff x="34925" y="3573463"/>
            <a:chExt cx="3721100" cy="2670175"/>
          </a:xfrm>
        </p:grpSpPr>
        <p:sp>
          <p:nvSpPr>
            <p:cNvPr id="91" name="Rectangle 4"/>
            <p:cNvSpPr>
              <a:spLocks noChangeArrowheads="1"/>
            </p:cNvSpPr>
            <p:nvPr/>
          </p:nvSpPr>
          <p:spPr bwMode="auto">
            <a:xfrm>
              <a:off x="293688" y="4040188"/>
              <a:ext cx="3125788" cy="1711325"/>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92" name="Line 5"/>
            <p:cNvSpPr>
              <a:spLocks noChangeShapeType="1"/>
            </p:cNvSpPr>
            <p:nvPr/>
          </p:nvSpPr>
          <p:spPr bwMode="auto">
            <a:xfrm>
              <a:off x="603250" y="575151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6"/>
            <p:cNvSpPr>
              <a:spLocks noChangeShapeType="1"/>
            </p:cNvSpPr>
            <p:nvPr/>
          </p:nvSpPr>
          <p:spPr bwMode="auto">
            <a:xfrm>
              <a:off x="939800" y="5751513"/>
              <a:ext cx="0" cy="4921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Text Box 7"/>
            <p:cNvSpPr txBox="1">
              <a:spLocks noChangeArrowheads="1"/>
            </p:cNvSpPr>
            <p:nvPr/>
          </p:nvSpPr>
          <p:spPr bwMode="auto">
            <a:xfrm>
              <a:off x="332343" y="5202232"/>
              <a:ext cx="593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3</a:t>
              </a:r>
              <a:endParaRPr lang="en-US" altLang="zh-CN" sz="2400" i="0"/>
            </a:p>
          </p:txBody>
        </p:sp>
        <p:sp>
          <p:nvSpPr>
            <p:cNvPr id="95" name="Text Box 8"/>
            <p:cNvSpPr txBox="1">
              <a:spLocks noChangeArrowheads="1"/>
            </p:cNvSpPr>
            <p:nvPr/>
          </p:nvSpPr>
          <p:spPr bwMode="auto">
            <a:xfrm>
              <a:off x="667306" y="5202232"/>
              <a:ext cx="5953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2</a:t>
              </a:r>
              <a:endParaRPr lang="en-US" altLang="zh-CN" sz="2400" i="0"/>
            </a:p>
          </p:txBody>
        </p:sp>
        <p:sp>
          <p:nvSpPr>
            <p:cNvPr id="96" name="Line 9"/>
            <p:cNvSpPr>
              <a:spLocks noChangeShapeType="1"/>
            </p:cNvSpPr>
            <p:nvPr/>
          </p:nvSpPr>
          <p:spPr bwMode="auto">
            <a:xfrm>
              <a:off x="1249363" y="5756276"/>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10"/>
            <p:cNvSpPr txBox="1">
              <a:spLocks noChangeArrowheads="1"/>
            </p:cNvSpPr>
            <p:nvPr/>
          </p:nvSpPr>
          <p:spPr bwMode="auto">
            <a:xfrm>
              <a:off x="1029256" y="5202232"/>
              <a:ext cx="593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1</a:t>
              </a:r>
              <a:endParaRPr lang="en-US" altLang="zh-CN" sz="2400" i="0"/>
            </a:p>
          </p:txBody>
        </p:sp>
        <p:sp>
          <p:nvSpPr>
            <p:cNvPr id="98" name="Line 11"/>
            <p:cNvSpPr>
              <a:spLocks noChangeShapeType="1"/>
            </p:cNvSpPr>
            <p:nvPr/>
          </p:nvSpPr>
          <p:spPr bwMode="auto">
            <a:xfrm>
              <a:off x="1558925" y="5756276"/>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Text Box 12"/>
            <p:cNvSpPr txBox="1">
              <a:spLocks noChangeArrowheads="1"/>
            </p:cNvSpPr>
            <p:nvPr/>
          </p:nvSpPr>
          <p:spPr bwMode="auto">
            <a:xfrm>
              <a:off x="1338818" y="5227632"/>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0</a:t>
              </a:r>
              <a:endParaRPr lang="en-US" altLang="zh-CN" sz="2400" i="0"/>
            </a:p>
          </p:txBody>
        </p:sp>
        <p:sp>
          <p:nvSpPr>
            <p:cNvPr id="100" name="Text Box 13"/>
            <p:cNvSpPr txBox="1">
              <a:spLocks noChangeArrowheads="1"/>
            </p:cNvSpPr>
            <p:nvPr/>
          </p:nvSpPr>
          <p:spPr bwMode="auto">
            <a:xfrm>
              <a:off x="2937431" y="4656132"/>
              <a:ext cx="6985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C</a:t>
              </a:r>
              <a:r>
                <a:rPr lang="en-US" altLang="zh-CN" sz="2400" i="0" baseline="-25000"/>
                <a:t>0</a:t>
              </a:r>
              <a:endParaRPr lang="en-US" altLang="zh-CN" sz="2400" i="0"/>
            </a:p>
          </p:txBody>
        </p:sp>
        <p:sp>
          <p:nvSpPr>
            <p:cNvPr id="101" name="Line 14"/>
            <p:cNvSpPr>
              <a:spLocks noChangeShapeType="1"/>
            </p:cNvSpPr>
            <p:nvPr/>
          </p:nvSpPr>
          <p:spPr bwMode="auto">
            <a:xfrm>
              <a:off x="2205038" y="575151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Text Box 15"/>
            <p:cNvSpPr txBox="1">
              <a:spLocks noChangeArrowheads="1"/>
            </p:cNvSpPr>
            <p:nvPr/>
          </p:nvSpPr>
          <p:spPr bwMode="auto">
            <a:xfrm>
              <a:off x="1959531" y="5227632"/>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3</a:t>
              </a:r>
              <a:endParaRPr lang="en-US" altLang="zh-CN" sz="2400" i="0"/>
            </a:p>
          </p:txBody>
        </p:sp>
        <p:sp>
          <p:nvSpPr>
            <p:cNvPr id="103" name="Line 16"/>
            <p:cNvSpPr>
              <a:spLocks noChangeShapeType="1"/>
            </p:cNvSpPr>
            <p:nvPr/>
          </p:nvSpPr>
          <p:spPr bwMode="auto">
            <a:xfrm>
              <a:off x="2516188" y="575151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Text Box 17"/>
            <p:cNvSpPr txBox="1">
              <a:spLocks noChangeArrowheads="1"/>
            </p:cNvSpPr>
            <p:nvPr/>
          </p:nvSpPr>
          <p:spPr bwMode="auto">
            <a:xfrm>
              <a:off x="2296081" y="5227632"/>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2</a:t>
              </a:r>
              <a:endParaRPr lang="en-US" altLang="zh-CN" sz="2400" i="0"/>
            </a:p>
          </p:txBody>
        </p:sp>
        <p:sp>
          <p:nvSpPr>
            <p:cNvPr id="105" name="Line 18"/>
            <p:cNvSpPr>
              <a:spLocks noChangeShapeType="1"/>
            </p:cNvSpPr>
            <p:nvPr/>
          </p:nvSpPr>
          <p:spPr bwMode="auto">
            <a:xfrm>
              <a:off x="2825750" y="5761038"/>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Text Box 19"/>
            <p:cNvSpPr txBox="1">
              <a:spLocks noChangeArrowheads="1"/>
            </p:cNvSpPr>
            <p:nvPr/>
          </p:nvSpPr>
          <p:spPr bwMode="auto">
            <a:xfrm>
              <a:off x="2631043" y="5227632"/>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1</a:t>
              </a:r>
              <a:endParaRPr lang="en-US" altLang="zh-CN" sz="2400" i="0"/>
            </a:p>
          </p:txBody>
        </p:sp>
        <p:sp>
          <p:nvSpPr>
            <p:cNvPr id="107" name="Line 20"/>
            <p:cNvSpPr>
              <a:spLocks noChangeShapeType="1"/>
            </p:cNvSpPr>
            <p:nvPr/>
          </p:nvSpPr>
          <p:spPr bwMode="auto">
            <a:xfrm>
              <a:off x="3135313" y="5756276"/>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Text Box 21"/>
            <p:cNvSpPr txBox="1">
              <a:spLocks noChangeArrowheads="1"/>
            </p:cNvSpPr>
            <p:nvPr/>
          </p:nvSpPr>
          <p:spPr bwMode="auto">
            <a:xfrm>
              <a:off x="2915206" y="5227632"/>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0</a:t>
              </a:r>
              <a:endParaRPr lang="en-US" altLang="zh-CN" sz="2400" i="0"/>
            </a:p>
          </p:txBody>
        </p:sp>
        <p:sp>
          <p:nvSpPr>
            <p:cNvPr id="109" name="Line 22"/>
            <p:cNvSpPr>
              <a:spLocks noChangeShapeType="1"/>
            </p:cNvSpPr>
            <p:nvPr/>
          </p:nvSpPr>
          <p:spPr bwMode="auto">
            <a:xfrm>
              <a:off x="1146175"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Text Box 23"/>
            <p:cNvSpPr txBox="1">
              <a:spLocks noChangeArrowheads="1"/>
            </p:cNvSpPr>
            <p:nvPr/>
          </p:nvSpPr>
          <p:spPr bwMode="auto">
            <a:xfrm>
              <a:off x="919718" y="3959220"/>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3</a:t>
              </a:r>
              <a:endParaRPr lang="en-US" altLang="zh-CN" sz="2400" i="0"/>
            </a:p>
          </p:txBody>
        </p:sp>
        <p:sp>
          <p:nvSpPr>
            <p:cNvPr id="111" name="Line 24"/>
            <p:cNvSpPr>
              <a:spLocks noChangeShapeType="1"/>
            </p:cNvSpPr>
            <p:nvPr/>
          </p:nvSpPr>
          <p:spPr bwMode="auto">
            <a:xfrm>
              <a:off x="1611313"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Text Box 25"/>
            <p:cNvSpPr txBox="1">
              <a:spLocks noChangeArrowheads="1"/>
            </p:cNvSpPr>
            <p:nvPr/>
          </p:nvSpPr>
          <p:spPr bwMode="auto">
            <a:xfrm>
              <a:off x="1384856" y="3959220"/>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2</a:t>
              </a:r>
              <a:endParaRPr lang="en-US" altLang="zh-CN" sz="2400" i="0"/>
            </a:p>
          </p:txBody>
        </p:sp>
        <p:sp>
          <p:nvSpPr>
            <p:cNvPr id="113" name="Line 26"/>
            <p:cNvSpPr>
              <a:spLocks noChangeShapeType="1"/>
            </p:cNvSpPr>
            <p:nvPr/>
          </p:nvSpPr>
          <p:spPr bwMode="auto">
            <a:xfrm>
              <a:off x="2101850"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Text Box 27"/>
            <p:cNvSpPr txBox="1">
              <a:spLocks noChangeArrowheads="1"/>
            </p:cNvSpPr>
            <p:nvPr/>
          </p:nvSpPr>
          <p:spPr bwMode="auto">
            <a:xfrm>
              <a:off x="1876981" y="3959220"/>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1</a:t>
              </a:r>
              <a:endParaRPr lang="en-US" altLang="zh-CN" sz="2400" i="0"/>
            </a:p>
          </p:txBody>
        </p:sp>
        <p:sp>
          <p:nvSpPr>
            <p:cNvPr id="115" name="Line 28"/>
            <p:cNvSpPr>
              <a:spLocks noChangeShapeType="1"/>
            </p:cNvSpPr>
            <p:nvPr/>
          </p:nvSpPr>
          <p:spPr bwMode="auto">
            <a:xfrm>
              <a:off x="2566988"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Text Box 29"/>
            <p:cNvSpPr txBox="1">
              <a:spLocks noChangeArrowheads="1"/>
            </p:cNvSpPr>
            <p:nvPr/>
          </p:nvSpPr>
          <p:spPr bwMode="auto">
            <a:xfrm>
              <a:off x="2315131" y="3959220"/>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0</a:t>
              </a:r>
              <a:endParaRPr lang="en-US" altLang="zh-CN" sz="2400" i="0"/>
            </a:p>
          </p:txBody>
        </p:sp>
        <p:sp>
          <p:nvSpPr>
            <p:cNvPr id="117" name="Text Box 30"/>
            <p:cNvSpPr txBox="1">
              <a:spLocks noChangeArrowheads="1"/>
            </p:cNvSpPr>
            <p:nvPr/>
          </p:nvSpPr>
          <p:spPr bwMode="auto">
            <a:xfrm>
              <a:off x="246618" y="4594220"/>
              <a:ext cx="6731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C</a:t>
              </a:r>
              <a:r>
                <a:rPr lang="en-US" altLang="zh-CN" sz="2400" i="0" baseline="-25000"/>
                <a:t>4</a:t>
              </a:r>
              <a:endParaRPr lang="en-US" altLang="zh-CN" sz="2400" i="0"/>
            </a:p>
          </p:txBody>
        </p:sp>
        <p:sp>
          <p:nvSpPr>
            <p:cNvPr id="118" name="Text Box 31"/>
            <p:cNvSpPr txBox="1">
              <a:spLocks noChangeArrowheads="1"/>
            </p:cNvSpPr>
            <p:nvPr/>
          </p:nvSpPr>
          <p:spPr bwMode="auto">
            <a:xfrm>
              <a:off x="1284843" y="4481507"/>
              <a:ext cx="111125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dirty="0"/>
                <a:t>74283</a:t>
              </a:r>
            </a:p>
          </p:txBody>
        </p:sp>
        <p:sp>
          <p:nvSpPr>
            <p:cNvPr id="119" name="Line 32"/>
            <p:cNvSpPr>
              <a:spLocks noChangeShapeType="1"/>
            </p:cNvSpPr>
            <p:nvPr/>
          </p:nvSpPr>
          <p:spPr bwMode="auto">
            <a:xfrm>
              <a:off x="3419475" y="4895851"/>
              <a:ext cx="336550" cy="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33"/>
            <p:cNvSpPr>
              <a:spLocks noChangeShapeType="1"/>
            </p:cNvSpPr>
            <p:nvPr/>
          </p:nvSpPr>
          <p:spPr bwMode="auto">
            <a:xfrm flipH="1">
              <a:off x="34925" y="4843463"/>
              <a:ext cx="258763" cy="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组合 2"/>
          <p:cNvGrpSpPr/>
          <p:nvPr/>
        </p:nvGrpSpPr>
        <p:grpSpPr>
          <a:xfrm>
            <a:off x="3796926" y="1272255"/>
            <a:ext cx="5403186" cy="3386138"/>
            <a:chOff x="1829534" y="1677860"/>
            <a:chExt cx="5403186" cy="3386138"/>
          </a:xfrm>
        </p:grpSpPr>
        <p:sp>
          <p:nvSpPr>
            <p:cNvPr id="11" name="Text Box 35"/>
            <p:cNvSpPr txBox="1">
              <a:spLocks noChangeArrowheads="1"/>
            </p:cNvSpPr>
            <p:nvPr/>
          </p:nvSpPr>
          <p:spPr bwMode="auto">
            <a:xfrm>
              <a:off x="2036833" y="4467098"/>
              <a:ext cx="6318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1</a:t>
              </a:r>
              <a:endParaRPr lang="en-US" altLang="zh-CN" sz="2000" i="0"/>
            </a:p>
          </p:txBody>
        </p:sp>
        <p:sp>
          <p:nvSpPr>
            <p:cNvPr id="12" name="Text Box 36"/>
            <p:cNvSpPr txBox="1">
              <a:spLocks noChangeArrowheads="1"/>
            </p:cNvSpPr>
            <p:nvPr/>
          </p:nvSpPr>
          <p:spPr bwMode="auto">
            <a:xfrm>
              <a:off x="2641670" y="4467098"/>
              <a:ext cx="7143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1</a:t>
              </a:r>
              <a:endParaRPr lang="en-US" altLang="zh-CN" sz="2000" i="0"/>
            </a:p>
          </p:txBody>
        </p:sp>
        <p:sp>
          <p:nvSpPr>
            <p:cNvPr id="13" name="Rectangle 37"/>
            <p:cNvSpPr>
              <a:spLocks noChangeArrowheads="1"/>
            </p:cNvSpPr>
            <p:nvPr/>
          </p:nvSpPr>
          <p:spPr bwMode="auto">
            <a:xfrm>
              <a:off x="1829534" y="2407610"/>
              <a:ext cx="5086350" cy="1779588"/>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14" name="Rectangle 38"/>
            <p:cNvSpPr>
              <a:spLocks noChangeArrowheads="1"/>
            </p:cNvSpPr>
            <p:nvPr/>
          </p:nvSpPr>
          <p:spPr bwMode="auto">
            <a:xfrm>
              <a:off x="2058134" y="2072648"/>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15" name="Rectangle 39"/>
            <p:cNvSpPr>
              <a:spLocks noChangeArrowheads="1"/>
            </p:cNvSpPr>
            <p:nvPr/>
          </p:nvSpPr>
          <p:spPr bwMode="auto">
            <a:xfrm>
              <a:off x="2662972" y="2072648"/>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16" name="Rectangle 40"/>
            <p:cNvSpPr>
              <a:spLocks noChangeArrowheads="1"/>
            </p:cNvSpPr>
            <p:nvPr/>
          </p:nvSpPr>
          <p:spPr bwMode="auto">
            <a:xfrm>
              <a:off x="3267809" y="2072648"/>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17" name="Rectangle 41"/>
            <p:cNvSpPr>
              <a:spLocks noChangeArrowheads="1"/>
            </p:cNvSpPr>
            <p:nvPr/>
          </p:nvSpPr>
          <p:spPr bwMode="auto">
            <a:xfrm>
              <a:off x="3899634" y="2072648"/>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18" name="Rectangle 42"/>
            <p:cNvSpPr>
              <a:spLocks noChangeArrowheads="1"/>
            </p:cNvSpPr>
            <p:nvPr/>
          </p:nvSpPr>
          <p:spPr bwMode="auto">
            <a:xfrm>
              <a:off x="4504472" y="2072648"/>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19" name="Rectangle 43"/>
            <p:cNvSpPr>
              <a:spLocks noChangeArrowheads="1"/>
            </p:cNvSpPr>
            <p:nvPr/>
          </p:nvSpPr>
          <p:spPr bwMode="auto">
            <a:xfrm>
              <a:off x="5109309" y="2072648"/>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0" name="Rectangle 44"/>
            <p:cNvSpPr>
              <a:spLocks noChangeArrowheads="1"/>
            </p:cNvSpPr>
            <p:nvPr/>
          </p:nvSpPr>
          <p:spPr bwMode="auto">
            <a:xfrm>
              <a:off x="5714147" y="2072648"/>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1" name="Rectangle 45"/>
            <p:cNvSpPr>
              <a:spLocks noChangeArrowheads="1"/>
            </p:cNvSpPr>
            <p:nvPr/>
          </p:nvSpPr>
          <p:spPr bwMode="auto">
            <a:xfrm>
              <a:off x="6318984" y="2072648"/>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2" name="Rectangle 46"/>
            <p:cNvSpPr>
              <a:spLocks noChangeArrowheads="1"/>
            </p:cNvSpPr>
            <p:nvPr/>
          </p:nvSpPr>
          <p:spPr bwMode="auto">
            <a:xfrm>
              <a:off x="2058134" y="4185610"/>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3" name="Rectangle 47"/>
            <p:cNvSpPr>
              <a:spLocks noChangeArrowheads="1"/>
            </p:cNvSpPr>
            <p:nvPr/>
          </p:nvSpPr>
          <p:spPr bwMode="auto">
            <a:xfrm>
              <a:off x="2662972" y="4185610"/>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4" name="Rectangle 48"/>
            <p:cNvSpPr>
              <a:spLocks noChangeArrowheads="1"/>
            </p:cNvSpPr>
            <p:nvPr/>
          </p:nvSpPr>
          <p:spPr bwMode="auto">
            <a:xfrm>
              <a:off x="3267809" y="4185610"/>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5" name="Rectangle 49"/>
            <p:cNvSpPr>
              <a:spLocks noChangeArrowheads="1"/>
            </p:cNvSpPr>
            <p:nvPr/>
          </p:nvSpPr>
          <p:spPr bwMode="auto">
            <a:xfrm>
              <a:off x="3899634" y="4185610"/>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6" name="Rectangle 50"/>
            <p:cNvSpPr>
              <a:spLocks noChangeArrowheads="1"/>
            </p:cNvSpPr>
            <p:nvPr/>
          </p:nvSpPr>
          <p:spPr bwMode="auto">
            <a:xfrm>
              <a:off x="4504472" y="4185610"/>
              <a:ext cx="357188"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7" name="Rectangle 51"/>
            <p:cNvSpPr>
              <a:spLocks noChangeArrowheads="1"/>
            </p:cNvSpPr>
            <p:nvPr/>
          </p:nvSpPr>
          <p:spPr bwMode="auto">
            <a:xfrm>
              <a:off x="5109309" y="4185610"/>
              <a:ext cx="358775"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8" name="Rectangle 52"/>
            <p:cNvSpPr>
              <a:spLocks noChangeArrowheads="1"/>
            </p:cNvSpPr>
            <p:nvPr/>
          </p:nvSpPr>
          <p:spPr bwMode="auto">
            <a:xfrm>
              <a:off x="5714147" y="4185610"/>
              <a:ext cx="358775"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29" name="Rectangle 53"/>
            <p:cNvSpPr>
              <a:spLocks noChangeArrowheads="1"/>
            </p:cNvSpPr>
            <p:nvPr/>
          </p:nvSpPr>
          <p:spPr bwMode="auto">
            <a:xfrm>
              <a:off x="6318984" y="4185610"/>
              <a:ext cx="358775" cy="31115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30" name="Text Box 54"/>
            <p:cNvSpPr txBox="1">
              <a:spLocks noChangeArrowheads="1"/>
            </p:cNvSpPr>
            <p:nvPr/>
          </p:nvSpPr>
          <p:spPr bwMode="auto">
            <a:xfrm>
              <a:off x="2008258" y="2015998"/>
              <a:ext cx="7159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16</a:t>
              </a:r>
            </a:p>
          </p:txBody>
        </p:sp>
        <p:sp>
          <p:nvSpPr>
            <p:cNvPr id="31" name="Text Box 55"/>
            <p:cNvSpPr txBox="1">
              <a:spLocks noChangeArrowheads="1"/>
            </p:cNvSpPr>
            <p:nvPr/>
          </p:nvSpPr>
          <p:spPr bwMode="auto">
            <a:xfrm>
              <a:off x="2586108" y="2015998"/>
              <a:ext cx="714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15</a:t>
              </a:r>
            </a:p>
          </p:txBody>
        </p:sp>
        <p:sp>
          <p:nvSpPr>
            <p:cNvPr id="32" name="Text Box 56"/>
            <p:cNvSpPr txBox="1">
              <a:spLocks noChangeArrowheads="1"/>
            </p:cNvSpPr>
            <p:nvPr/>
          </p:nvSpPr>
          <p:spPr bwMode="auto">
            <a:xfrm>
              <a:off x="3190945" y="2015998"/>
              <a:ext cx="714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14</a:t>
              </a:r>
            </a:p>
          </p:txBody>
        </p:sp>
        <p:sp>
          <p:nvSpPr>
            <p:cNvPr id="33" name="Text Box 57"/>
            <p:cNvSpPr txBox="1">
              <a:spLocks noChangeArrowheads="1"/>
            </p:cNvSpPr>
            <p:nvPr/>
          </p:nvSpPr>
          <p:spPr bwMode="auto">
            <a:xfrm>
              <a:off x="3822770" y="2015998"/>
              <a:ext cx="71596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13</a:t>
              </a:r>
            </a:p>
          </p:txBody>
        </p:sp>
        <p:sp>
          <p:nvSpPr>
            <p:cNvPr id="34" name="Text Box 58"/>
            <p:cNvSpPr txBox="1">
              <a:spLocks noChangeArrowheads="1"/>
            </p:cNvSpPr>
            <p:nvPr/>
          </p:nvSpPr>
          <p:spPr bwMode="auto">
            <a:xfrm>
              <a:off x="4456183" y="2015998"/>
              <a:ext cx="714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12</a:t>
              </a:r>
            </a:p>
          </p:txBody>
        </p:sp>
        <p:sp>
          <p:nvSpPr>
            <p:cNvPr id="35" name="Text Box 59"/>
            <p:cNvSpPr txBox="1">
              <a:spLocks noChangeArrowheads="1"/>
            </p:cNvSpPr>
            <p:nvPr/>
          </p:nvSpPr>
          <p:spPr bwMode="auto">
            <a:xfrm>
              <a:off x="5061020" y="2015998"/>
              <a:ext cx="714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11</a:t>
              </a:r>
            </a:p>
          </p:txBody>
        </p:sp>
        <p:sp>
          <p:nvSpPr>
            <p:cNvPr id="36" name="Text Box 60"/>
            <p:cNvSpPr txBox="1">
              <a:spLocks noChangeArrowheads="1"/>
            </p:cNvSpPr>
            <p:nvPr/>
          </p:nvSpPr>
          <p:spPr bwMode="auto">
            <a:xfrm>
              <a:off x="5665858" y="2015998"/>
              <a:ext cx="714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10</a:t>
              </a:r>
            </a:p>
          </p:txBody>
        </p:sp>
        <p:sp>
          <p:nvSpPr>
            <p:cNvPr id="37" name="Text Box 61"/>
            <p:cNvSpPr txBox="1">
              <a:spLocks noChangeArrowheads="1"/>
            </p:cNvSpPr>
            <p:nvPr/>
          </p:nvSpPr>
          <p:spPr bwMode="auto">
            <a:xfrm>
              <a:off x="6318320" y="2015998"/>
              <a:ext cx="604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9</a:t>
              </a:r>
            </a:p>
          </p:txBody>
        </p:sp>
        <p:sp>
          <p:nvSpPr>
            <p:cNvPr id="38" name="Text Box 62"/>
            <p:cNvSpPr txBox="1">
              <a:spLocks noChangeArrowheads="1"/>
            </p:cNvSpPr>
            <p:nvPr/>
          </p:nvSpPr>
          <p:spPr bwMode="auto">
            <a:xfrm>
              <a:off x="6353245" y="4152773"/>
              <a:ext cx="604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8</a:t>
              </a:r>
            </a:p>
          </p:txBody>
        </p:sp>
        <p:sp>
          <p:nvSpPr>
            <p:cNvPr id="39" name="Text Box 63"/>
            <p:cNvSpPr txBox="1">
              <a:spLocks noChangeArrowheads="1"/>
            </p:cNvSpPr>
            <p:nvPr/>
          </p:nvSpPr>
          <p:spPr bwMode="auto">
            <a:xfrm>
              <a:off x="5748408" y="4152773"/>
              <a:ext cx="604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7</a:t>
              </a:r>
            </a:p>
          </p:txBody>
        </p:sp>
        <p:sp>
          <p:nvSpPr>
            <p:cNvPr id="40" name="Text Box 64"/>
            <p:cNvSpPr txBox="1">
              <a:spLocks noChangeArrowheads="1"/>
            </p:cNvSpPr>
            <p:nvPr/>
          </p:nvSpPr>
          <p:spPr bwMode="auto">
            <a:xfrm>
              <a:off x="5088008" y="4127373"/>
              <a:ext cx="6604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6</a:t>
              </a:r>
            </a:p>
          </p:txBody>
        </p:sp>
        <p:sp>
          <p:nvSpPr>
            <p:cNvPr id="41" name="Text Box 65"/>
            <p:cNvSpPr txBox="1">
              <a:spLocks noChangeArrowheads="1"/>
            </p:cNvSpPr>
            <p:nvPr/>
          </p:nvSpPr>
          <p:spPr bwMode="auto">
            <a:xfrm>
              <a:off x="4510158" y="4152773"/>
              <a:ext cx="604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5</a:t>
              </a:r>
            </a:p>
          </p:txBody>
        </p:sp>
        <p:sp>
          <p:nvSpPr>
            <p:cNvPr id="42" name="Text Box 66"/>
            <p:cNvSpPr txBox="1">
              <a:spLocks noChangeArrowheads="1"/>
            </p:cNvSpPr>
            <p:nvPr/>
          </p:nvSpPr>
          <p:spPr bwMode="auto">
            <a:xfrm>
              <a:off x="3905320" y="4152773"/>
              <a:ext cx="604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4</a:t>
              </a:r>
            </a:p>
          </p:txBody>
        </p:sp>
        <p:sp>
          <p:nvSpPr>
            <p:cNvPr id="43" name="Text Box 67"/>
            <p:cNvSpPr txBox="1">
              <a:spLocks noChangeArrowheads="1"/>
            </p:cNvSpPr>
            <p:nvPr/>
          </p:nvSpPr>
          <p:spPr bwMode="auto">
            <a:xfrm>
              <a:off x="3273495" y="4152773"/>
              <a:ext cx="604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3</a:t>
              </a:r>
            </a:p>
          </p:txBody>
        </p:sp>
        <p:sp>
          <p:nvSpPr>
            <p:cNvPr id="44" name="Text Box 68"/>
            <p:cNvSpPr txBox="1">
              <a:spLocks noChangeArrowheads="1"/>
            </p:cNvSpPr>
            <p:nvPr/>
          </p:nvSpPr>
          <p:spPr bwMode="auto">
            <a:xfrm>
              <a:off x="2668658" y="4152773"/>
              <a:ext cx="604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2</a:t>
              </a:r>
            </a:p>
          </p:txBody>
        </p:sp>
        <p:sp>
          <p:nvSpPr>
            <p:cNvPr id="45" name="Text Box 69"/>
            <p:cNvSpPr txBox="1">
              <a:spLocks noChangeArrowheads="1"/>
            </p:cNvSpPr>
            <p:nvPr/>
          </p:nvSpPr>
          <p:spPr bwMode="auto">
            <a:xfrm>
              <a:off x="2063820" y="4152773"/>
              <a:ext cx="6048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a:t>
              </a:r>
            </a:p>
          </p:txBody>
        </p:sp>
        <p:sp>
          <p:nvSpPr>
            <p:cNvPr id="46" name="Rectangle 70"/>
            <p:cNvSpPr>
              <a:spLocks noChangeArrowheads="1"/>
            </p:cNvSpPr>
            <p:nvPr/>
          </p:nvSpPr>
          <p:spPr bwMode="auto">
            <a:xfrm>
              <a:off x="2516922" y="2739398"/>
              <a:ext cx="3656013" cy="1066800"/>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47" name="Line 71"/>
            <p:cNvSpPr>
              <a:spLocks noChangeShapeType="1"/>
            </p:cNvSpPr>
            <p:nvPr/>
          </p:nvSpPr>
          <p:spPr bwMode="auto">
            <a:xfrm flipH="1">
              <a:off x="2289909" y="3277560"/>
              <a:ext cx="225425" cy="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72"/>
            <p:cNvSpPr>
              <a:spLocks noChangeShapeType="1"/>
            </p:cNvSpPr>
            <p:nvPr/>
          </p:nvSpPr>
          <p:spPr bwMode="auto">
            <a:xfrm>
              <a:off x="2318484" y="3277560"/>
              <a:ext cx="0" cy="858838"/>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73"/>
            <p:cNvSpPr>
              <a:spLocks noChangeShapeType="1"/>
            </p:cNvSpPr>
            <p:nvPr/>
          </p:nvSpPr>
          <p:spPr bwMode="auto">
            <a:xfrm>
              <a:off x="3424972" y="3825248"/>
              <a:ext cx="0" cy="3587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74"/>
            <p:cNvSpPr>
              <a:spLocks noChangeShapeType="1"/>
            </p:cNvSpPr>
            <p:nvPr/>
          </p:nvSpPr>
          <p:spPr bwMode="auto">
            <a:xfrm>
              <a:off x="4056797" y="3825248"/>
              <a:ext cx="0" cy="3587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75"/>
            <p:cNvSpPr>
              <a:spLocks noChangeShapeType="1"/>
            </p:cNvSpPr>
            <p:nvPr/>
          </p:nvSpPr>
          <p:spPr bwMode="auto">
            <a:xfrm>
              <a:off x="4690209" y="3825248"/>
              <a:ext cx="0" cy="3587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76"/>
            <p:cNvSpPr>
              <a:spLocks noChangeShapeType="1"/>
            </p:cNvSpPr>
            <p:nvPr/>
          </p:nvSpPr>
          <p:spPr bwMode="auto">
            <a:xfrm flipH="1">
              <a:off x="5295047" y="3825248"/>
              <a:ext cx="0" cy="3587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77"/>
            <p:cNvSpPr>
              <a:spLocks noChangeShapeType="1"/>
            </p:cNvSpPr>
            <p:nvPr/>
          </p:nvSpPr>
          <p:spPr bwMode="auto">
            <a:xfrm>
              <a:off x="5871309" y="3825248"/>
              <a:ext cx="0" cy="3587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78"/>
            <p:cNvSpPr>
              <a:spLocks noChangeShapeType="1"/>
            </p:cNvSpPr>
            <p:nvPr/>
          </p:nvSpPr>
          <p:spPr bwMode="auto">
            <a:xfrm>
              <a:off x="2820134" y="2406023"/>
              <a:ext cx="0" cy="3333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79"/>
            <p:cNvSpPr>
              <a:spLocks noChangeShapeType="1"/>
            </p:cNvSpPr>
            <p:nvPr/>
          </p:nvSpPr>
          <p:spPr bwMode="auto">
            <a:xfrm>
              <a:off x="3451959" y="2406023"/>
              <a:ext cx="0" cy="3333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80"/>
            <p:cNvSpPr>
              <a:spLocks noChangeShapeType="1"/>
            </p:cNvSpPr>
            <p:nvPr/>
          </p:nvSpPr>
          <p:spPr bwMode="auto">
            <a:xfrm>
              <a:off x="4688622" y="2406023"/>
              <a:ext cx="0" cy="3333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81"/>
            <p:cNvSpPr>
              <a:spLocks noChangeShapeType="1"/>
            </p:cNvSpPr>
            <p:nvPr/>
          </p:nvSpPr>
          <p:spPr bwMode="auto">
            <a:xfrm>
              <a:off x="2820134" y="3825248"/>
              <a:ext cx="0" cy="3587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82"/>
            <p:cNvSpPr>
              <a:spLocks noChangeShapeType="1"/>
            </p:cNvSpPr>
            <p:nvPr/>
          </p:nvSpPr>
          <p:spPr bwMode="auto">
            <a:xfrm flipV="1">
              <a:off x="4056797" y="2406023"/>
              <a:ext cx="0" cy="331788"/>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83"/>
            <p:cNvSpPr>
              <a:spLocks noChangeShapeType="1"/>
            </p:cNvSpPr>
            <p:nvPr/>
          </p:nvSpPr>
          <p:spPr bwMode="auto">
            <a:xfrm flipV="1">
              <a:off x="5293459" y="2406023"/>
              <a:ext cx="0" cy="3079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84"/>
            <p:cNvSpPr>
              <a:spLocks noChangeShapeType="1"/>
            </p:cNvSpPr>
            <p:nvPr/>
          </p:nvSpPr>
          <p:spPr bwMode="auto">
            <a:xfrm>
              <a:off x="5898297" y="2406023"/>
              <a:ext cx="0" cy="33337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5"/>
            <p:cNvSpPr>
              <a:spLocks noChangeShapeType="1"/>
            </p:cNvSpPr>
            <p:nvPr/>
          </p:nvSpPr>
          <p:spPr bwMode="auto">
            <a:xfrm>
              <a:off x="6172934" y="3277560"/>
              <a:ext cx="385763" cy="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86"/>
            <p:cNvSpPr>
              <a:spLocks noChangeShapeType="1"/>
            </p:cNvSpPr>
            <p:nvPr/>
          </p:nvSpPr>
          <p:spPr bwMode="auto">
            <a:xfrm>
              <a:off x="6553934" y="2358398"/>
              <a:ext cx="0" cy="92075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Text Box 87"/>
            <p:cNvSpPr txBox="1">
              <a:spLocks noChangeArrowheads="1"/>
            </p:cNvSpPr>
            <p:nvPr/>
          </p:nvSpPr>
          <p:spPr bwMode="auto">
            <a:xfrm>
              <a:off x="1925708" y="1679448"/>
              <a:ext cx="881063"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V</a:t>
              </a:r>
              <a:r>
                <a:rPr lang="en-US" altLang="zh-CN" sz="2000" i="0" baseline="-25000"/>
                <a:t>CC</a:t>
              </a:r>
              <a:endParaRPr lang="en-US" altLang="zh-CN" sz="2000" i="0"/>
            </a:p>
          </p:txBody>
        </p:sp>
        <p:sp>
          <p:nvSpPr>
            <p:cNvPr id="64" name="Text Box 88"/>
            <p:cNvSpPr txBox="1">
              <a:spLocks noChangeArrowheads="1"/>
            </p:cNvSpPr>
            <p:nvPr/>
          </p:nvSpPr>
          <p:spPr bwMode="auto">
            <a:xfrm>
              <a:off x="2586108" y="1703260"/>
              <a:ext cx="7143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2</a:t>
              </a:r>
              <a:endParaRPr lang="en-US" altLang="zh-CN" sz="2000" i="0"/>
            </a:p>
          </p:txBody>
        </p:sp>
        <p:sp>
          <p:nvSpPr>
            <p:cNvPr id="65" name="Text Box 89"/>
            <p:cNvSpPr txBox="1">
              <a:spLocks noChangeArrowheads="1"/>
            </p:cNvSpPr>
            <p:nvPr/>
          </p:nvSpPr>
          <p:spPr bwMode="auto">
            <a:xfrm>
              <a:off x="5637283" y="1677860"/>
              <a:ext cx="7159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3</a:t>
              </a:r>
              <a:endParaRPr lang="en-US" altLang="zh-CN" sz="2000" i="0"/>
            </a:p>
          </p:txBody>
        </p:sp>
        <p:sp>
          <p:nvSpPr>
            <p:cNvPr id="66" name="Text Box 90"/>
            <p:cNvSpPr txBox="1">
              <a:spLocks noChangeArrowheads="1"/>
            </p:cNvSpPr>
            <p:nvPr/>
          </p:nvSpPr>
          <p:spPr bwMode="auto">
            <a:xfrm>
              <a:off x="6242120" y="1677860"/>
              <a:ext cx="715963"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CO</a:t>
              </a:r>
            </a:p>
          </p:txBody>
        </p:sp>
        <p:sp>
          <p:nvSpPr>
            <p:cNvPr id="67" name="Text Box 91"/>
            <p:cNvSpPr txBox="1">
              <a:spLocks noChangeArrowheads="1"/>
            </p:cNvSpPr>
            <p:nvPr/>
          </p:nvSpPr>
          <p:spPr bwMode="auto">
            <a:xfrm>
              <a:off x="3246508" y="4467098"/>
              <a:ext cx="7143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1</a:t>
              </a:r>
              <a:endParaRPr lang="en-US" altLang="zh-CN" sz="2000" i="0"/>
            </a:p>
          </p:txBody>
        </p:sp>
        <p:sp>
          <p:nvSpPr>
            <p:cNvPr id="68" name="Text Box 92"/>
            <p:cNvSpPr txBox="1">
              <a:spLocks noChangeArrowheads="1"/>
            </p:cNvSpPr>
            <p:nvPr/>
          </p:nvSpPr>
          <p:spPr bwMode="auto">
            <a:xfrm>
              <a:off x="5114995" y="4468685"/>
              <a:ext cx="715963"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0</a:t>
              </a:r>
              <a:endParaRPr lang="en-US" altLang="zh-CN" sz="2000" i="0"/>
            </a:p>
          </p:txBody>
        </p:sp>
        <p:sp>
          <p:nvSpPr>
            <p:cNvPr id="69" name="Text Box 93"/>
            <p:cNvSpPr txBox="1">
              <a:spLocks noChangeArrowheads="1"/>
            </p:cNvSpPr>
            <p:nvPr/>
          </p:nvSpPr>
          <p:spPr bwMode="auto">
            <a:xfrm>
              <a:off x="5692845" y="4467098"/>
              <a:ext cx="7143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CI</a:t>
              </a:r>
            </a:p>
          </p:txBody>
        </p:sp>
        <p:sp>
          <p:nvSpPr>
            <p:cNvPr id="70" name="Text Box 94"/>
            <p:cNvSpPr txBox="1">
              <a:spLocks noChangeArrowheads="1"/>
            </p:cNvSpPr>
            <p:nvPr/>
          </p:nvSpPr>
          <p:spPr bwMode="auto">
            <a:xfrm>
              <a:off x="6188145" y="4490910"/>
              <a:ext cx="10445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GND</a:t>
              </a:r>
            </a:p>
          </p:txBody>
        </p:sp>
        <p:sp>
          <p:nvSpPr>
            <p:cNvPr id="71" name="Text Box 95"/>
            <p:cNvSpPr txBox="1">
              <a:spLocks noChangeArrowheads="1"/>
            </p:cNvSpPr>
            <p:nvPr/>
          </p:nvSpPr>
          <p:spPr bwMode="auto">
            <a:xfrm>
              <a:off x="3217933" y="1701673"/>
              <a:ext cx="6334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2</a:t>
              </a:r>
              <a:endParaRPr lang="en-US" altLang="zh-CN" sz="2000" i="0"/>
            </a:p>
          </p:txBody>
        </p:sp>
        <p:sp>
          <p:nvSpPr>
            <p:cNvPr id="72" name="Text Box 96"/>
            <p:cNvSpPr txBox="1">
              <a:spLocks noChangeArrowheads="1"/>
            </p:cNvSpPr>
            <p:nvPr/>
          </p:nvSpPr>
          <p:spPr bwMode="auto">
            <a:xfrm>
              <a:off x="3822770" y="1677860"/>
              <a:ext cx="68738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2</a:t>
              </a:r>
              <a:endParaRPr lang="en-US" altLang="zh-CN" sz="2000" i="0"/>
            </a:p>
          </p:txBody>
        </p:sp>
        <p:sp>
          <p:nvSpPr>
            <p:cNvPr id="73" name="Text Box 97"/>
            <p:cNvSpPr txBox="1">
              <a:spLocks noChangeArrowheads="1"/>
            </p:cNvSpPr>
            <p:nvPr/>
          </p:nvSpPr>
          <p:spPr bwMode="auto">
            <a:xfrm>
              <a:off x="4456183" y="1677860"/>
              <a:ext cx="6318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3</a:t>
              </a:r>
              <a:endParaRPr lang="en-US" altLang="zh-CN" sz="2000" i="0"/>
            </a:p>
          </p:txBody>
        </p:sp>
        <p:sp>
          <p:nvSpPr>
            <p:cNvPr id="74" name="Text Box 98"/>
            <p:cNvSpPr txBox="1">
              <a:spLocks noChangeArrowheads="1"/>
            </p:cNvSpPr>
            <p:nvPr/>
          </p:nvSpPr>
          <p:spPr bwMode="auto">
            <a:xfrm>
              <a:off x="5061020" y="1677860"/>
              <a:ext cx="6318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3</a:t>
              </a:r>
              <a:endParaRPr lang="en-US" altLang="zh-CN" sz="2000" i="0"/>
            </a:p>
          </p:txBody>
        </p:sp>
        <p:sp>
          <p:nvSpPr>
            <p:cNvPr id="75" name="Text Box 99"/>
            <p:cNvSpPr txBox="1">
              <a:spLocks noChangeArrowheads="1"/>
            </p:cNvSpPr>
            <p:nvPr/>
          </p:nvSpPr>
          <p:spPr bwMode="auto">
            <a:xfrm>
              <a:off x="4483170" y="4467098"/>
              <a:ext cx="6318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0</a:t>
              </a:r>
              <a:endParaRPr lang="en-US" altLang="zh-CN" sz="2000" i="0"/>
            </a:p>
          </p:txBody>
        </p:sp>
        <p:sp>
          <p:nvSpPr>
            <p:cNvPr id="76" name="Text Box 100"/>
            <p:cNvSpPr txBox="1">
              <a:spLocks noChangeArrowheads="1"/>
            </p:cNvSpPr>
            <p:nvPr/>
          </p:nvSpPr>
          <p:spPr bwMode="auto">
            <a:xfrm>
              <a:off x="3905320" y="4467098"/>
              <a:ext cx="6334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0</a:t>
              </a:r>
              <a:endParaRPr lang="en-US" altLang="zh-CN" sz="2000" i="0"/>
            </a:p>
          </p:txBody>
        </p:sp>
        <p:sp>
          <p:nvSpPr>
            <p:cNvPr id="77" name="Text Box 101"/>
            <p:cNvSpPr txBox="1">
              <a:spLocks noChangeArrowheads="1"/>
            </p:cNvSpPr>
            <p:nvPr/>
          </p:nvSpPr>
          <p:spPr bwMode="auto">
            <a:xfrm>
              <a:off x="3246508" y="2741485"/>
              <a:ext cx="6318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2</a:t>
              </a:r>
              <a:endParaRPr lang="en-US" altLang="zh-CN" sz="2000" i="0"/>
            </a:p>
          </p:txBody>
        </p:sp>
        <p:sp>
          <p:nvSpPr>
            <p:cNvPr id="78" name="Text Box 102"/>
            <p:cNvSpPr txBox="1">
              <a:spLocks noChangeArrowheads="1"/>
            </p:cNvSpPr>
            <p:nvPr/>
          </p:nvSpPr>
          <p:spPr bwMode="auto">
            <a:xfrm>
              <a:off x="3851345" y="2741485"/>
              <a:ext cx="6318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2</a:t>
              </a:r>
              <a:endParaRPr lang="en-US" altLang="zh-CN" sz="2000" i="0"/>
            </a:p>
          </p:txBody>
        </p:sp>
        <p:sp>
          <p:nvSpPr>
            <p:cNvPr id="79" name="Text Box 103"/>
            <p:cNvSpPr txBox="1">
              <a:spLocks noChangeArrowheads="1"/>
            </p:cNvSpPr>
            <p:nvPr/>
          </p:nvSpPr>
          <p:spPr bwMode="auto">
            <a:xfrm>
              <a:off x="2613095" y="2741485"/>
              <a:ext cx="6334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2</a:t>
              </a:r>
              <a:endParaRPr lang="en-US" altLang="zh-CN" sz="2000" i="0"/>
            </a:p>
          </p:txBody>
        </p:sp>
        <p:sp>
          <p:nvSpPr>
            <p:cNvPr id="80" name="Text Box 104"/>
            <p:cNvSpPr txBox="1">
              <a:spLocks noChangeArrowheads="1"/>
            </p:cNvSpPr>
            <p:nvPr/>
          </p:nvSpPr>
          <p:spPr bwMode="auto">
            <a:xfrm>
              <a:off x="4510158" y="2741485"/>
              <a:ext cx="6334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3</a:t>
              </a:r>
              <a:endParaRPr lang="en-US" altLang="zh-CN" sz="2000" i="0"/>
            </a:p>
          </p:txBody>
        </p:sp>
        <p:sp>
          <p:nvSpPr>
            <p:cNvPr id="81" name="Text Box 105"/>
            <p:cNvSpPr txBox="1">
              <a:spLocks noChangeArrowheads="1"/>
            </p:cNvSpPr>
            <p:nvPr/>
          </p:nvSpPr>
          <p:spPr bwMode="auto">
            <a:xfrm>
              <a:off x="5088008" y="2741485"/>
              <a:ext cx="6318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3</a:t>
              </a:r>
              <a:endParaRPr lang="en-US" altLang="zh-CN" sz="2000" i="0"/>
            </a:p>
          </p:txBody>
        </p:sp>
        <p:sp>
          <p:nvSpPr>
            <p:cNvPr id="82" name="Text Box 106"/>
            <p:cNvSpPr txBox="1">
              <a:spLocks noChangeArrowheads="1"/>
            </p:cNvSpPr>
            <p:nvPr/>
          </p:nvSpPr>
          <p:spPr bwMode="auto">
            <a:xfrm>
              <a:off x="5692845" y="2741485"/>
              <a:ext cx="6318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3</a:t>
              </a:r>
              <a:endParaRPr lang="en-US" altLang="zh-CN" sz="2000" i="0"/>
            </a:p>
          </p:txBody>
        </p:sp>
        <p:sp>
          <p:nvSpPr>
            <p:cNvPr id="83" name="Text Box 107"/>
            <p:cNvSpPr txBox="1">
              <a:spLocks noChangeArrowheads="1"/>
            </p:cNvSpPr>
            <p:nvPr/>
          </p:nvSpPr>
          <p:spPr bwMode="auto">
            <a:xfrm>
              <a:off x="5692845" y="3028823"/>
              <a:ext cx="7429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4</a:t>
              </a:r>
              <a:endParaRPr lang="en-US" altLang="zh-CN" sz="2000" i="0"/>
            </a:p>
          </p:txBody>
        </p:sp>
        <p:sp>
          <p:nvSpPr>
            <p:cNvPr id="84" name="Text Box 108"/>
            <p:cNvSpPr txBox="1">
              <a:spLocks noChangeArrowheads="1"/>
            </p:cNvSpPr>
            <p:nvPr/>
          </p:nvSpPr>
          <p:spPr bwMode="auto">
            <a:xfrm>
              <a:off x="5665858" y="3387598"/>
              <a:ext cx="76993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0</a:t>
              </a:r>
              <a:endParaRPr lang="en-US" altLang="zh-CN" sz="2000" i="0"/>
            </a:p>
          </p:txBody>
        </p:sp>
        <p:sp>
          <p:nvSpPr>
            <p:cNvPr id="85" name="Text Box 109"/>
            <p:cNvSpPr txBox="1">
              <a:spLocks noChangeArrowheads="1"/>
            </p:cNvSpPr>
            <p:nvPr/>
          </p:nvSpPr>
          <p:spPr bwMode="auto">
            <a:xfrm>
              <a:off x="5088008" y="3363785"/>
              <a:ext cx="6318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0</a:t>
              </a:r>
              <a:endParaRPr lang="en-US" altLang="zh-CN" sz="2000" i="0"/>
            </a:p>
          </p:txBody>
        </p:sp>
        <p:sp>
          <p:nvSpPr>
            <p:cNvPr id="86" name="Text Box 110"/>
            <p:cNvSpPr txBox="1">
              <a:spLocks noChangeArrowheads="1"/>
            </p:cNvSpPr>
            <p:nvPr/>
          </p:nvSpPr>
          <p:spPr bwMode="auto">
            <a:xfrm>
              <a:off x="4510158" y="3363785"/>
              <a:ext cx="6334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0</a:t>
              </a:r>
              <a:endParaRPr lang="en-US" altLang="zh-CN" sz="2000" i="0"/>
            </a:p>
          </p:txBody>
        </p:sp>
        <p:sp>
          <p:nvSpPr>
            <p:cNvPr id="87" name="Text Box 111"/>
            <p:cNvSpPr txBox="1">
              <a:spLocks noChangeArrowheads="1"/>
            </p:cNvSpPr>
            <p:nvPr/>
          </p:nvSpPr>
          <p:spPr bwMode="auto">
            <a:xfrm>
              <a:off x="3217933" y="3387598"/>
              <a:ext cx="6334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1</a:t>
              </a:r>
              <a:endParaRPr lang="en-US" altLang="zh-CN" sz="2000" i="0"/>
            </a:p>
          </p:txBody>
        </p:sp>
        <p:sp>
          <p:nvSpPr>
            <p:cNvPr id="88" name="Text Box 112"/>
            <p:cNvSpPr txBox="1">
              <a:spLocks noChangeArrowheads="1"/>
            </p:cNvSpPr>
            <p:nvPr/>
          </p:nvSpPr>
          <p:spPr bwMode="auto">
            <a:xfrm>
              <a:off x="3851345" y="3387598"/>
              <a:ext cx="6318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0</a:t>
              </a:r>
              <a:endParaRPr lang="en-US" altLang="zh-CN" sz="2000" i="0"/>
            </a:p>
          </p:txBody>
        </p:sp>
        <p:sp>
          <p:nvSpPr>
            <p:cNvPr id="89" name="Text Box 113"/>
            <p:cNvSpPr txBox="1">
              <a:spLocks noChangeArrowheads="1"/>
            </p:cNvSpPr>
            <p:nvPr/>
          </p:nvSpPr>
          <p:spPr bwMode="auto">
            <a:xfrm>
              <a:off x="2641670" y="3387598"/>
              <a:ext cx="6318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1</a:t>
              </a:r>
              <a:endParaRPr lang="en-US" altLang="zh-CN" sz="2000" i="0"/>
            </a:p>
          </p:txBody>
        </p:sp>
        <p:sp>
          <p:nvSpPr>
            <p:cNvPr id="90" name="Text Box 114"/>
            <p:cNvSpPr txBox="1">
              <a:spLocks noChangeArrowheads="1"/>
            </p:cNvSpPr>
            <p:nvPr/>
          </p:nvSpPr>
          <p:spPr bwMode="auto">
            <a:xfrm>
              <a:off x="2447995" y="3052635"/>
              <a:ext cx="6334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1</a:t>
              </a:r>
              <a:endParaRPr lang="en-US" altLang="zh-CN" sz="2000" i="0"/>
            </a:p>
          </p:txBody>
        </p:sp>
      </p:grpSp>
      <p:sp>
        <p:nvSpPr>
          <p:cNvPr id="10" name="Text Box 115"/>
          <p:cNvSpPr txBox="1">
            <a:spLocks noChangeArrowheads="1"/>
          </p:cNvSpPr>
          <p:nvPr/>
        </p:nvSpPr>
        <p:spPr bwMode="auto">
          <a:xfrm>
            <a:off x="3491398" y="5398943"/>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en-US" altLang="zh-CN" sz="2000" i="0">
                <a:solidFill>
                  <a:srgbClr val="800000"/>
                </a:solidFill>
                <a:latin typeface="+mn-ea"/>
                <a:ea typeface="+mn-ea"/>
              </a:rPr>
              <a:t>74283</a:t>
            </a:r>
            <a:r>
              <a:rPr lang="zh-CN" altLang="en-US" sz="2000" i="0">
                <a:solidFill>
                  <a:srgbClr val="800000"/>
                </a:solidFill>
                <a:latin typeface="+mn-ea"/>
                <a:ea typeface="+mn-ea"/>
              </a:rPr>
              <a:t>的外引线排列图和逻辑符号</a:t>
            </a:r>
          </a:p>
        </p:txBody>
      </p:sp>
    </p:spTree>
    <p:extLst>
      <p:ext uri="{BB962C8B-B14F-4D97-AF65-F5344CB8AC3E}">
        <p14:creationId xmlns:p14="http://schemas.microsoft.com/office/powerpoint/2010/main" val="142766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 name="矩形 161"/>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85347" name="Rectangle 3"/>
          <p:cNvSpPr>
            <a:spLocks noGrp="1" noChangeArrowheads="1"/>
          </p:cNvSpPr>
          <p:nvPr>
            <p:ph type="body" idx="1"/>
          </p:nvPr>
        </p:nvSpPr>
        <p:spPr>
          <a:xfrm>
            <a:off x="34490" y="479681"/>
            <a:ext cx="8890952" cy="4130372"/>
          </a:xfrm>
        </p:spPr>
        <p:txBody>
          <a:bodyPr/>
          <a:lstStyle/>
          <a:p>
            <a:pPr eaLnBrk="1" hangingPunct="1">
              <a:lnSpc>
                <a:spcPct val="120000"/>
              </a:lnSpc>
              <a:buFont typeface="Wingdings" panose="05000000000000000000" pitchFamily="2" charset="2"/>
              <a:buChar char="l"/>
            </a:pPr>
            <a:r>
              <a:rPr kumimoji="1" lang="zh-CN" altLang="en-US" sz="2800" b="1" dirty="0">
                <a:solidFill>
                  <a:srgbClr val="800000"/>
                </a:solidFill>
              </a:rPr>
              <a:t>例</a:t>
            </a:r>
            <a:r>
              <a:rPr kumimoji="1" lang="en-US" altLang="zh-CN" sz="2800" b="1" dirty="0">
                <a:solidFill>
                  <a:srgbClr val="800000"/>
                </a:solidFill>
              </a:rPr>
              <a:t>8</a:t>
            </a:r>
            <a:r>
              <a:rPr kumimoji="1" lang="zh-CN" altLang="en-US" sz="2800" b="1" dirty="0">
                <a:solidFill>
                  <a:srgbClr val="800000"/>
                </a:solidFill>
              </a:rPr>
              <a:t>：</a:t>
            </a:r>
            <a:r>
              <a:rPr kumimoji="1" lang="zh-CN" altLang="en-US" sz="2800" b="1" dirty="0"/>
              <a:t>试用两片</a:t>
            </a:r>
            <a:r>
              <a:rPr kumimoji="1" lang="en-US" altLang="zh-CN" sz="2800" b="1" dirty="0"/>
              <a:t>74283</a:t>
            </a:r>
            <a:r>
              <a:rPr kumimoji="1" lang="zh-CN" altLang="en-US" sz="2800" b="1" dirty="0"/>
              <a:t>构成八位二进制数加法器</a:t>
            </a:r>
            <a:endParaRPr kumimoji="1" lang="en-US" altLang="zh-CN" sz="2800" b="1" dirty="0"/>
          </a:p>
          <a:p>
            <a:pPr marL="0" indent="0" eaLnBrk="1" hangingPunct="1">
              <a:lnSpc>
                <a:spcPct val="120000"/>
              </a:lnSpc>
              <a:buNone/>
            </a:pPr>
            <a:r>
              <a:rPr lang="zh-CN" altLang="en-US" sz="2800" dirty="0"/>
              <a:t>   </a:t>
            </a:r>
            <a:r>
              <a:rPr lang="zh-CN" altLang="en-US" sz="2800" b="1" dirty="0">
                <a:solidFill>
                  <a:srgbClr val="0000FF"/>
                </a:solidFill>
              </a:rPr>
              <a:t>解：</a:t>
            </a:r>
            <a:r>
              <a:rPr lang="zh-CN" altLang="en-US" sz="2800" dirty="0"/>
              <a:t>按照加法规则，低四位的进位输出</a:t>
            </a:r>
            <a:r>
              <a:rPr lang="en-US" altLang="zh-CN" sz="2800" dirty="0"/>
              <a:t>CO</a:t>
            </a:r>
            <a:r>
              <a:rPr lang="zh-CN" altLang="en-US" sz="2800" dirty="0"/>
              <a:t>应接高四位的进位输入</a:t>
            </a:r>
            <a:r>
              <a:rPr lang="en-US" altLang="zh-CN" sz="2800" dirty="0"/>
              <a:t>CI</a:t>
            </a:r>
            <a:r>
              <a:rPr lang="zh-CN" altLang="en-US" sz="2800" dirty="0"/>
              <a:t>，而低四位的进位输入应接</a:t>
            </a:r>
            <a:r>
              <a:rPr lang="en-US" altLang="zh-CN" sz="2800" dirty="0"/>
              <a:t>0</a:t>
            </a:r>
            <a:r>
              <a:rPr lang="zh-CN" altLang="en-US" sz="2800" dirty="0"/>
              <a:t>。逻辑图如图所示。</a:t>
            </a:r>
          </a:p>
          <a:p>
            <a:pPr eaLnBrk="1" hangingPunct="1">
              <a:lnSpc>
                <a:spcPct val="120000"/>
              </a:lnSpc>
              <a:buFont typeface="Wingdings" panose="05000000000000000000" pitchFamily="2" charset="2"/>
              <a:buChar char="l"/>
            </a:pPr>
            <a:endParaRPr lang="en-US" altLang="zh-CN" sz="2800" b="1" dirty="0">
              <a:solidFill>
                <a:srgbClr val="0000FF"/>
              </a:solidFill>
              <a:latin typeface="+mn-ea"/>
              <a:cs typeface="+mj-cs"/>
            </a:endParaRPr>
          </a:p>
          <a:p>
            <a:pPr eaLnBrk="1" hangingPunct="1">
              <a:buFont typeface="Arial" panose="020B0604020202020204" pitchFamily="34" charset="0"/>
              <a:buChar char="•"/>
            </a:pPr>
            <a:endParaRPr lang="zh-CN" altLang="en-US" sz="2400" dirty="0">
              <a:latin typeface="宋体" panose="02010600030101010101" pitchFamily="2" charset="-122"/>
            </a:endParaRPr>
          </a:p>
          <a:p>
            <a:pPr marL="0" indent="0" algn="just" eaLnBrk="1" hangingPunct="1">
              <a:lnSpc>
                <a:spcPct val="120000"/>
              </a:lnSpc>
              <a:buNone/>
            </a:pPr>
            <a:endParaRPr lang="zh-CN" altLang="en-US" sz="2400" dirty="0"/>
          </a:p>
          <a:p>
            <a:pPr marL="0" indent="0" algn="just" eaLnBrk="1" hangingPunct="1">
              <a:lnSpc>
                <a:spcPct val="120000"/>
              </a:lnSpc>
              <a:buNone/>
            </a:pPr>
            <a:endParaRPr lang="zh-CN" altLang="en-US" sz="2600" dirty="0"/>
          </a:p>
          <a:p>
            <a:pPr eaLnBrk="1" hangingPunct="1"/>
            <a:endParaRPr lang="en-US" altLang="zh-CN" dirty="0"/>
          </a:p>
        </p:txBody>
      </p:sp>
      <p:grpSp>
        <p:nvGrpSpPr>
          <p:cNvPr id="2" name="组合 1"/>
          <p:cNvGrpSpPr/>
          <p:nvPr/>
        </p:nvGrpSpPr>
        <p:grpSpPr>
          <a:xfrm>
            <a:off x="457924" y="3020297"/>
            <a:ext cx="3558491" cy="2535552"/>
            <a:chOff x="34925" y="3573463"/>
            <a:chExt cx="3721100" cy="2670175"/>
          </a:xfrm>
        </p:grpSpPr>
        <p:sp>
          <p:nvSpPr>
            <p:cNvPr id="91" name="Rectangle 4"/>
            <p:cNvSpPr>
              <a:spLocks noChangeArrowheads="1"/>
            </p:cNvSpPr>
            <p:nvPr/>
          </p:nvSpPr>
          <p:spPr bwMode="auto">
            <a:xfrm>
              <a:off x="293688" y="4040188"/>
              <a:ext cx="3125788" cy="1711325"/>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92" name="Line 5"/>
            <p:cNvSpPr>
              <a:spLocks noChangeShapeType="1"/>
            </p:cNvSpPr>
            <p:nvPr/>
          </p:nvSpPr>
          <p:spPr bwMode="auto">
            <a:xfrm>
              <a:off x="603250" y="575151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6"/>
            <p:cNvSpPr>
              <a:spLocks noChangeShapeType="1"/>
            </p:cNvSpPr>
            <p:nvPr/>
          </p:nvSpPr>
          <p:spPr bwMode="auto">
            <a:xfrm>
              <a:off x="939800" y="5751513"/>
              <a:ext cx="0" cy="4921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Text Box 7"/>
            <p:cNvSpPr txBox="1">
              <a:spLocks noChangeArrowheads="1"/>
            </p:cNvSpPr>
            <p:nvPr/>
          </p:nvSpPr>
          <p:spPr bwMode="auto">
            <a:xfrm>
              <a:off x="332343" y="5202232"/>
              <a:ext cx="593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3</a:t>
              </a:r>
              <a:endParaRPr lang="en-US" altLang="zh-CN" sz="2400" i="0"/>
            </a:p>
          </p:txBody>
        </p:sp>
        <p:sp>
          <p:nvSpPr>
            <p:cNvPr id="95" name="Text Box 8"/>
            <p:cNvSpPr txBox="1">
              <a:spLocks noChangeArrowheads="1"/>
            </p:cNvSpPr>
            <p:nvPr/>
          </p:nvSpPr>
          <p:spPr bwMode="auto">
            <a:xfrm>
              <a:off x="667306" y="5202232"/>
              <a:ext cx="5953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2</a:t>
              </a:r>
              <a:endParaRPr lang="en-US" altLang="zh-CN" sz="2400" i="0"/>
            </a:p>
          </p:txBody>
        </p:sp>
        <p:sp>
          <p:nvSpPr>
            <p:cNvPr id="96" name="Line 9"/>
            <p:cNvSpPr>
              <a:spLocks noChangeShapeType="1"/>
            </p:cNvSpPr>
            <p:nvPr/>
          </p:nvSpPr>
          <p:spPr bwMode="auto">
            <a:xfrm>
              <a:off x="1249363" y="5756276"/>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Text Box 10"/>
            <p:cNvSpPr txBox="1">
              <a:spLocks noChangeArrowheads="1"/>
            </p:cNvSpPr>
            <p:nvPr/>
          </p:nvSpPr>
          <p:spPr bwMode="auto">
            <a:xfrm>
              <a:off x="1029256" y="5202232"/>
              <a:ext cx="593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1</a:t>
              </a:r>
              <a:endParaRPr lang="en-US" altLang="zh-CN" sz="2400" i="0"/>
            </a:p>
          </p:txBody>
        </p:sp>
        <p:sp>
          <p:nvSpPr>
            <p:cNvPr id="98" name="Line 11"/>
            <p:cNvSpPr>
              <a:spLocks noChangeShapeType="1"/>
            </p:cNvSpPr>
            <p:nvPr/>
          </p:nvSpPr>
          <p:spPr bwMode="auto">
            <a:xfrm>
              <a:off x="1558925" y="5756276"/>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Text Box 12"/>
            <p:cNvSpPr txBox="1">
              <a:spLocks noChangeArrowheads="1"/>
            </p:cNvSpPr>
            <p:nvPr/>
          </p:nvSpPr>
          <p:spPr bwMode="auto">
            <a:xfrm>
              <a:off x="1338818" y="5227632"/>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0</a:t>
              </a:r>
              <a:endParaRPr lang="en-US" altLang="zh-CN" sz="2400" i="0"/>
            </a:p>
          </p:txBody>
        </p:sp>
        <p:sp>
          <p:nvSpPr>
            <p:cNvPr id="100" name="Text Box 13"/>
            <p:cNvSpPr txBox="1">
              <a:spLocks noChangeArrowheads="1"/>
            </p:cNvSpPr>
            <p:nvPr/>
          </p:nvSpPr>
          <p:spPr bwMode="auto">
            <a:xfrm>
              <a:off x="2937431" y="4656132"/>
              <a:ext cx="6985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CI</a:t>
              </a:r>
            </a:p>
          </p:txBody>
        </p:sp>
        <p:sp>
          <p:nvSpPr>
            <p:cNvPr id="101" name="Line 14"/>
            <p:cNvSpPr>
              <a:spLocks noChangeShapeType="1"/>
            </p:cNvSpPr>
            <p:nvPr/>
          </p:nvSpPr>
          <p:spPr bwMode="auto">
            <a:xfrm>
              <a:off x="2205038" y="575151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Text Box 15"/>
            <p:cNvSpPr txBox="1">
              <a:spLocks noChangeArrowheads="1"/>
            </p:cNvSpPr>
            <p:nvPr/>
          </p:nvSpPr>
          <p:spPr bwMode="auto">
            <a:xfrm>
              <a:off x="1959531" y="5227632"/>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3</a:t>
              </a:r>
              <a:endParaRPr lang="en-US" altLang="zh-CN" sz="2400" i="0"/>
            </a:p>
          </p:txBody>
        </p:sp>
        <p:sp>
          <p:nvSpPr>
            <p:cNvPr id="103" name="Line 16"/>
            <p:cNvSpPr>
              <a:spLocks noChangeShapeType="1"/>
            </p:cNvSpPr>
            <p:nvPr/>
          </p:nvSpPr>
          <p:spPr bwMode="auto">
            <a:xfrm>
              <a:off x="2516188" y="575151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Text Box 17"/>
            <p:cNvSpPr txBox="1">
              <a:spLocks noChangeArrowheads="1"/>
            </p:cNvSpPr>
            <p:nvPr/>
          </p:nvSpPr>
          <p:spPr bwMode="auto">
            <a:xfrm>
              <a:off x="2296081" y="5227632"/>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2</a:t>
              </a:r>
              <a:endParaRPr lang="en-US" altLang="zh-CN" sz="2400" i="0"/>
            </a:p>
          </p:txBody>
        </p:sp>
        <p:sp>
          <p:nvSpPr>
            <p:cNvPr id="105" name="Line 18"/>
            <p:cNvSpPr>
              <a:spLocks noChangeShapeType="1"/>
            </p:cNvSpPr>
            <p:nvPr/>
          </p:nvSpPr>
          <p:spPr bwMode="auto">
            <a:xfrm>
              <a:off x="2825750" y="5761038"/>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Text Box 19"/>
            <p:cNvSpPr txBox="1">
              <a:spLocks noChangeArrowheads="1"/>
            </p:cNvSpPr>
            <p:nvPr/>
          </p:nvSpPr>
          <p:spPr bwMode="auto">
            <a:xfrm>
              <a:off x="2631043" y="5227632"/>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1</a:t>
              </a:r>
              <a:endParaRPr lang="en-US" altLang="zh-CN" sz="2400" i="0"/>
            </a:p>
          </p:txBody>
        </p:sp>
        <p:sp>
          <p:nvSpPr>
            <p:cNvPr id="107" name="Line 20"/>
            <p:cNvSpPr>
              <a:spLocks noChangeShapeType="1"/>
            </p:cNvSpPr>
            <p:nvPr/>
          </p:nvSpPr>
          <p:spPr bwMode="auto">
            <a:xfrm>
              <a:off x="3135313" y="5756276"/>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Text Box 21"/>
            <p:cNvSpPr txBox="1">
              <a:spLocks noChangeArrowheads="1"/>
            </p:cNvSpPr>
            <p:nvPr/>
          </p:nvSpPr>
          <p:spPr bwMode="auto">
            <a:xfrm>
              <a:off x="2915206" y="5227632"/>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0</a:t>
              </a:r>
              <a:endParaRPr lang="en-US" altLang="zh-CN" sz="2400" i="0"/>
            </a:p>
          </p:txBody>
        </p:sp>
        <p:sp>
          <p:nvSpPr>
            <p:cNvPr id="109" name="Line 22"/>
            <p:cNvSpPr>
              <a:spLocks noChangeShapeType="1"/>
            </p:cNvSpPr>
            <p:nvPr/>
          </p:nvSpPr>
          <p:spPr bwMode="auto">
            <a:xfrm>
              <a:off x="1146175"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Text Box 23"/>
            <p:cNvSpPr txBox="1">
              <a:spLocks noChangeArrowheads="1"/>
            </p:cNvSpPr>
            <p:nvPr/>
          </p:nvSpPr>
          <p:spPr bwMode="auto">
            <a:xfrm>
              <a:off x="919718" y="3959220"/>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3</a:t>
              </a:r>
              <a:endParaRPr lang="en-US" altLang="zh-CN" sz="2400" i="0"/>
            </a:p>
          </p:txBody>
        </p:sp>
        <p:sp>
          <p:nvSpPr>
            <p:cNvPr id="111" name="Line 24"/>
            <p:cNvSpPr>
              <a:spLocks noChangeShapeType="1"/>
            </p:cNvSpPr>
            <p:nvPr/>
          </p:nvSpPr>
          <p:spPr bwMode="auto">
            <a:xfrm>
              <a:off x="1611313"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Text Box 25"/>
            <p:cNvSpPr txBox="1">
              <a:spLocks noChangeArrowheads="1"/>
            </p:cNvSpPr>
            <p:nvPr/>
          </p:nvSpPr>
          <p:spPr bwMode="auto">
            <a:xfrm>
              <a:off x="1384856" y="3959220"/>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2</a:t>
              </a:r>
              <a:endParaRPr lang="en-US" altLang="zh-CN" sz="2400" i="0"/>
            </a:p>
          </p:txBody>
        </p:sp>
        <p:sp>
          <p:nvSpPr>
            <p:cNvPr id="113" name="Line 26"/>
            <p:cNvSpPr>
              <a:spLocks noChangeShapeType="1"/>
            </p:cNvSpPr>
            <p:nvPr/>
          </p:nvSpPr>
          <p:spPr bwMode="auto">
            <a:xfrm>
              <a:off x="2101850"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Text Box 27"/>
            <p:cNvSpPr txBox="1">
              <a:spLocks noChangeArrowheads="1"/>
            </p:cNvSpPr>
            <p:nvPr/>
          </p:nvSpPr>
          <p:spPr bwMode="auto">
            <a:xfrm>
              <a:off x="1876981" y="3959220"/>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1</a:t>
              </a:r>
              <a:endParaRPr lang="en-US" altLang="zh-CN" sz="2400" i="0"/>
            </a:p>
          </p:txBody>
        </p:sp>
        <p:sp>
          <p:nvSpPr>
            <p:cNvPr id="115" name="Line 28"/>
            <p:cNvSpPr>
              <a:spLocks noChangeShapeType="1"/>
            </p:cNvSpPr>
            <p:nvPr/>
          </p:nvSpPr>
          <p:spPr bwMode="auto">
            <a:xfrm>
              <a:off x="2566988"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Text Box 29"/>
            <p:cNvSpPr txBox="1">
              <a:spLocks noChangeArrowheads="1"/>
            </p:cNvSpPr>
            <p:nvPr/>
          </p:nvSpPr>
          <p:spPr bwMode="auto">
            <a:xfrm>
              <a:off x="2315131" y="3959220"/>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0</a:t>
              </a:r>
              <a:endParaRPr lang="en-US" altLang="zh-CN" sz="2400" i="0"/>
            </a:p>
          </p:txBody>
        </p:sp>
        <p:sp>
          <p:nvSpPr>
            <p:cNvPr id="117" name="Text Box 30"/>
            <p:cNvSpPr txBox="1">
              <a:spLocks noChangeArrowheads="1"/>
            </p:cNvSpPr>
            <p:nvPr/>
          </p:nvSpPr>
          <p:spPr bwMode="auto">
            <a:xfrm>
              <a:off x="246618" y="4594220"/>
              <a:ext cx="6731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CO</a:t>
              </a:r>
            </a:p>
          </p:txBody>
        </p:sp>
        <p:sp>
          <p:nvSpPr>
            <p:cNvPr id="118" name="Text Box 31"/>
            <p:cNvSpPr txBox="1">
              <a:spLocks noChangeArrowheads="1"/>
            </p:cNvSpPr>
            <p:nvPr/>
          </p:nvSpPr>
          <p:spPr bwMode="auto">
            <a:xfrm>
              <a:off x="1284843" y="4481507"/>
              <a:ext cx="111125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74283</a:t>
              </a:r>
            </a:p>
          </p:txBody>
        </p:sp>
        <p:sp>
          <p:nvSpPr>
            <p:cNvPr id="119" name="Line 32"/>
            <p:cNvSpPr>
              <a:spLocks noChangeShapeType="1"/>
            </p:cNvSpPr>
            <p:nvPr/>
          </p:nvSpPr>
          <p:spPr bwMode="auto">
            <a:xfrm>
              <a:off x="3419475" y="4895851"/>
              <a:ext cx="336550" cy="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33"/>
            <p:cNvSpPr>
              <a:spLocks noChangeShapeType="1"/>
            </p:cNvSpPr>
            <p:nvPr/>
          </p:nvSpPr>
          <p:spPr bwMode="auto">
            <a:xfrm flipH="1">
              <a:off x="34925" y="4843463"/>
              <a:ext cx="258763" cy="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2" name="组合 151"/>
          <p:cNvGrpSpPr/>
          <p:nvPr/>
        </p:nvGrpSpPr>
        <p:grpSpPr>
          <a:xfrm>
            <a:off x="4631727" y="3050710"/>
            <a:ext cx="3558491" cy="2535552"/>
            <a:chOff x="34925" y="3573463"/>
            <a:chExt cx="3721100" cy="2670175"/>
          </a:xfrm>
        </p:grpSpPr>
        <p:sp>
          <p:nvSpPr>
            <p:cNvPr id="153" name="Rectangle 4"/>
            <p:cNvSpPr>
              <a:spLocks noChangeArrowheads="1"/>
            </p:cNvSpPr>
            <p:nvPr/>
          </p:nvSpPr>
          <p:spPr bwMode="auto">
            <a:xfrm>
              <a:off x="293688" y="4040188"/>
              <a:ext cx="3125788" cy="1711325"/>
            </a:xfrm>
            <a:prstGeom prst="rect">
              <a:avLst/>
            </a:prstGeom>
            <a:noFill/>
            <a:ln w="25400">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154" name="Line 5"/>
            <p:cNvSpPr>
              <a:spLocks noChangeShapeType="1"/>
            </p:cNvSpPr>
            <p:nvPr/>
          </p:nvSpPr>
          <p:spPr bwMode="auto">
            <a:xfrm>
              <a:off x="603250" y="575151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6"/>
            <p:cNvSpPr>
              <a:spLocks noChangeShapeType="1"/>
            </p:cNvSpPr>
            <p:nvPr/>
          </p:nvSpPr>
          <p:spPr bwMode="auto">
            <a:xfrm>
              <a:off x="939800" y="5751513"/>
              <a:ext cx="0" cy="4921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Text Box 7"/>
            <p:cNvSpPr txBox="1">
              <a:spLocks noChangeArrowheads="1"/>
            </p:cNvSpPr>
            <p:nvPr/>
          </p:nvSpPr>
          <p:spPr bwMode="auto">
            <a:xfrm>
              <a:off x="332343" y="5202232"/>
              <a:ext cx="593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3</a:t>
              </a:r>
              <a:endParaRPr lang="en-US" altLang="zh-CN" sz="2400" i="0"/>
            </a:p>
          </p:txBody>
        </p:sp>
        <p:sp>
          <p:nvSpPr>
            <p:cNvPr id="157" name="Text Box 8"/>
            <p:cNvSpPr txBox="1">
              <a:spLocks noChangeArrowheads="1"/>
            </p:cNvSpPr>
            <p:nvPr/>
          </p:nvSpPr>
          <p:spPr bwMode="auto">
            <a:xfrm>
              <a:off x="667306" y="5202232"/>
              <a:ext cx="5953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2</a:t>
              </a:r>
              <a:endParaRPr lang="en-US" altLang="zh-CN" sz="2400" i="0"/>
            </a:p>
          </p:txBody>
        </p:sp>
        <p:sp>
          <p:nvSpPr>
            <p:cNvPr id="158" name="Line 9"/>
            <p:cNvSpPr>
              <a:spLocks noChangeShapeType="1"/>
            </p:cNvSpPr>
            <p:nvPr/>
          </p:nvSpPr>
          <p:spPr bwMode="auto">
            <a:xfrm>
              <a:off x="1249363" y="5756276"/>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Text Box 10"/>
            <p:cNvSpPr txBox="1">
              <a:spLocks noChangeArrowheads="1"/>
            </p:cNvSpPr>
            <p:nvPr/>
          </p:nvSpPr>
          <p:spPr bwMode="auto">
            <a:xfrm>
              <a:off x="1029256" y="5202232"/>
              <a:ext cx="593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1</a:t>
              </a:r>
              <a:endParaRPr lang="en-US" altLang="zh-CN" sz="2400" i="0"/>
            </a:p>
          </p:txBody>
        </p:sp>
        <p:sp>
          <p:nvSpPr>
            <p:cNvPr id="160" name="Line 11"/>
            <p:cNvSpPr>
              <a:spLocks noChangeShapeType="1"/>
            </p:cNvSpPr>
            <p:nvPr/>
          </p:nvSpPr>
          <p:spPr bwMode="auto">
            <a:xfrm>
              <a:off x="1558925" y="5756276"/>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Text Box 12"/>
            <p:cNvSpPr txBox="1">
              <a:spLocks noChangeArrowheads="1"/>
            </p:cNvSpPr>
            <p:nvPr/>
          </p:nvSpPr>
          <p:spPr bwMode="auto">
            <a:xfrm>
              <a:off x="1338818" y="5227632"/>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0</a:t>
              </a:r>
              <a:endParaRPr lang="en-US" altLang="zh-CN" sz="2400" i="0"/>
            </a:p>
          </p:txBody>
        </p:sp>
        <p:sp>
          <p:nvSpPr>
            <p:cNvPr id="163" name="Text Box 13"/>
            <p:cNvSpPr txBox="1">
              <a:spLocks noChangeArrowheads="1"/>
            </p:cNvSpPr>
            <p:nvPr/>
          </p:nvSpPr>
          <p:spPr bwMode="auto">
            <a:xfrm>
              <a:off x="2937431" y="4656132"/>
              <a:ext cx="6985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CI</a:t>
              </a:r>
            </a:p>
          </p:txBody>
        </p:sp>
        <p:sp>
          <p:nvSpPr>
            <p:cNvPr id="164" name="Line 14"/>
            <p:cNvSpPr>
              <a:spLocks noChangeShapeType="1"/>
            </p:cNvSpPr>
            <p:nvPr/>
          </p:nvSpPr>
          <p:spPr bwMode="auto">
            <a:xfrm>
              <a:off x="2205038" y="575151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Text Box 15"/>
            <p:cNvSpPr txBox="1">
              <a:spLocks noChangeArrowheads="1"/>
            </p:cNvSpPr>
            <p:nvPr/>
          </p:nvSpPr>
          <p:spPr bwMode="auto">
            <a:xfrm>
              <a:off x="1959531" y="5227632"/>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3</a:t>
              </a:r>
              <a:endParaRPr lang="en-US" altLang="zh-CN" sz="2400" i="0"/>
            </a:p>
          </p:txBody>
        </p:sp>
        <p:sp>
          <p:nvSpPr>
            <p:cNvPr id="166" name="Line 16"/>
            <p:cNvSpPr>
              <a:spLocks noChangeShapeType="1"/>
            </p:cNvSpPr>
            <p:nvPr/>
          </p:nvSpPr>
          <p:spPr bwMode="auto">
            <a:xfrm>
              <a:off x="2516188" y="575151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Text Box 17"/>
            <p:cNvSpPr txBox="1">
              <a:spLocks noChangeArrowheads="1"/>
            </p:cNvSpPr>
            <p:nvPr/>
          </p:nvSpPr>
          <p:spPr bwMode="auto">
            <a:xfrm>
              <a:off x="2296081" y="5227632"/>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2</a:t>
              </a:r>
              <a:endParaRPr lang="en-US" altLang="zh-CN" sz="2400" i="0"/>
            </a:p>
          </p:txBody>
        </p:sp>
        <p:sp>
          <p:nvSpPr>
            <p:cNvPr id="168" name="Line 18"/>
            <p:cNvSpPr>
              <a:spLocks noChangeShapeType="1"/>
            </p:cNvSpPr>
            <p:nvPr/>
          </p:nvSpPr>
          <p:spPr bwMode="auto">
            <a:xfrm>
              <a:off x="2825750" y="5761038"/>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Text Box 19"/>
            <p:cNvSpPr txBox="1">
              <a:spLocks noChangeArrowheads="1"/>
            </p:cNvSpPr>
            <p:nvPr/>
          </p:nvSpPr>
          <p:spPr bwMode="auto">
            <a:xfrm>
              <a:off x="2631043" y="5227632"/>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1</a:t>
              </a:r>
              <a:endParaRPr lang="en-US" altLang="zh-CN" sz="2400" i="0"/>
            </a:p>
          </p:txBody>
        </p:sp>
        <p:sp>
          <p:nvSpPr>
            <p:cNvPr id="170" name="Line 20"/>
            <p:cNvSpPr>
              <a:spLocks noChangeShapeType="1"/>
            </p:cNvSpPr>
            <p:nvPr/>
          </p:nvSpPr>
          <p:spPr bwMode="auto">
            <a:xfrm>
              <a:off x="3135313" y="5756276"/>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Text Box 21"/>
            <p:cNvSpPr txBox="1">
              <a:spLocks noChangeArrowheads="1"/>
            </p:cNvSpPr>
            <p:nvPr/>
          </p:nvSpPr>
          <p:spPr bwMode="auto">
            <a:xfrm>
              <a:off x="2915206" y="5227632"/>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B</a:t>
              </a:r>
              <a:r>
                <a:rPr lang="en-US" altLang="zh-CN" sz="2400" i="0" baseline="-25000"/>
                <a:t>0</a:t>
              </a:r>
              <a:endParaRPr lang="en-US" altLang="zh-CN" sz="2400" i="0"/>
            </a:p>
          </p:txBody>
        </p:sp>
        <p:sp>
          <p:nvSpPr>
            <p:cNvPr id="172" name="Line 22"/>
            <p:cNvSpPr>
              <a:spLocks noChangeShapeType="1"/>
            </p:cNvSpPr>
            <p:nvPr/>
          </p:nvSpPr>
          <p:spPr bwMode="auto">
            <a:xfrm>
              <a:off x="1146175"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Text Box 23"/>
            <p:cNvSpPr txBox="1">
              <a:spLocks noChangeArrowheads="1"/>
            </p:cNvSpPr>
            <p:nvPr/>
          </p:nvSpPr>
          <p:spPr bwMode="auto">
            <a:xfrm>
              <a:off x="919718" y="3959220"/>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3</a:t>
              </a:r>
              <a:endParaRPr lang="en-US" altLang="zh-CN" sz="2400" i="0"/>
            </a:p>
          </p:txBody>
        </p:sp>
        <p:sp>
          <p:nvSpPr>
            <p:cNvPr id="174" name="Line 24"/>
            <p:cNvSpPr>
              <a:spLocks noChangeShapeType="1"/>
            </p:cNvSpPr>
            <p:nvPr/>
          </p:nvSpPr>
          <p:spPr bwMode="auto">
            <a:xfrm>
              <a:off x="1611313"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Text Box 25"/>
            <p:cNvSpPr txBox="1">
              <a:spLocks noChangeArrowheads="1"/>
            </p:cNvSpPr>
            <p:nvPr/>
          </p:nvSpPr>
          <p:spPr bwMode="auto">
            <a:xfrm>
              <a:off x="1384856" y="3959220"/>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2</a:t>
              </a:r>
              <a:endParaRPr lang="en-US" altLang="zh-CN" sz="2400" i="0"/>
            </a:p>
          </p:txBody>
        </p:sp>
        <p:sp>
          <p:nvSpPr>
            <p:cNvPr id="176" name="Line 26"/>
            <p:cNvSpPr>
              <a:spLocks noChangeShapeType="1"/>
            </p:cNvSpPr>
            <p:nvPr/>
          </p:nvSpPr>
          <p:spPr bwMode="auto">
            <a:xfrm>
              <a:off x="2101850"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Text Box 27"/>
            <p:cNvSpPr txBox="1">
              <a:spLocks noChangeArrowheads="1"/>
            </p:cNvSpPr>
            <p:nvPr/>
          </p:nvSpPr>
          <p:spPr bwMode="auto">
            <a:xfrm>
              <a:off x="1876981" y="3959220"/>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1</a:t>
              </a:r>
              <a:endParaRPr lang="en-US" altLang="zh-CN" sz="2400" i="0"/>
            </a:p>
          </p:txBody>
        </p:sp>
        <p:sp>
          <p:nvSpPr>
            <p:cNvPr id="178" name="Line 28"/>
            <p:cNvSpPr>
              <a:spLocks noChangeShapeType="1"/>
            </p:cNvSpPr>
            <p:nvPr/>
          </p:nvSpPr>
          <p:spPr bwMode="auto">
            <a:xfrm>
              <a:off x="2566988" y="3573463"/>
              <a:ext cx="0" cy="466725"/>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Text Box 29"/>
            <p:cNvSpPr txBox="1">
              <a:spLocks noChangeArrowheads="1"/>
            </p:cNvSpPr>
            <p:nvPr/>
          </p:nvSpPr>
          <p:spPr bwMode="auto">
            <a:xfrm>
              <a:off x="2315131" y="3959220"/>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S</a:t>
              </a:r>
              <a:r>
                <a:rPr lang="en-US" altLang="zh-CN" sz="2400" i="0" baseline="-25000"/>
                <a:t>0</a:t>
              </a:r>
              <a:endParaRPr lang="en-US" altLang="zh-CN" sz="2400" i="0"/>
            </a:p>
          </p:txBody>
        </p:sp>
        <p:sp>
          <p:nvSpPr>
            <p:cNvPr id="180" name="Text Box 30"/>
            <p:cNvSpPr txBox="1">
              <a:spLocks noChangeArrowheads="1"/>
            </p:cNvSpPr>
            <p:nvPr/>
          </p:nvSpPr>
          <p:spPr bwMode="auto">
            <a:xfrm>
              <a:off x="246618" y="4594220"/>
              <a:ext cx="6731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CO</a:t>
              </a:r>
            </a:p>
          </p:txBody>
        </p:sp>
        <p:sp>
          <p:nvSpPr>
            <p:cNvPr id="181" name="Text Box 31"/>
            <p:cNvSpPr txBox="1">
              <a:spLocks noChangeArrowheads="1"/>
            </p:cNvSpPr>
            <p:nvPr/>
          </p:nvSpPr>
          <p:spPr bwMode="auto">
            <a:xfrm>
              <a:off x="1284843" y="4481507"/>
              <a:ext cx="111125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74283</a:t>
              </a:r>
            </a:p>
          </p:txBody>
        </p:sp>
        <p:sp>
          <p:nvSpPr>
            <p:cNvPr id="182" name="Line 32"/>
            <p:cNvSpPr>
              <a:spLocks noChangeShapeType="1"/>
            </p:cNvSpPr>
            <p:nvPr/>
          </p:nvSpPr>
          <p:spPr bwMode="auto">
            <a:xfrm>
              <a:off x="3419475" y="4895851"/>
              <a:ext cx="336550" cy="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Line 33"/>
            <p:cNvSpPr>
              <a:spLocks noChangeShapeType="1"/>
            </p:cNvSpPr>
            <p:nvPr/>
          </p:nvSpPr>
          <p:spPr bwMode="auto">
            <a:xfrm flipH="1">
              <a:off x="34925" y="4843463"/>
              <a:ext cx="258763" cy="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4" name="Line 22"/>
          <p:cNvSpPr>
            <a:spLocks noChangeShapeType="1"/>
          </p:cNvSpPr>
          <p:nvPr/>
        </p:nvSpPr>
        <p:spPr bwMode="auto">
          <a:xfrm>
            <a:off x="4016415" y="4256680"/>
            <a:ext cx="663575" cy="0"/>
          </a:xfrm>
          <a:prstGeom prst="line">
            <a:avLst/>
          </a:prstGeom>
          <a:noFill/>
          <a:ln w="2540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Text Box 67"/>
          <p:cNvSpPr txBox="1">
            <a:spLocks noChangeArrowheads="1"/>
          </p:cNvSpPr>
          <p:nvPr/>
        </p:nvSpPr>
        <p:spPr bwMode="auto">
          <a:xfrm>
            <a:off x="8190218" y="4077826"/>
            <a:ext cx="525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0</a:t>
            </a:r>
          </a:p>
        </p:txBody>
      </p:sp>
      <p:sp>
        <p:nvSpPr>
          <p:cNvPr id="186" name="Text Box 7"/>
          <p:cNvSpPr txBox="1">
            <a:spLocks noChangeArrowheads="1"/>
          </p:cNvSpPr>
          <p:nvPr/>
        </p:nvSpPr>
        <p:spPr bwMode="auto">
          <a:xfrm>
            <a:off x="4883353" y="5455813"/>
            <a:ext cx="567780" cy="5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A</a:t>
            </a:r>
            <a:r>
              <a:rPr lang="en-US" altLang="zh-CN" sz="2400" i="0" baseline="-25000">
                <a:solidFill>
                  <a:srgbClr val="0000FF"/>
                </a:solidFill>
              </a:rPr>
              <a:t>3</a:t>
            </a:r>
            <a:endParaRPr lang="en-US" altLang="zh-CN" sz="2400" i="0">
              <a:solidFill>
                <a:srgbClr val="0000FF"/>
              </a:solidFill>
            </a:endParaRPr>
          </a:p>
        </p:txBody>
      </p:sp>
      <p:sp>
        <p:nvSpPr>
          <p:cNvPr id="187" name="Text Box 8"/>
          <p:cNvSpPr txBox="1">
            <a:spLocks noChangeArrowheads="1"/>
          </p:cNvSpPr>
          <p:nvPr/>
        </p:nvSpPr>
        <p:spPr bwMode="auto">
          <a:xfrm>
            <a:off x="5203678" y="5455813"/>
            <a:ext cx="569298" cy="5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A</a:t>
            </a:r>
            <a:r>
              <a:rPr lang="en-US" altLang="zh-CN" sz="2400" i="0" baseline="-25000">
                <a:solidFill>
                  <a:srgbClr val="0000FF"/>
                </a:solidFill>
              </a:rPr>
              <a:t>2</a:t>
            </a:r>
            <a:endParaRPr lang="en-US" altLang="zh-CN" sz="2400" i="0">
              <a:solidFill>
                <a:srgbClr val="0000FF"/>
              </a:solidFill>
            </a:endParaRPr>
          </a:p>
        </p:txBody>
      </p:sp>
      <p:sp>
        <p:nvSpPr>
          <p:cNvPr id="188" name="Text Box 10"/>
          <p:cNvSpPr txBox="1">
            <a:spLocks noChangeArrowheads="1"/>
          </p:cNvSpPr>
          <p:nvPr/>
        </p:nvSpPr>
        <p:spPr bwMode="auto">
          <a:xfrm>
            <a:off x="5549812" y="5455813"/>
            <a:ext cx="567780" cy="5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A</a:t>
            </a:r>
            <a:r>
              <a:rPr lang="en-US" altLang="zh-CN" sz="2400" i="0" baseline="-25000">
                <a:solidFill>
                  <a:srgbClr val="0000FF"/>
                </a:solidFill>
              </a:rPr>
              <a:t>1</a:t>
            </a:r>
            <a:endParaRPr lang="en-US" altLang="zh-CN" sz="2400" i="0">
              <a:solidFill>
                <a:srgbClr val="0000FF"/>
              </a:solidFill>
            </a:endParaRPr>
          </a:p>
        </p:txBody>
      </p:sp>
      <p:sp>
        <p:nvSpPr>
          <p:cNvPr id="189" name="Text Box 12"/>
          <p:cNvSpPr txBox="1">
            <a:spLocks noChangeArrowheads="1"/>
          </p:cNvSpPr>
          <p:nvPr/>
        </p:nvSpPr>
        <p:spPr bwMode="auto">
          <a:xfrm>
            <a:off x="5845846" y="5479932"/>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A</a:t>
            </a:r>
            <a:r>
              <a:rPr lang="en-US" altLang="zh-CN" sz="2400" i="0" baseline="-25000">
                <a:solidFill>
                  <a:srgbClr val="0000FF"/>
                </a:solidFill>
              </a:rPr>
              <a:t>0</a:t>
            </a:r>
            <a:endParaRPr lang="en-US" altLang="zh-CN" sz="2400" i="0">
              <a:solidFill>
                <a:srgbClr val="0000FF"/>
              </a:solidFill>
            </a:endParaRPr>
          </a:p>
        </p:txBody>
      </p:sp>
      <p:sp>
        <p:nvSpPr>
          <p:cNvPr id="190" name="Text Box 15"/>
          <p:cNvSpPr txBox="1">
            <a:spLocks noChangeArrowheads="1"/>
          </p:cNvSpPr>
          <p:nvPr/>
        </p:nvSpPr>
        <p:spPr bwMode="auto">
          <a:xfrm>
            <a:off x="6439434" y="5479932"/>
            <a:ext cx="567780"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B</a:t>
            </a:r>
            <a:r>
              <a:rPr lang="en-US" altLang="zh-CN" sz="2400" i="0" baseline="-25000">
                <a:solidFill>
                  <a:srgbClr val="0000FF"/>
                </a:solidFill>
              </a:rPr>
              <a:t>3</a:t>
            </a:r>
            <a:endParaRPr lang="en-US" altLang="zh-CN" sz="2400" i="0">
              <a:solidFill>
                <a:srgbClr val="0000FF"/>
              </a:solidFill>
            </a:endParaRPr>
          </a:p>
        </p:txBody>
      </p:sp>
      <p:sp>
        <p:nvSpPr>
          <p:cNvPr id="191" name="Text Box 17"/>
          <p:cNvSpPr txBox="1">
            <a:spLocks noChangeArrowheads="1"/>
          </p:cNvSpPr>
          <p:nvPr/>
        </p:nvSpPr>
        <p:spPr bwMode="auto">
          <a:xfrm>
            <a:off x="6761277" y="5479932"/>
            <a:ext cx="567780"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B</a:t>
            </a:r>
            <a:r>
              <a:rPr lang="en-US" altLang="zh-CN" sz="2400" i="0" baseline="-25000">
                <a:solidFill>
                  <a:srgbClr val="0000FF"/>
                </a:solidFill>
              </a:rPr>
              <a:t>2</a:t>
            </a:r>
            <a:endParaRPr lang="en-US" altLang="zh-CN" sz="2400" i="0">
              <a:solidFill>
                <a:srgbClr val="0000FF"/>
              </a:solidFill>
            </a:endParaRPr>
          </a:p>
        </p:txBody>
      </p:sp>
      <p:sp>
        <p:nvSpPr>
          <p:cNvPr id="192" name="Text Box 19"/>
          <p:cNvSpPr txBox="1">
            <a:spLocks noChangeArrowheads="1"/>
          </p:cNvSpPr>
          <p:nvPr/>
        </p:nvSpPr>
        <p:spPr bwMode="auto">
          <a:xfrm>
            <a:off x="7081602" y="5479932"/>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B</a:t>
            </a:r>
            <a:r>
              <a:rPr lang="en-US" altLang="zh-CN" sz="2400" i="0" baseline="-25000">
                <a:solidFill>
                  <a:srgbClr val="0000FF"/>
                </a:solidFill>
              </a:rPr>
              <a:t>1</a:t>
            </a:r>
            <a:endParaRPr lang="en-US" altLang="zh-CN" sz="2400" i="0">
              <a:solidFill>
                <a:srgbClr val="0000FF"/>
              </a:solidFill>
            </a:endParaRPr>
          </a:p>
        </p:txBody>
      </p:sp>
      <p:sp>
        <p:nvSpPr>
          <p:cNvPr id="193" name="Text Box 21"/>
          <p:cNvSpPr txBox="1">
            <a:spLocks noChangeArrowheads="1"/>
          </p:cNvSpPr>
          <p:nvPr/>
        </p:nvSpPr>
        <p:spPr bwMode="auto">
          <a:xfrm>
            <a:off x="7353347" y="5479932"/>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B</a:t>
            </a:r>
            <a:r>
              <a:rPr lang="en-US" altLang="zh-CN" sz="2400" i="0" baseline="-25000">
                <a:solidFill>
                  <a:srgbClr val="0000FF"/>
                </a:solidFill>
              </a:rPr>
              <a:t>0</a:t>
            </a:r>
            <a:endParaRPr lang="en-US" altLang="zh-CN" sz="2400" i="0">
              <a:solidFill>
                <a:srgbClr val="0000FF"/>
              </a:solidFill>
            </a:endParaRPr>
          </a:p>
        </p:txBody>
      </p:sp>
      <p:sp>
        <p:nvSpPr>
          <p:cNvPr id="194" name="Text Box 7"/>
          <p:cNvSpPr txBox="1">
            <a:spLocks noChangeArrowheads="1"/>
          </p:cNvSpPr>
          <p:nvPr/>
        </p:nvSpPr>
        <p:spPr bwMode="auto">
          <a:xfrm>
            <a:off x="741540" y="5446165"/>
            <a:ext cx="567780" cy="5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A</a:t>
            </a:r>
            <a:r>
              <a:rPr lang="en-US" altLang="zh-CN" sz="2400" i="0" baseline="-25000">
                <a:solidFill>
                  <a:srgbClr val="0000FF"/>
                </a:solidFill>
              </a:rPr>
              <a:t>7</a:t>
            </a:r>
            <a:endParaRPr lang="en-US" altLang="zh-CN" sz="2400" i="0">
              <a:solidFill>
                <a:srgbClr val="0000FF"/>
              </a:solidFill>
            </a:endParaRPr>
          </a:p>
        </p:txBody>
      </p:sp>
      <p:sp>
        <p:nvSpPr>
          <p:cNvPr id="195" name="Text Box 8"/>
          <p:cNvSpPr txBox="1">
            <a:spLocks noChangeArrowheads="1"/>
          </p:cNvSpPr>
          <p:nvPr/>
        </p:nvSpPr>
        <p:spPr bwMode="auto">
          <a:xfrm>
            <a:off x="1061865" y="5446165"/>
            <a:ext cx="569298" cy="5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A</a:t>
            </a:r>
            <a:r>
              <a:rPr lang="en-US" altLang="zh-CN" sz="2400" i="0" baseline="-25000">
                <a:solidFill>
                  <a:srgbClr val="0000FF"/>
                </a:solidFill>
              </a:rPr>
              <a:t>6</a:t>
            </a:r>
            <a:endParaRPr lang="en-US" altLang="zh-CN" sz="2400" i="0">
              <a:solidFill>
                <a:srgbClr val="0000FF"/>
              </a:solidFill>
            </a:endParaRPr>
          </a:p>
        </p:txBody>
      </p:sp>
      <p:sp>
        <p:nvSpPr>
          <p:cNvPr id="196" name="Text Box 10"/>
          <p:cNvSpPr txBox="1">
            <a:spLocks noChangeArrowheads="1"/>
          </p:cNvSpPr>
          <p:nvPr/>
        </p:nvSpPr>
        <p:spPr bwMode="auto">
          <a:xfrm>
            <a:off x="1407999" y="5446165"/>
            <a:ext cx="567780" cy="51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A</a:t>
            </a:r>
            <a:r>
              <a:rPr lang="en-US" altLang="zh-CN" sz="2400" i="0" baseline="-25000">
                <a:solidFill>
                  <a:srgbClr val="0000FF"/>
                </a:solidFill>
              </a:rPr>
              <a:t>5</a:t>
            </a:r>
            <a:endParaRPr lang="en-US" altLang="zh-CN" sz="2400" i="0">
              <a:solidFill>
                <a:srgbClr val="0000FF"/>
              </a:solidFill>
            </a:endParaRPr>
          </a:p>
        </p:txBody>
      </p:sp>
      <p:sp>
        <p:nvSpPr>
          <p:cNvPr id="197" name="Text Box 12"/>
          <p:cNvSpPr txBox="1">
            <a:spLocks noChangeArrowheads="1"/>
          </p:cNvSpPr>
          <p:nvPr/>
        </p:nvSpPr>
        <p:spPr bwMode="auto">
          <a:xfrm>
            <a:off x="1727150" y="5444657"/>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A</a:t>
            </a:r>
            <a:r>
              <a:rPr lang="en-US" altLang="zh-CN" sz="2400" i="0" baseline="-25000">
                <a:solidFill>
                  <a:srgbClr val="0000FF"/>
                </a:solidFill>
              </a:rPr>
              <a:t>4</a:t>
            </a:r>
            <a:endParaRPr lang="en-US" altLang="zh-CN" sz="2400" i="0">
              <a:solidFill>
                <a:srgbClr val="0000FF"/>
              </a:solidFill>
            </a:endParaRPr>
          </a:p>
        </p:txBody>
      </p:sp>
      <p:sp>
        <p:nvSpPr>
          <p:cNvPr id="198" name="Text Box 15"/>
          <p:cNvSpPr txBox="1">
            <a:spLocks noChangeArrowheads="1"/>
          </p:cNvSpPr>
          <p:nvPr/>
        </p:nvSpPr>
        <p:spPr bwMode="auto">
          <a:xfrm>
            <a:off x="2297621" y="5470284"/>
            <a:ext cx="567780"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B</a:t>
            </a:r>
            <a:r>
              <a:rPr lang="en-US" altLang="zh-CN" sz="2400" i="0" baseline="-25000">
                <a:solidFill>
                  <a:srgbClr val="0000FF"/>
                </a:solidFill>
              </a:rPr>
              <a:t>7</a:t>
            </a:r>
            <a:endParaRPr lang="en-US" altLang="zh-CN" sz="2400" i="0">
              <a:solidFill>
                <a:srgbClr val="0000FF"/>
              </a:solidFill>
            </a:endParaRPr>
          </a:p>
        </p:txBody>
      </p:sp>
      <p:sp>
        <p:nvSpPr>
          <p:cNvPr id="199" name="Text Box 17"/>
          <p:cNvSpPr txBox="1">
            <a:spLocks noChangeArrowheads="1"/>
          </p:cNvSpPr>
          <p:nvPr/>
        </p:nvSpPr>
        <p:spPr bwMode="auto">
          <a:xfrm>
            <a:off x="2619464" y="5470284"/>
            <a:ext cx="567780"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B</a:t>
            </a:r>
            <a:r>
              <a:rPr lang="en-US" altLang="zh-CN" sz="2400" i="0" baseline="-25000">
                <a:solidFill>
                  <a:srgbClr val="0000FF"/>
                </a:solidFill>
              </a:rPr>
              <a:t>6</a:t>
            </a:r>
            <a:endParaRPr lang="en-US" altLang="zh-CN" sz="2400" i="0">
              <a:solidFill>
                <a:srgbClr val="0000FF"/>
              </a:solidFill>
            </a:endParaRPr>
          </a:p>
        </p:txBody>
      </p:sp>
      <p:sp>
        <p:nvSpPr>
          <p:cNvPr id="200" name="Text Box 19"/>
          <p:cNvSpPr txBox="1">
            <a:spLocks noChangeArrowheads="1"/>
          </p:cNvSpPr>
          <p:nvPr/>
        </p:nvSpPr>
        <p:spPr bwMode="auto">
          <a:xfrm>
            <a:off x="2939789" y="5470284"/>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B</a:t>
            </a:r>
            <a:r>
              <a:rPr lang="en-US" altLang="zh-CN" sz="2400" i="0" baseline="-25000">
                <a:solidFill>
                  <a:srgbClr val="0000FF"/>
                </a:solidFill>
              </a:rPr>
              <a:t>5</a:t>
            </a:r>
            <a:endParaRPr lang="en-US" altLang="zh-CN" sz="2400" i="0">
              <a:solidFill>
                <a:srgbClr val="0000FF"/>
              </a:solidFill>
            </a:endParaRPr>
          </a:p>
        </p:txBody>
      </p:sp>
      <p:sp>
        <p:nvSpPr>
          <p:cNvPr id="201" name="Text Box 21"/>
          <p:cNvSpPr txBox="1">
            <a:spLocks noChangeArrowheads="1"/>
          </p:cNvSpPr>
          <p:nvPr/>
        </p:nvSpPr>
        <p:spPr bwMode="auto">
          <a:xfrm>
            <a:off x="3211534" y="5470284"/>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B</a:t>
            </a:r>
            <a:r>
              <a:rPr lang="en-US" altLang="zh-CN" sz="2400" i="0" baseline="-25000">
                <a:solidFill>
                  <a:srgbClr val="0000FF"/>
                </a:solidFill>
              </a:rPr>
              <a:t>4</a:t>
            </a:r>
            <a:endParaRPr lang="en-US" altLang="zh-CN" sz="2400" i="0">
              <a:solidFill>
                <a:srgbClr val="0000FF"/>
              </a:solidFill>
            </a:endParaRPr>
          </a:p>
        </p:txBody>
      </p:sp>
      <p:sp>
        <p:nvSpPr>
          <p:cNvPr id="202" name="Text Box 23"/>
          <p:cNvSpPr txBox="1">
            <a:spLocks noChangeArrowheads="1"/>
          </p:cNvSpPr>
          <p:nvPr/>
        </p:nvSpPr>
        <p:spPr bwMode="auto">
          <a:xfrm>
            <a:off x="5445055" y="2631870"/>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S</a:t>
            </a:r>
            <a:r>
              <a:rPr lang="en-US" altLang="zh-CN" sz="2400" i="0" baseline="-25000">
                <a:solidFill>
                  <a:srgbClr val="0000FF"/>
                </a:solidFill>
              </a:rPr>
              <a:t>3</a:t>
            </a:r>
            <a:endParaRPr lang="en-US" altLang="zh-CN" sz="2400" i="0">
              <a:solidFill>
                <a:srgbClr val="0000FF"/>
              </a:solidFill>
            </a:endParaRPr>
          </a:p>
        </p:txBody>
      </p:sp>
      <p:sp>
        <p:nvSpPr>
          <p:cNvPr id="203" name="Text Box 25"/>
          <p:cNvSpPr txBox="1">
            <a:spLocks noChangeArrowheads="1"/>
          </p:cNvSpPr>
          <p:nvPr/>
        </p:nvSpPr>
        <p:spPr bwMode="auto">
          <a:xfrm>
            <a:off x="5889867" y="2631870"/>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S</a:t>
            </a:r>
            <a:r>
              <a:rPr lang="en-US" altLang="zh-CN" sz="2400" i="0" baseline="-25000">
                <a:solidFill>
                  <a:srgbClr val="0000FF"/>
                </a:solidFill>
              </a:rPr>
              <a:t>2</a:t>
            </a:r>
            <a:endParaRPr lang="en-US" altLang="zh-CN" sz="2400" i="0">
              <a:solidFill>
                <a:srgbClr val="0000FF"/>
              </a:solidFill>
            </a:endParaRPr>
          </a:p>
        </p:txBody>
      </p:sp>
      <p:sp>
        <p:nvSpPr>
          <p:cNvPr id="204" name="Text Box 27"/>
          <p:cNvSpPr txBox="1">
            <a:spLocks noChangeArrowheads="1"/>
          </p:cNvSpPr>
          <p:nvPr/>
        </p:nvSpPr>
        <p:spPr bwMode="auto">
          <a:xfrm>
            <a:off x="6360487" y="2631870"/>
            <a:ext cx="567780"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S</a:t>
            </a:r>
            <a:r>
              <a:rPr lang="en-US" altLang="zh-CN" sz="2400" i="0" baseline="-25000">
                <a:solidFill>
                  <a:srgbClr val="0000FF"/>
                </a:solidFill>
              </a:rPr>
              <a:t>1</a:t>
            </a:r>
            <a:endParaRPr lang="en-US" altLang="zh-CN" sz="2400" i="0">
              <a:solidFill>
                <a:srgbClr val="0000FF"/>
              </a:solidFill>
            </a:endParaRPr>
          </a:p>
        </p:txBody>
      </p:sp>
      <p:sp>
        <p:nvSpPr>
          <p:cNvPr id="205" name="Text Box 29"/>
          <p:cNvSpPr txBox="1">
            <a:spLocks noChangeArrowheads="1"/>
          </p:cNvSpPr>
          <p:nvPr/>
        </p:nvSpPr>
        <p:spPr bwMode="auto">
          <a:xfrm>
            <a:off x="6779490" y="2631870"/>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S</a:t>
            </a:r>
            <a:r>
              <a:rPr lang="en-US" altLang="zh-CN" sz="2400" i="0" baseline="-25000">
                <a:solidFill>
                  <a:srgbClr val="0000FF"/>
                </a:solidFill>
              </a:rPr>
              <a:t>0</a:t>
            </a:r>
            <a:endParaRPr lang="en-US" altLang="zh-CN" sz="2400" i="0">
              <a:solidFill>
                <a:srgbClr val="0000FF"/>
              </a:solidFill>
            </a:endParaRPr>
          </a:p>
        </p:txBody>
      </p:sp>
      <p:sp>
        <p:nvSpPr>
          <p:cNvPr id="206" name="Text Box 23"/>
          <p:cNvSpPr txBox="1">
            <a:spLocks noChangeArrowheads="1"/>
          </p:cNvSpPr>
          <p:nvPr/>
        </p:nvSpPr>
        <p:spPr bwMode="auto">
          <a:xfrm>
            <a:off x="1246317" y="2564287"/>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S</a:t>
            </a:r>
            <a:r>
              <a:rPr lang="en-US" altLang="zh-CN" sz="2400" i="0" baseline="-25000">
                <a:solidFill>
                  <a:srgbClr val="0000FF"/>
                </a:solidFill>
              </a:rPr>
              <a:t>7</a:t>
            </a:r>
            <a:endParaRPr lang="en-US" altLang="zh-CN" sz="2400" i="0">
              <a:solidFill>
                <a:srgbClr val="0000FF"/>
              </a:solidFill>
            </a:endParaRPr>
          </a:p>
        </p:txBody>
      </p:sp>
      <p:sp>
        <p:nvSpPr>
          <p:cNvPr id="207" name="Text Box 25"/>
          <p:cNvSpPr txBox="1">
            <a:spLocks noChangeArrowheads="1"/>
          </p:cNvSpPr>
          <p:nvPr/>
        </p:nvSpPr>
        <p:spPr bwMode="auto">
          <a:xfrm>
            <a:off x="1691129" y="2564287"/>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S</a:t>
            </a:r>
            <a:r>
              <a:rPr lang="en-US" altLang="zh-CN" sz="2400" i="0" baseline="-25000">
                <a:solidFill>
                  <a:srgbClr val="0000FF"/>
                </a:solidFill>
              </a:rPr>
              <a:t>6</a:t>
            </a:r>
            <a:endParaRPr lang="en-US" altLang="zh-CN" sz="2400" i="0">
              <a:solidFill>
                <a:srgbClr val="0000FF"/>
              </a:solidFill>
            </a:endParaRPr>
          </a:p>
        </p:txBody>
      </p:sp>
      <p:sp>
        <p:nvSpPr>
          <p:cNvPr id="208" name="Text Box 27"/>
          <p:cNvSpPr txBox="1">
            <a:spLocks noChangeArrowheads="1"/>
          </p:cNvSpPr>
          <p:nvPr/>
        </p:nvSpPr>
        <p:spPr bwMode="auto">
          <a:xfrm>
            <a:off x="2161749" y="2564287"/>
            <a:ext cx="567780"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S</a:t>
            </a:r>
            <a:r>
              <a:rPr lang="en-US" altLang="zh-CN" sz="2400" i="0" baseline="-25000">
                <a:solidFill>
                  <a:srgbClr val="0000FF"/>
                </a:solidFill>
              </a:rPr>
              <a:t>5</a:t>
            </a:r>
            <a:endParaRPr lang="en-US" altLang="zh-CN" sz="2400" i="0">
              <a:solidFill>
                <a:srgbClr val="0000FF"/>
              </a:solidFill>
            </a:endParaRPr>
          </a:p>
        </p:txBody>
      </p:sp>
      <p:sp>
        <p:nvSpPr>
          <p:cNvPr id="209" name="Text Box 29"/>
          <p:cNvSpPr txBox="1">
            <a:spLocks noChangeArrowheads="1"/>
          </p:cNvSpPr>
          <p:nvPr/>
        </p:nvSpPr>
        <p:spPr bwMode="auto">
          <a:xfrm>
            <a:off x="2580752" y="2564287"/>
            <a:ext cx="569298"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S</a:t>
            </a:r>
            <a:r>
              <a:rPr lang="en-US" altLang="zh-CN" sz="2400" i="0" baseline="-25000">
                <a:solidFill>
                  <a:srgbClr val="0000FF"/>
                </a:solidFill>
              </a:rPr>
              <a:t>4</a:t>
            </a:r>
            <a:endParaRPr lang="en-US" altLang="zh-CN" sz="2400" i="0">
              <a:solidFill>
                <a:srgbClr val="0000FF"/>
              </a:solidFill>
            </a:endParaRPr>
          </a:p>
        </p:txBody>
      </p:sp>
      <p:sp>
        <p:nvSpPr>
          <p:cNvPr id="210" name="Text Box 30"/>
          <p:cNvSpPr txBox="1">
            <a:spLocks noChangeArrowheads="1"/>
          </p:cNvSpPr>
          <p:nvPr/>
        </p:nvSpPr>
        <p:spPr bwMode="auto">
          <a:xfrm>
            <a:off x="-18098" y="3989590"/>
            <a:ext cx="643686" cy="5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00FF"/>
                </a:solidFill>
              </a:rPr>
              <a:t>C</a:t>
            </a:r>
            <a:r>
              <a:rPr lang="en-US" altLang="zh-CN" sz="2400" i="0" baseline="-25000">
                <a:solidFill>
                  <a:srgbClr val="0000FF"/>
                </a:solidFill>
              </a:rPr>
              <a:t>7</a:t>
            </a:r>
          </a:p>
        </p:txBody>
      </p:sp>
    </p:spTree>
    <p:extLst>
      <p:ext uri="{BB962C8B-B14F-4D97-AF65-F5344CB8AC3E}">
        <p14:creationId xmlns:p14="http://schemas.microsoft.com/office/powerpoint/2010/main" val="3981711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184"/>
                                        </p:tgtEl>
                                        <p:attrNameLst>
                                          <p:attrName>style.visibility</p:attrName>
                                        </p:attrNameLst>
                                      </p:cBhvr>
                                      <p:to>
                                        <p:strVal val="visible"/>
                                      </p:to>
                                    </p:set>
                                    <p:animEffect transition="in" filter="wipe(left)">
                                      <p:cBhvr>
                                        <p:cTn id="14" dur="2000"/>
                                        <p:tgtEl>
                                          <p:spTgt spid="18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85"/>
                                        </p:tgtEl>
                                        <p:attrNameLst>
                                          <p:attrName>style.visibility</p:attrName>
                                        </p:attrNameLst>
                                      </p:cBhvr>
                                      <p:to>
                                        <p:strVal val="visible"/>
                                      </p:to>
                                    </p:set>
                                    <p:animEffect transition="in" filter="wipe(left)">
                                      <p:cBhvr>
                                        <p:cTn id="19" dur="2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P spid="184" grpId="0" animBg="1"/>
      <p:bldP spid="185"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 name="矩形 161"/>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85347" name="Rectangle 3"/>
          <p:cNvSpPr>
            <a:spLocks noGrp="1" noChangeArrowheads="1"/>
          </p:cNvSpPr>
          <p:nvPr>
            <p:ph type="body" idx="1"/>
          </p:nvPr>
        </p:nvSpPr>
        <p:spPr>
          <a:xfrm>
            <a:off x="0" y="15241"/>
            <a:ext cx="8890952" cy="848359"/>
          </a:xfrm>
          <a:ln>
            <a:solidFill>
              <a:schemeClr val="bg1"/>
            </a:solidFill>
          </a:ln>
        </p:spPr>
        <p:txBody>
          <a:bodyPr/>
          <a:lstStyle/>
          <a:p>
            <a:pPr eaLnBrk="1" hangingPunct="1">
              <a:lnSpc>
                <a:spcPct val="120000"/>
              </a:lnSpc>
              <a:buFont typeface="Wingdings" panose="05000000000000000000" pitchFamily="2" charset="2"/>
              <a:buChar char="l"/>
            </a:pPr>
            <a:r>
              <a:rPr kumimoji="1" lang="zh-CN" altLang="en-US" sz="2800" b="1" dirty="0">
                <a:solidFill>
                  <a:srgbClr val="800000"/>
                </a:solidFill>
              </a:rPr>
              <a:t>例</a:t>
            </a:r>
            <a:r>
              <a:rPr kumimoji="1" lang="en-US" altLang="zh-CN" sz="2800" b="1" dirty="0">
                <a:solidFill>
                  <a:srgbClr val="800000"/>
                </a:solidFill>
              </a:rPr>
              <a:t>9</a:t>
            </a:r>
            <a:r>
              <a:rPr kumimoji="1" lang="zh-CN" altLang="en-US" sz="2800" b="1" dirty="0">
                <a:solidFill>
                  <a:srgbClr val="800000"/>
                </a:solidFill>
              </a:rPr>
              <a:t>：</a:t>
            </a:r>
            <a:r>
              <a:rPr lang="zh-CN" altLang="en-US" sz="2800" b="1" dirty="0"/>
              <a:t>试用</a:t>
            </a:r>
            <a:r>
              <a:rPr lang="en-US" altLang="zh-CN" sz="2800" b="1" dirty="0"/>
              <a:t>74LS283</a:t>
            </a:r>
            <a:r>
              <a:rPr lang="zh-CN" altLang="en-US" sz="2800" b="1" dirty="0"/>
              <a:t>将</a:t>
            </a:r>
            <a:r>
              <a:rPr lang="en-US" altLang="zh-CN" sz="2800" b="1" dirty="0"/>
              <a:t>8421BCD</a:t>
            </a:r>
            <a:r>
              <a:rPr lang="zh-CN" altLang="en-US" sz="2800" b="1" dirty="0"/>
              <a:t>码转换成余</a:t>
            </a:r>
            <a:r>
              <a:rPr lang="en-US" altLang="zh-CN" sz="2800" b="1" dirty="0"/>
              <a:t>3</a:t>
            </a:r>
            <a:r>
              <a:rPr lang="zh-CN" altLang="en-US" sz="2800" b="1" dirty="0"/>
              <a:t>码。</a:t>
            </a:r>
            <a:endParaRPr lang="en-US" altLang="zh-CN" sz="2800" b="1" dirty="0">
              <a:solidFill>
                <a:srgbClr val="0000FF"/>
              </a:solidFill>
              <a:latin typeface="+mn-ea"/>
              <a:cs typeface="+mj-cs"/>
            </a:endParaRPr>
          </a:p>
          <a:p>
            <a:pPr eaLnBrk="1" hangingPunct="1">
              <a:buFont typeface="Arial" panose="020B0604020202020204" pitchFamily="34" charset="0"/>
              <a:buChar char="•"/>
            </a:pPr>
            <a:endParaRPr lang="zh-CN" altLang="en-US" sz="2400" dirty="0">
              <a:latin typeface="宋体" panose="02010600030101010101" pitchFamily="2" charset="-122"/>
            </a:endParaRPr>
          </a:p>
          <a:p>
            <a:pPr marL="0" indent="0" algn="just" eaLnBrk="1" hangingPunct="1">
              <a:lnSpc>
                <a:spcPct val="120000"/>
              </a:lnSpc>
              <a:buNone/>
            </a:pPr>
            <a:endParaRPr lang="zh-CN" altLang="en-US" sz="2400" dirty="0"/>
          </a:p>
          <a:p>
            <a:pPr marL="0" indent="0" algn="just" eaLnBrk="1" hangingPunct="1">
              <a:lnSpc>
                <a:spcPct val="120000"/>
              </a:lnSpc>
              <a:buNone/>
            </a:pPr>
            <a:endParaRPr lang="zh-CN" altLang="en-US" sz="2600" dirty="0"/>
          </a:p>
          <a:p>
            <a:pPr eaLnBrk="1" hangingPunct="1"/>
            <a:endParaRPr lang="en-US" altLang="zh-CN" dirty="0"/>
          </a:p>
        </p:txBody>
      </p:sp>
      <p:graphicFrame>
        <p:nvGraphicFramePr>
          <p:cNvPr id="121" name="Group 133"/>
          <p:cNvGraphicFramePr>
            <a:graphicFrameLocks/>
          </p:cNvGraphicFramePr>
          <p:nvPr>
            <p:extLst>
              <p:ext uri="{D42A27DB-BD31-4B8C-83A1-F6EECF244321}">
                <p14:modId xmlns:p14="http://schemas.microsoft.com/office/powerpoint/2010/main" val="4027960028"/>
              </p:ext>
            </p:extLst>
          </p:nvPr>
        </p:nvGraphicFramePr>
        <p:xfrm>
          <a:off x="177325" y="1391945"/>
          <a:ext cx="3929062" cy="4773613"/>
        </p:xfrm>
        <a:graphic>
          <a:graphicData uri="http://schemas.openxmlformats.org/drawingml/2006/table">
            <a:tbl>
              <a:tblPr>
                <a:tableStyleId>{616DA210-FB5B-4158-B5E0-FEB733F419BA}</a:tableStyleId>
              </a:tblPr>
              <a:tblGrid>
                <a:gridCol w="1905000">
                  <a:extLst>
                    <a:ext uri="{9D8B030D-6E8A-4147-A177-3AD203B41FA5}">
                      <a16:colId xmlns:a16="http://schemas.microsoft.com/office/drawing/2014/main" xmlns="" val="20000"/>
                    </a:ext>
                  </a:extLst>
                </a:gridCol>
                <a:gridCol w="2024062">
                  <a:extLst>
                    <a:ext uri="{9D8B030D-6E8A-4147-A177-3AD203B41FA5}">
                      <a16:colId xmlns:a16="http://schemas.microsoft.com/office/drawing/2014/main" xmlns="" val="20001"/>
                    </a:ext>
                  </a:extLst>
                </a:gridCol>
              </a:tblGrid>
              <a:tr h="457243">
                <a:tc>
                  <a:txBody>
                    <a:bodyPr/>
                    <a:lstStyle/>
                    <a:p>
                      <a:pPr marL="0" marR="0" lvl="0" indent="0" algn="ctr" defTabSz="914400" rtl="0" eaLnBrk="1" fontAlgn="base" latinLnBrk="0" hangingPunct="1">
                        <a:lnSpc>
                          <a:spcPct val="100000"/>
                        </a:lnSpc>
                        <a:spcBef>
                          <a:spcPct val="20000"/>
                        </a:spcBef>
                        <a:spcAft>
                          <a:spcPct val="0"/>
                        </a:spcAft>
                        <a:buClr>
                          <a:srgbClr val="66FF33"/>
                        </a:buClr>
                        <a:buSzTx/>
                        <a:buFont typeface="Wingdings" pitchFamily="2" charset="2"/>
                        <a:buNone/>
                        <a:tabLst/>
                      </a:pPr>
                      <a:r>
                        <a:rPr kumimoji="1" lang="zh-CN" altLang="en-US" sz="2400" u="none" strike="noStrike" cap="none" normalizeH="0" baseline="0" dirty="0">
                          <a:ln>
                            <a:noFill/>
                          </a:ln>
                          <a:effectLst/>
                        </a:rPr>
                        <a:t>输入</a:t>
                      </a:r>
                      <a:endParaRPr kumimoji="1" lang="zh-CN" altLang="en-US" sz="2400" b="1" i="0" u="none" strike="noStrike" cap="none" normalizeH="0" baseline="0" dirty="0">
                        <a:ln>
                          <a:noFill/>
                        </a:ln>
                        <a:solidFill>
                          <a:schemeClr val="tx1"/>
                        </a:solidFill>
                        <a:effectLst/>
                        <a:latin typeface="Times New Roman" pitchFamily="18" charset="0"/>
                        <a:ea typeface="宋体" pitchFamily="2" charset="-122"/>
                      </a:endParaRPr>
                    </a:p>
                  </a:txBody>
                  <a:tcPr marT="45724" marB="45724" horzOverflow="overflow"/>
                </a:tc>
                <a:tc>
                  <a:txBody>
                    <a:bodyPr/>
                    <a:lstStyle/>
                    <a:p>
                      <a:pPr marL="0" marR="0" lvl="0" indent="0" algn="ctr" defTabSz="914400" rtl="0" eaLnBrk="1" fontAlgn="base" latinLnBrk="0" hangingPunct="1">
                        <a:lnSpc>
                          <a:spcPct val="100000"/>
                        </a:lnSpc>
                        <a:spcBef>
                          <a:spcPct val="20000"/>
                        </a:spcBef>
                        <a:spcAft>
                          <a:spcPct val="0"/>
                        </a:spcAft>
                        <a:buClr>
                          <a:srgbClr val="66FF33"/>
                        </a:buClr>
                        <a:buSzTx/>
                        <a:buFont typeface="Wingdings" pitchFamily="2" charset="2"/>
                        <a:buNone/>
                        <a:tabLst/>
                      </a:pPr>
                      <a:r>
                        <a:rPr kumimoji="1" lang="zh-CN" altLang="en-US" sz="2400" u="none" strike="noStrike" cap="none" normalizeH="0" baseline="0">
                          <a:ln>
                            <a:noFill/>
                          </a:ln>
                          <a:effectLst/>
                        </a:rPr>
                        <a:t>输出</a:t>
                      </a: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a:txBody>
                  <a:tcPr marT="45724" marB="45724" horzOverflow="overflow"/>
                </a:tc>
                <a:extLst>
                  <a:ext uri="{0D108BD9-81ED-4DB2-BD59-A6C34878D82A}">
                    <a16:rowId xmlns:a16="http://schemas.microsoft.com/office/drawing/2014/main" xmlns="" val="10000"/>
                  </a:ext>
                </a:extLst>
              </a:tr>
              <a:tr h="457243">
                <a:tc>
                  <a:txBody>
                    <a:bodyPr/>
                    <a:lstStyle/>
                    <a:p>
                      <a:pPr marL="0" marR="0" lvl="0" indent="0" algn="ctr" defTabSz="914400" rtl="0" eaLnBrk="1" fontAlgn="base" latinLnBrk="0" hangingPunct="1">
                        <a:lnSpc>
                          <a:spcPct val="100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a:ln>
                            <a:noFill/>
                          </a:ln>
                          <a:effectLst/>
                        </a:rPr>
                        <a:t>A   B   C  D</a:t>
                      </a:r>
                      <a:endParaRPr kumimoji="1" lang="en-US" altLang="zh-CN" sz="2400" b="1" i="1" u="none" strike="noStrike" cap="none" normalizeH="0" baseline="0">
                        <a:ln>
                          <a:noFill/>
                        </a:ln>
                        <a:solidFill>
                          <a:schemeClr val="tx1"/>
                        </a:solidFill>
                        <a:effectLst/>
                        <a:latin typeface="Times New Roman" pitchFamily="18" charset="0"/>
                        <a:ea typeface="宋体" pitchFamily="2" charset="-122"/>
                      </a:endParaRPr>
                    </a:p>
                  </a:txBody>
                  <a:tcPr marT="45724" marB="45724" horzOverflow="overflow"/>
                </a:tc>
                <a:tc>
                  <a:txBody>
                    <a:bodyPr/>
                    <a:lstStyle/>
                    <a:p>
                      <a:pPr marL="0" marR="0" lvl="0" indent="0" algn="ctr" defTabSz="914400" rtl="0" eaLnBrk="1" fontAlgn="base" latinLnBrk="0" hangingPunct="1">
                        <a:lnSpc>
                          <a:spcPct val="100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a:ln>
                            <a:noFill/>
                          </a:ln>
                          <a:effectLst/>
                        </a:rPr>
                        <a:t>F</a:t>
                      </a:r>
                      <a:r>
                        <a:rPr kumimoji="1" lang="en-US" altLang="zh-CN" sz="2400" u="none" strike="noStrike" cap="none" normalizeH="0" baseline="-25000">
                          <a:ln>
                            <a:noFill/>
                          </a:ln>
                          <a:effectLst/>
                        </a:rPr>
                        <a:t>3  </a:t>
                      </a:r>
                      <a:r>
                        <a:rPr kumimoji="1" lang="en-US" altLang="zh-CN" sz="2400" u="none" strike="noStrike" cap="none" normalizeH="0" baseline="0">
                          <a:ln>
                            <a:noFill/>
                          </a:ln>
                          <a:effectLst/>
                        </a:rPr>
                        <a:t>F</a:t>
                      </a:r>
                      <a:r>
                        <a:rPr kumimoji="1" lang="en-US" altLang="zh-CN" sz="2400" u="none" strike="noStrike" cap="none" normalizeH="0" baseline="-25000">
                          <a:ln>
                            <a:noFill/>
                          </a:ln>
                          <a:effectLst/>
                        </a:rPr>
                        <a:t>2  </a:t>
                      </a:r>
                      <a:r>
                        <a:rPr kumimoji="1" lang="en-US" altLang="zh-CN" sz="2400" u="none" strike="noStrike" cap="none" normalizeH="0" baseline="0">
                          <a:ln>
                            <a:noFill/>
                          </a:ln>
                          <a:effectLst/>
                        </a:rPr>
                        <a:t>F</a:t>
                      </a:r>
                      <a:r>
                        <a:rPr kumimoji="1" lang="en-US" altLang="zh-CN" sz="2400" u="none" strike="noStrike" cap="none" normalizeH="0" baseline="-25000">
                          <a:ln>
                            <a:noFill/>
                          </a:ln>
                          <a:effectLst/>
                        </a:rPr>
                        <a:t>1  </a:t>
                      </a:r>
                      <a:r>
                        <a:rPr kumimoji="1" lang="en-US" altLang="zh-CN" sz="2400" u="none" strike="noStrike" cap="none" normalizeH="0" baseline="0">
                          <a:ln>
                            <a:noFill/>
                          </a:ln>
                          <a:effectLst/>
                        </a:rPr>
                        <a:t>F</a:t>
                      </a:r>
                      <a:r>
                        <a:rPr kumimoji="1" lang="en-US" altLang="zh-CN" sz="2400" u="none" strike="noStrike" cap="none" normalizeH="0" baseline="-25000">
                          <a:ln>
                            <a:noFill/>
                          </a:ln>
                          <a:effectLst/>
                        </a:rPr>
                        <a:t>0</a:t>
                      </a:r>
                      <a:endParaRPr kumimoji="1" lang="en-US" altLang="zh-CN" sz="2400" b="1" i="0" u="none" strike="noStrike" cap="none" normalizeH="0" baseline="-25000">
                        <a:ln>
                          <a:noFill/>
                        </a:ln>
                        <a:solidFill>
                          <a:schemeClr val="tx1"/>
                        </a:solidFill>
                        <a:effectLst/>
                        <a:latin typeface="Times New Roman" pitchFamily="18" charset="0"/>
                        <a:ea typeface="宋体" pitchFamily="2" charset="-122"/>
                      </a:endParaRPr>
                    </a:p>
                  </a:txBody>
                  <a:tcPr marT="45724" marB="45724" horzOverflow="overflow"/>
                </a:tc>
                <a:extLst>
                  <a:ext uri="{0D108BD9-81ED-4DB2-BD59-A6C34878D82A}">
                    <a16:rowId xmlns:a16="http://schemas.microsoft.com/office/drawing/2014/main" xmlns="" val="10001"/>
                  </a:ext>
                </a:extLst>
              </a:tr>
              <a:tr h="3859127">
                <a:tc>
                  <a:txBody>
                    <a:bodyPr/>
                    <a:lstStyle/>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0    0    0   0</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0    0    0   1</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0    0    1   0</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0    0    1   1</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0    1    0   0</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0    1    0   1</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0    1    1   0</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0    1    1   1</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1    0    0   0    </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1    0    0   1</a:t>
                      </a:r>
                      <a:endParaRPr kumimoji="1" lang="en-US" altLang="zh-CN" sz="2400" b="1" i="0" u="none" strike="noStrike" cap="none" normalizeH="0" baseline="0" dirty="0">
                        <a:ln>
                          <a:noFill/>
                        </a:ln>
                        <a:solidFill>
                          <a:schemeClr val="tx1"/>
                        </a:solidFill>
                        <a:effectLst/>
                        <a:latin typeface="Times New Roman" pitchFamily="18" charset="0"/>
                        <a:ea typeface="宋体" pitchFamily="2" charset="-122"/>
                      </a:endParaRPr>
                    </a:p>
                  </a:txBody>
                  <a:tcPr marT="45724" marB="45724" horzOverflow="overflow"/>
                </a:tc>
                <a:tc>
                  <a:txBody>
                    <a:bodyPr/>
                    <a:lstStyle/>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0    0    1   1</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0    1    0   0</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0    1    0   1</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0    1    1   0</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0    1    1   1</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1    0    0   0</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1    0    0   1</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1    0    1   0</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1    0    1   1    </a:t>
                      </a:r>
                    </a:p>
                    <a:p>
                      <a:pPr marL="0" marR="0" lvl="0" indent="0" algn="ctr" defTabSz="914400" rtl="0" eaLnBrk="1" fontAlgn="base" latinLnBrk="0" hangingPunct="1">
                        <a:lnSpc>
                          <a:spcPct val="85000"/>
                        </a:lnSpc>
                        <a:spcBef>
                          <a:spcPct val="20000"/>
                        </a:spcBef>
                        <a:spcAft>
                          <a:spcPct val="0"/>
                        </a:spcAft>
                        <a:buClr>
                          <a:srgbClr val="66FF33"/>
                        </a:buClr>
                        <a:buSzTx/>
                        <a:buFont typeface="Wingdings" pitchFamily="2" charset="2"/>
                        <a:buNone/>
                        <a:tabLst/>
                      </a:pPr>
                      <a:r>
                        <a:rPr kumimoji="1" lang="en-US" altLang="zh-CN" sz="2400" u="none" strike="noStrike" cap="none" normalizeH="0" baseline="0" dirty="0">
                          <a:ln>
                            <a:noFill/>
                          </a:ln>
                          <a:effectLst/>
                        </a:rPr>
                        <a:t>1    1    0   0</a:t>
                      </a:r>
                      <a:endParaRPr kumimoji="1" lang="en-US" altLang="zh-CN" sz="2400" b="1" i="0" u="none" strike="noStrike" cap="none" normalizeH="0" baseline="0" dirty="0">
                        <a:ln>
                          <a:noFill/>
                        </a:ln>
                        <a:solidFill>
                          <a:schemeClr val="tx1"/>
                        </a:solidFill>
                        <a:effectLst/>
                        <a:latin typeface="Times New Roman" pitchFamily="18" charset="0"/>
                        <a:ea typeface="宋体" pitchFamily="2" charset="-122"/>
                      </a:endParaRPr>
                    </a:p>
                  </a:txBody>
                  <a:tcPr marT="45724" marB="45724" horzOverflow="overflow"/>
                </a:tc>
                <a:extLst>
                  <a:ext uri="{0D108BD9-81ED-4DB2-BD59-A6C34878D82A}">
                    <a16:rowId xmlns:a16="http://schemas.microsoft.com/office/drawing/2014/main" xmlns="" val="10002"/>
                  </a:ext>
                </a:extLst>
              </a:tr>
            </a:tbl>
          </a:graphicData>
        </a:graphic>
      </p:graphicFrame>
      <p:sp>
        <p:nvSpPr>
          <p:cNvPr id="122" name="Rectangle 3"/>
          <p:cNvSpPr txBox="1">
            <a:spLocks noChangeArrowheads="1"/>
          </p:cNvSpPr>
          <p:nvPr/>
        </p:nvSpPr>
        <p:spPr>
          <a:xfrm>
            <a:off x="4286568" y="863600"/>
            <a:ext cx="4857432" cy="2032025"/>
          </a:xfrm>
          <a:prstGeom prst="rect">
            <a:avLst/>
          </a:prstGeom>
          <a:ln>
            <a:solidFill>
              <a:schemeClr val="bg1"/>
            </a:solidFill>
          </a:ln>
        </p:spPr>
        <p:txBody>
          <a:bodyPr/>
          <a:lstStyle>
            <a:lvl1pPr marL="342900" indent="-342900" algn="just"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sz="2800">
                <a:solidFill>
                  <a:schemeClr val="tx1"/>
                </a:solidFill>
                <a:latin typeface="+mn-lt"/>
                <a:ea typeface="+mn-ea"/>
              </a:defRPr>
            </a:lvl2pPr>
            <a:lvl3pPr marL="1143000" indent="-228600" algn="just" rtl="0" eaLnBrk="0" fontAlgn="base" hangingPunct="0">
              <a:spcBef>
                <a:spcPct val="20000"/>
              </a:spcBef>
              <a:spcAft>
                <a:spcPct val="0"/>
              </a:spcAft>
              <a:buChar char="•"/>
              <a:defRPr sz="2400">
                <a:solidFill>
                  <a:schemeClr val="tx1"/>
                </a:solidFill>
                <a:latin typeface="+mn-lt"/>
                <a:ea typeface="+mn-ea"/>
              </a:defRPr>
            </a:lvl3pPr>
            <a:lvl4pPr marL="1600200" indent="-228600" algn="just" rtl="0" eaLnBrk="0" fontAlgn="base" hangingPunct="0">
              <a:spcBef>
                <a:spcPct val="20000"/>
              </a:spcBef>
              <a:spcAft>
                <a:spcPct val="0"/>
              </a:spcAft>
              <a:buChar char="–"/>
              <a:defRPr sz="2000">
                <a:solidFill>
                  <a:schemeClr val="tx1"/>
                </a:solidFill>
                <a:latin typeface="+mn-lt"/>
                <a:ea typeface="+mn-ea"/>
              </a:defRPr>
            </a:lvl4pPr>
            <a:lvl5pPr marL="2057400" indent="-228600" algn="just"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buNone/>
            </a:pPr>
            <a:r>
              <a:rPr lang="zh-CN" altLang="en-US" sz="2400" b="1" kern="0" dirty="0">
                <a:solidFill>
                  <a:srgbClr val="0000FF"/>
                </a:solidFill>
              </a:rPr>
              <a:t>解：</a:t>
            </a:r>
            <a:r>
              <a:rPr lang="zh-CN" altLang="en-US" sz="2400" b="0" kern="0" dirty="0"/>
              <a:t>以</a:t>
            </a:r>
            <a:r>
              <a:rPr lang="en-US" altLang="zh-CN" sz="2400" b="0" kern="0" dirty="0"/>
              <a:t>8421BCD</a:t>
            </a:r>
            <a:r>
              <a:rPr lang="zh-CN" altLang="en-US" sz="2400" b="0" kern="0" dirty="0"/>
              <a:t>码作为输入，余</a:t>
            </a:r>
            <a:r>
              <a:rPr lang="en-US" altLang="zh-CN" sz="2400" b="0" kern="0" dirty="0"/>
              <a:t>3</a:t>
            </a:r>
            <a:r>
              <a:rPr lang="zh-CN" altLang="en-US" sz="2400" b="0" kern="0" dirty="0"/>
              <a:t>码作为输出，从真值表可以得出：</a:t>
            </a:r>
          </a:p>
          <a:p>
            <a:pPr eaLnBrk="1" hangingPunct="1">
              <a:lnSpc>
                <a:spcPct val="120000"/>
              </a:lnSpc>
              <a:buFont typeface="Wingdings" panose="05000000000000000000" pitchFamily="2" charset="2"/>
              <a:buChar char="l"/>
            </a:pPr>
            <a:endParaRPr lang="en-US" altLang="zh-CN" sz="2400" b="1" kern="0" dirty="0">
              <a:solidFill>
                <a:srgbClr val="0000FF"/>
              </a:solidFill>
              <a:latin typeface="+mn-ea"/>
              <a:cs typeface="+mj-cs"/>
            </a:endParaRPr>
          </a:p>
          <a:p>
            <a:pPr eaLnBrk="1" hangingPunct="1">
              <a:buFont typeface="Arial" panose="020B0604020202020204" pitchFamily="34" charset="0"/>
              <a:buChar char="•"/>
            </a:pPr>
            <a:endParaRPr lang="zh-CN" altLang="en-US" sz="2400" b="0" kern="0" dirty="0">
              <a:latin typeface="宋体" panose="02010600030101010101" pitchFamily="2" charset="-122"/>
            </a:endParaRPr>
          </a:p>
          <a:p>
            <a:pPr marL="0" indent="0" eaLnBrk="1" hangingPunct="1">
              <a:lnSpc>
                <a:spcPct val="120000"/>
              </a:lnSpc>
              <a:buFontTx/>
              <a:buNone/>
            </a:pPr>
            <a:endParaRPr lang="zh-CN" altLang="en-US" sz="2400" b="0" kern="0" dirty="0"/>
          </a:p>
          <a:p>
            <a:pPr marL="0" indent="0" eaLnBrk="1" hangingPunct="1">
              <a:lnSpc>
                <a:spcPct val="120000"/>
              </a:lnSpc>
              <a:buFontTx/>
              <a:buNone/>
            </a:pPr>
            <a:endParaRPr lang="zh-CN" altLang="en-US" sz="2400" b="0" kern="0" dirty="0"/>
          </a:p>
          <a:p>
            <a:pPr eaLnBrk="1" hangingPunct="1"/>
            <a:endParaRPr lang="en-US" altLang="zh-CN" sz="2400" b="0" kern="0" dirty="0"/>
          </a:p>
        </p:txBody>
      </p:sp>
      <p:sp>
        <p:nvSpPr>
          <p:cNvPr id="123" name="Text Box 134"/>
          <p:cNvSpPr txBox="1">
            <a:spLocks noChangeArrowheads="1"/>
          </p:cNvSpPr>
          <p:nvPr/>
        </p:nvSpPr>
        <p:spPr bwMode="auto">
          <a:xfrm>
            <a:off x="4590415" y="1766818"/>
            <a:ext cx="4122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1" i="1">
                <a:solidFill>
                  <a:srgbClr val="800000"/>
                </a:solidFill>
              </a:rPr>
              <a:t>F</a:t>
            </a:r>
            <a:r>
              <a:rPr lang="en-US" altLang="zh-CN" sz="2400" b="1" baseline="-25000">
                <a:solidFill>
                  <a:srgbClr val="800000"/>
                </a:solidFill>
              </a:rPr>
              <a:t>3</a:t>
            </a:r>
            <a:r>
              <a:rPr lang="en-US" altLang="zh-CN" sz="2400" b="1" i="1">
                <a:solidFill>
                  <a:srgbClr val="800000"/>
                </a:solidFill>
              </a:rPr>
              <a:t>F</a:t>
            </a:r>
            <a:r>
              <a:rPr lang="en-US" altLang="zh-CN" sz="2400" b="1" baseline="-25000">
                <a:solidFill>
                  <a:srgbClr val="800000"/>
                </a:solidFill>
              </a:rPr>
              <a:t>2</a:t>
            </a:r>
            <a:r>
              <a:rPr lang="en-US" altLang="zh-CN" sz="2400" b="1" i="1">
                <a:solidFill>
                  <a:srgbClr val="800000"/>
                </a:solidFill>
              </a:rPr>
              <a:t>F</a:t>
            </a:r>
            <a:r>
              <a:rPr lang="en-US" altLang="zh-CN" sz="2400" b="1" baseline="-25000">
                <a:solidFill>
                  <a:srgbClr val="800000"/>
                </a:solidFill>
              </a:rPr>
              <a:t>1</a:t>
            </a:r>
            <a:r>
              <a:rPr lang="en-US" altLang="zh-CN" sz="2400" b="1" i="1">
                <a:solidFill>
                  <a:srgbClr val="800000"/>
                </a:solidFill>
              </a:rPr>
              <a:t>F</a:t>
            </a:r>
            <a:r>
              <a:rPr lang="en-US" altLang="zh-CN" sz="2400" b="1" baseline="-25000">
                <a:solidFill>
                  <a:srgbClr val="800000"/>
                </a:solidFill>
              </a:rPr>
              <a:t>0</a:t>
            </a:r>
            <a:r>
              <a:rPr lang="zh-CN" altLang="en-US" sz="2400" b="1">
                <a:solidFill>
                  <a:srgbClr val="800000"/>
                </a:solidFill>
              </a:rPr>
              <a:t>＝</a:t>
            </a:r>
            <a:r>
              <a:rPr lang="en-US" altLang="zh-CN" sz="2400" b="1">
                <a:solidFill>
                  <a:srgbClr val="800000"/>
                </a:solidFill>
              </a:rPr>
              <a:t>ABCD</a:t>
            </a:r>
            <a:r>
              <a:rPr lang="zh-CN" altLang="en-US" sz="2400" b="1">
                <a:solidFill>
                  <a:srgbClr val="800000"/>
                </a:solidFill>
              </a:rPr>
              <a:t>＋</a:t>
            </a:r>
            <a:r>
              <a:rPr lang="en-US" altLang="zh-CN" sz="2400" b="1">
                <a:solidFill>
                  <a:srgbClr val="800000"/>
                </a:solidFill>
              </a:rPr>
              <a:t>0011</a:t>
            </a:r>
          </a:p>
        </p:txBody>
      </p:sp>
      <p:grpSp>
        <p:nvGrpSpPr>
          <p:cNvPr id="3" name="组合 2"/>
          <p:cNvGrpSpPr/>
          <p:nvPr/>
        </p:nvGrpSpPr>
        <p:grpSpPr>
          <a:xfrm>
            <a:off x="4568666" y="2901709"/>
            <a:ext cx="4295298" cy="3602046"/>
            <a:chOff x="4829175" y="3547687"/>
            <a:chExt cx="4295298" cy="3602046"/>
          </a:xfrm>
        </p:grpSpPr>
        <p:sp>
          <p:nvSpPr>
            <p:cNvPr id="124" name="Line 5"/>
            <p:cNvSpPr>
              <a:spLocks noChangeShapeType="1"/>
            </p:cNvSpPr>
            <p:nvPr/>
          </p:nvSpPr>
          <p:spPr bwMode="auto">
            <a:xfrm flipV="1">
              <a:off x="6899275" y="6395720"/>
              <a:ext cx="1738312" cy="14288"/>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6" name="Line 6"/>
            <p:cNvSpPr>
              <a:spLocks noChangeShapeType="1"/>
            </p:cNvSpPr>
            <p:nvPr/>
          </p:nvSpPr>
          <p:spPr bwMode="auto">
            <a:xfrm flipH="1">
              <a:off x="4829175" y="5174933"/>
              <a:ext cx="246063"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7" name="Line 37"/>
            <p:cNvSpPr>
              <a:spLocks noChangeShapeType="1"/>
            </p:cNvSpPr>
            <p:nvPr/>
          </p:nvSpPr>
          <p:spPr bwMode="auto">
            <a:xfrm>
              <a:off x="5373688" y="6179820"/>
              <a:ext cx="0" cy="238125"/>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8" name="Line 38"/>
            <p:cNvSpPr>
              <a:spLocks noChangeShapeType="1"/>
            </p:cNvSpPr>
            <p:nvPr/>
          </p:nvSpPr>
          <p:spPr bwMode="auto">
            <a:xfrm>
              <a:off x="5692775" y="6179820"/>
              <a:ext cx="0" cy="250825"/>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9" name="Line 39"/>
            <p:cNvSpPr>
              <a:spLocks noChangeShapeType="1"/>
            </p:cNvSpPr>
            <p:nvPr/>
          </p:nvSpPr>
          <p:spPr bwMode="auto">
            <a:xfrm>
              <a:off x="5988050" y="6182995"/>
              <a:ext cx="0" cy="23495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0" name="Line 40"/>
            <p:cNvSpPr>
              <a:spLocks noChangeShapeType="1"/>
            </p:cNvSpPr>
            <p:nvPr/>
          </p:nvSpPr>
          <p:spPr bwMode="auto">
            <a:xfrm>
              <a:off x="6283325" y="6182995"/>
              <a:ext cx="0" cy="23495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1" name="Line 41"/>
            <p:cNvSpPr>
              <a:spLocks noChangeShapeType="1"/>
            </p:cNvSpPr>
            <p:nvPr/>
          </p:nvSpPr>
          <p:spPr bwMode="auto">
            <a:xfrm>
              <a:off x="6897688" y="6179820"/>
              <a:ext cx="0" cy="238125"/>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2" name="Line 42"/>
            <p:cNvSpPr>
              <a:spLocks noChangeShapeType="1"/>
            </p:cNvSpPr>
            <p:nvPr/>
          </p:nvSpPr>
          <p:spPr bwMode="auto">
            <a:xfrm>
              <a:off x="7192963" y="6179820"/>
              <a:ext cx="0" cy="238125"/>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3" name="Line 43"/>
            <p:cNvSpPr>
              <a:spLocks noChangeShapeType="1"/>
            </p:cNvSpPr>
            <p:nvPr/>
          </p:nvSpPr>
          <p:spPr bwMode="auto">
            <a:xfrm>
              <a:off x="7488238" y="6186170"/>
              <a:ext cx="0" cy="236538"/>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4" name="Line 44"/>
            <p:cNvSpPr>
              <a:spLocks noChangeShapeType="1"/>
            </p:cNvSpPr>
            <p:nvPr/>
          </p:nvSpPr>
          <p:spPr bwMode="auto">
            <a:xfrm>
              <a:off x="7781926" y="6182995"/>
              <a:ext cx="0" cy="23495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5" name="Line 45"/>
            <p:cNvSpPr>
              <a:spLocks noChangeShapeType="1"/>
            </p:cNvSpPr>
            <p:nvPr/>
          </p:nvSpPr>
          <p:spPr bwMode="auto">
            <a:xfrm>
              <a:off x="5889625" y="3928745"/>
              <a:ext cx="0" cy="31115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6" name="Line 46"/>
            <p:cNvSpPr>
              <a:spLocks noChangeShapeType="1"/>
            </p:cNvSpPr>
            <p:nvPr/>
          </p:nvSpPr>
          <p:spPr bwMode="auto">
            <a:xfrm>
              <a:off x="6332538" y="3928745"/>
              <a:ext cx="0" cy="31115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7" name="Line 47"/>
            <p:cNvSpPr>
              <a:spLocks noChangeShapeType="1"/>
            </p:cNvSpPr>
            <p:nvPr/>
          </p:nvSpPr>
          <p:spPr bwMode="auto">
            <a:xfrm>
              <a:off x="6799263" y="3928745"/>
              <a:ext cx="0" cy="31115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8" name="Line 48"/>
            <p:cNvSpPr>
              <a:spLocks noChangeShapeType="1"/>
            </p:cNvSpPr>
            <p:nvPr/>
          </p:nvSpPr>
          <p:spPr bwMode="auto">
            <a:xfrm>
              <a:off x="7242175" y="3928745"/>
              <a:ext cx="0" cy="31115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9" name="Rectangle 49"/>
            <p:cNvSpPr>
              <a:spLocks noChangeArrowheads="1"/>
            </p:cNvSpPr>
            <p:nvPr/>
          </p:nvSpPr>
          <p:spPr bwMode="auto">
            <a:xfrm>
              <a:off x="5080000" y="4239895"/>
              <a:ext cx="2973388" cy="1939925"/>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solidFill>
                  <a:schemeClr val="tx1"/>
                </a:solidFill>
              </a:endParaRPr>
            </a:p>
          </p:txBody>
        </p:sp>
        <p:sp>
          <p:nvSpPr>
            <p:cNvPr id="140" name="Text Box 50"/>
            <p:cNvSpPr txBox="1">
              <a:spLocks noChangeArrowheads="1"/>
            </p:cNvSpPr>
            <p:nvPr/>
          </p:nvSpPr>
          <p:spPr bwMode="auto">
            <a:xfrm>
              <a:off x="5100320" y="5719446"/>
              <a:ext cx="5651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A</a:t>
              </a:r>
              <a:r>
                <a:rPr kumimoji="0" lang="en-US" altLang="zh-CN" sz="2000" b="1" baseline="-25000">
                  <a:solidFill>
                    <a:schemeClr val="tx1"/>
                  </a:solidFill>
                </a:rPr>
                <a:t>3</a:t>
              </a:r>
              <a:endParaRPr kumimoji="0" lang="en-US" altLang="zh-CN" sz="2000" b="1">
                <a:solidFill>
                  <a:schemeClr val="tx1"/>
                </a:solidFill>
              </a:endParaRPr>
            </a:p>
          </p:txBody>
        </p:sp>
        <p:sp>
          <p:nvSpPr>
            <p:cNvPr id="141" name="Text Box 51"/>
            <p:cNvSpPr txBox="1">
              <a:spLocks noChangeArrowheads="1"/>
            </p:cNvSpPr>
            <p:nvPr/>
          </p:nvSpPr>
          <p:spPr bwMode="auto">
            <a:xfrm>
              <a:off x="5419408" y="5719446"/>
              <a:ext cx="5651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A</a:t>
              </a:r>
              <a:r>
                <a:rPr kumimoji="0" lang="en-US" altLang="zh-CN" sz="2000" b="1" baseline="-25000">
                  <a:solidFill>
                    <a:schemeClr val="tx1"/>
                  </a:solidFill>
                </a:rPr>
                <a:t>2</a:t>
              </a:r>
              <a:endParaRPr kumimoji="0" lang="en-US" altLang="zh-CN" sz="2000" b="1">
                <a:solidFill>
                  <a:schemeClr val="tx1"/>
                </a:solidFill>
              </a:endParaRPr>
            </a:p>
          </p:txBody>
        </p:sp>
        <p:sp>
          <p:nvSpPr>
            <p:cNvPr id="142" name="Text Box 52"/>
            <p:cNvSpPr txBox="1">
              <a:spLocks noChangeArrowheads="1"/>
            </p:cNvSpPr>
            <p:nvPr/>
          </p:nvSpPr>
          <p:spPr bwMode="auto">
            <a:xfrm>
              <a:off x="5763896" y="5719446"/>
              <a:ext cx="5651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A</a:t>
              </a:r>
              <a:r>
                <a:rPr kumimoji="0" lang="en-US" altLang="zh-CN" sz="2000" b="1" baseline="-25000">
                  <a:solidFill>
                    <a:schemeClr val="tx1"/>
                  </a:solidFill>
                </a:rPr>
                <a:t>1</a:t>
              </a:r>
              <a:endParaRPr kumimoji="0" lang="en-US" altLang="zh-CN" sz="2000" b="1">
                <a:solidFill>
                  <a:schemeClr val="tx1"/>
                </a:solidFill>
              </a:endParaRPr>
            </a:p>
          </p:txBody>
        </p:sp>
        <p:sp>
          <p:nvSpPr>
            <p:cNvPr id="143" name="Text Box 53"/>
            <p:cNvSpPr txBox="1">
              <a:spLocks noChangeArrowheads="1"/>
            </p:cNvSpPr>
            <p:nvPr/>
          </p:nvSpPr>
          <p:spPr bwMode="auto">
            <a:xfrm>
              <a:off x="6059171" y="5748021"/>
              <a:ext cx="5651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A</a:t>
              </a:r>
              <a:r>
                <a:rPr kumimoji="0" lang="en-US" altLang="zh-CN" sz="2000" b="1" baseline="-25000">
                  <a:solidFill>
                    <a:schemeClr val="tx1"/>
                  </a:solidFill>
                </a:rPr>
                <a:t>0</a:t>
              </a:r>
              <a:endParaRPr kumimoji="0" lang="en-US" altLang="zh-CN" sz="2000" b="1">
                <a:solidFill>
                  <a:schemeClr val="tx1"/>
                </a:solidFill>
              </a:endParaRPr>
            </a:p>
          </p:txBody>
        </p:sp>
        <p:sp>
          <p:nvSpPr>
            <p:cNvPr id="144" name="Text Box 54"/>
            <p:cNvSpPr txBox="1">
              <a:spLocks noChangeArrowheads="1"/>
            </p:cNvSpPr>
            <p:nvPr/>
          </p:nvSpPr>
          <p:spPr bwMode="auto">
            <a:xfrm>
              <a:off x="7537133" y="4922521"/>
              <a:ext cx="66198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CI</a:t>
              </a:r>
            </a:p>
          </p:txBody>
        </p:sp>
        <p:sp>
          <p:nvSpPr>
            <p:cNvPr id="145" name="Text Box 55"/>
            <p:cNvSpPr txBox="1">
              <a:spLocks noChangeArrowheads="1"/>
            </p:cNvSpPr>
            <p:nvPr/>
          </p:nvSpPr>
          <p:spPr bwMode="auto">
            <a:xfrm>
              <a:off x="6635433" y="5722621"/>
              <a:ext cx="56356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B</a:t>
              </a:r>
              <a:r>
                <a:rPr kumimoji="0" lang="en-US" altLang="zh-CN" sz="2000" b="1" baseline="-25000">
                  <a:solidFill>
                    <a:schemeClr val="tx1"/>
                  </a:solidFill>
                </a:rPr>
                <a:t>3</a:t>
              </a:r>
              <a:endParaRPr kumimoji="0" lang="en-US" altLang="zh-CN" sz="2000" b="1">
                <a:solidFill>
                  <a:schemeClr val="tx1"/>
                </a:solidFill>
              </a:endParaRPr>
            </a:p>
          </p:txBody>
        </p:sp>
        <p:sp>
          <p:nvSpPr>
            <p:cNvPr id="146" name="Text Box 56"/>
            <p:cNvSpPr txBox="1">
              <a:spLocks noChangeArrowheads="1"/>
            </p:cNvSpPr>
            <p:nvPr/>
          </p:nvSpPr>
          <p:spPr bwMode="auto">
            <a:xfrm>
              <a:off x="6968808" y="5722621"/>
              <a:ext cx="56356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B</a:t>
              </a:r>
              <a:r>
                <a:rPr kumimoji="0" lang="en-US" altLang="zh-CN" sz="2000" b="1" baseline="-25000">
                  <a:solidFill>
                    <a:schemeClr val="tx1"/>
                  </a:solidFill>
                </a:rPr>
                <a:t>2</a:t>
              </a:r>
              <a:endParaRPr kumimoji="0" lang="en-US" altLang="zh-CN" sz="2000" b="1">
                <a:solidFill>
                  <a:schemeClr val="tx1"/>
                </a:solidFill>
              </a:endParaRPr>
            </a:p>
          </p:txBody>
        </p:sp>
        <p:sp>
          <p:nvSpPr>
            <p:cNvPr id="147" name="Text Box 57"/>
            <p:cNvSpPr txBox="1">
              <a:spLocks noChangeArrowheads="1"/>
            </p:cNvSpPr>
            <p:nvPr/>
          </p:nvSpPr>
          <p:spPr bwMode="auto">
            <a:xfrm>
              <a:off x="7287896" y="5722621"/>
              <a:ext cx="56356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B</a:t>
              </a:r>
              <a:r>
                <a:rPr kumimoji="0" lang="en-US" altLang="zh-CN" sz="2000" b="1" baseline="-25000">
                  <a:solidFill>
                    <a:schemeClr val="tx1"/>
                  </a:solidFill>
                </a:rPr>
                <a:t>1</a:t>
              </a:r>
              <a:endParaRPr kumimoji="0" lang="en-US" altLang="zh-CN" sz="2000" b="1">
                <a:solidFill>
                  <a:schemeClr val="tx1"/>
                </a:solidFill>
              </a:endParaRPr>
            </a:p>
          </p:txBody>
        </p:sp>
        <p:sp>
          <p:nvSpPr>
            <p:cNvPr id="148" name="Text Box 58"/>
            <p:cNvSpPr txBox="1">
              <a:spLocks noChangeArrowheads="1"/>
            </p:cNvSpPr>
            <p:nvPr/>
          </p:nvSpPr>
          <p:spPr bwMode="auto">
            <a:xfrm>
              <a:off x="7556183" y="5722621"/>
              <a:ext cx="5651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B</a:t>
              </a:r>
              <a:r>
                <a:rPr kumimoji="0" lang="en-US" altLang="zh-CN" sz="2000" b="1" baseline="-25000">
                  <a:solidFill>
                    <a:schemeClr val="tx1"/>
                  </a:solidFill>
                </a:rPr>
                <a:t>0</a:t>
              </a:r>
              <a:endParaRPr kumimoji="0" lang="en-US" altLang="zh-CN" sz="2000" b="1">
                <a:solidFill>
                  <a:schemeClr val="tx1"/>
                </a:solidFill>
              </a:endParaRPr>
            </a:p>
          </p:txBody>
        </p:sp>
        <p:sp>
          <p:nvSpPr>
            <p:cNvPr id="149" name="Text Box 59"/>
            <p:cNvSpPr txBox="1">
              <a:spLocks noChangeArrowheads="1"/>
            </p:cNvSpPr>
            <p:nvPr/>
          </p:nvSpPr>
          <p:spPr bwMode="auto">
            <a:xfrm>
              <a:off x="5705158" y="4214496"/>
              <a:ext cx="5651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S</a:t>
              </a:r>
              <a:r>
                <a:rPr kumimoji="0" lang="en-US" altLang="zh-CN" sz="2000" b="1" baseline="-25000">
                  <a:solidFill>
                    <a:schemeClr val="tx1"/>
                  </a:solidFill>
                </a:rPr>
                <a:t>3</a:t>
              </a:r>
              <a:endParaRPr kumimoji="0" lang="en-US" altLang="zh-CN" sz="2000" b="1">
                <a:solidFill>
                  <a:schemeClr val="tx1"/>
                </a:solidFill>
              </a:endParaRPr>
            </a:p>
          </p:txBody>
        </p:sp>
        <p:sp>
          <p:nvSpPr>
            <p:cNvPr id="150" name="Text Box 60"/>
            <p:cNvSpPr txBox="1">
              <a:spLocks noChangeArrowheads="1"/>
            </p:cNvSpPr>
            <p:nvPr/>
          </p:nvSpPr>
          <p:spPr bwMode="auto">
            <a:xfrm>
              <a:off x="6148071" y="4214496"/>
              <a:ext cx="5651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S</a:t>
              </a:r>
              <a:r>
                <a:rPr kumimoji="0" lang="en-US" altLang="zh-CN" sz="2000" b="1" baseline="-25000">
                  <a:solidFill>
                    <a:schemeClr val="tx1"/>
                  </a:solidFill>
                </a:rPr>
                <a:t>2</a:t>
              </a:r>
              <a:endParaRPr kumimoji="0" lang="en-US" altLang="zh-CN" sz="2000" b="1">
                <a:solidFill>
                  <a:schemeClr val="tx1"/>
                </a:solidFill>
              </a:endParaRPr>
            </a:p>
          </p:txBody>
        </p:sp>
        <p:sp>
          <p:nvSpPr>
            <p:cNvPr id="151" name="Text Box 61"/>
            <p:cNvSpPr txBox="1">
              <a:spLocks noChangeArrowheads="1"/>
            </p:cNvSpPr>
            <p:nvPr/>
          </p:nvSpPr>
          <p:spPr bwMode="auto">
            <a:xfrm>
              <a:off x="6614796" y="4214496"/>
              <a:ext cx="5651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S</a:t>
              </a:r>
              <a:r>
                <a:rPr kumimoji="0" lang="en-US" altLang="zh-CN" sz="2000" b="1" baseline="-25000">
                  <a:solidFill>
                    <a:schemeClr val="tx1"/>
                  </a:solidFill>
                </a:rPr>
                <a:t>1</a:t>
              </a:r>
              <a:endParaRPr kumimoji="0" lang="en-US" altLang="zh-CN" sz="2000" b="1">
                <a:solidFill>
                  <a:schemeClr val="tx1"/>
                </a:solidFill>
              </a:endParaRPr>
            </a:p>
          </p:txBody>
        </p:sp>
        <p:sp>
          <p:nvSpPr>
            <p:cNvPr id="211" name="Text Box 62"/>
            <p:cNvSpPr txBox="1">
              <a:spLocks noChangeArrowheads="1"/>
            </p:cNvSpPr>
            <p:nvPr/>
          </p:nvSpPr>
          <p:spPr bwMode="auto">
            <a:xfrm>
              <a:off x="7032308" y="4214496"/>
              <a:ext cx="5651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S</a:t>
              </a:r>
              <a:r>
                <a:rPr kumimoji="0" lang="en-US" altLang="zh-CN" sz="2000" b="1" baseline="-25000">
                  <a:solidFill>
                    <a:schemeClr val="tx1"/>
                  </a:solidFill>
                </a:rPr>
                <a:t>0</a:t>
              </a:r>
              <a:endParaRPr kumimoji="0" lang="en-US" altLang="zh-CN" sz="2000" b="1">
                <a:solidFill>
                  <a:schemeClr val="tx1"/>
                </a:solidFill>
              </a:endParaRPr>
            </a:p>
          </p:txBody>
        </p:sp>
        <p:sp>
          <p:nvSpPr>
            <p:cNvPr id="212" name="Text Box 63"/>
            <p:cNvSpPr txBox="1">
              <a:spLocks noChangeArrowheads="1"/>
            </p:cNvSpPr>
            <p:nvPr/>
          </p:nvSpPr>
          <p:spPr bwMode="auto">
            <a:xfrm>
              <a:off x="5060633" y="4941571"/>
              <a:ext cx="857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CO</a:t>
              </a:r>
            </a:p>
          </p:txBody>
        </p:sp>
        <p:sp>
          <p:nvSpPr>
            <p:cNvPr id="213" name="Text Box 64"/>
            <p:cNvSpPr txBox="1">
              <a:spLocks noChangeArrowheads="1"/>
            </p:cNvSpPr>
            <p:nvPr/>
          </p:nvSpPr>
          <p:spPr bwMode="auto">
            <a:xfrm>
              <a:off x="6008371" y="4906646"/>
              <a:ext cx="1376363"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en-US" altLang="zh-CN" sz="2000" b="1">
                  <a:solidFill>
                    <a:schemeClr val="tx1"/>
                  </a:solidFill>
                </a:rPr>
                <a:t>74LS283</a:t>
              </a:r>
            </a:p>
          </p:txBody>
        </p:sp>
        <p:sp>
          <p:nvSpPr>
            <p:cNvPr id="214" name="Line 65"/>
            <p:cNvSpPr>
              <a:spLocks noChangeShapeType="1"/>
            </p:cNvSpPr>
            <p:nvPr/>
          </p:nvSpPr>
          <p:spPr bwMode="auto">
            <a:xfrm>
              <a:off x="8054976" y="5171758"/>
              <a:ext cx="317500"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15" name="Text Box 66"/>
            <p:cNvSpPr txBox="1">
              <a:spLocks noChangeArrowheads="1"/>
            </p:cNvSpPr>
            <p:nvPr/>
          </p:nvSpPr>
          <p:spPr bwMode="auto">
            <a:xfrm>
              <a:off x="8599010" y="6172031"/>
              <a:ext cx="525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1">
                  <a:solidFill>
                    <a:schemeClr val="tx1"/>
                  </a:solidFill>
                </a:rPr>
                <a:t>0</a:t>
              </a:r>
            </a:p>
          </p:txBody>
        </p:sp>
        <p:sp>
          <p:nvSpPr>
            <p:cNvPr id="216" name="Text Box 70"/>
            <p:cNvSpPr txBox="1">
              <a:spLocks noChangeArrowheads="1"/>
            </p:cNvSpPr>
            <p:nvPr/>
          </p:nvSpPr>
          <p:spPr bwMode="auto">
            <a:xfrm>
              <a:off x="5193981" y="6414770"/>
              <a:ext cx="152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000" b="1" i="1">
                  <a:solidFill>
                    <a:schemeClr val="tx1"/>
                  </a:solidFill>
                </a:rPr>
                <a:t>A   B  C  D</a:t>
              </a:r>
            </a:p>
          </p:txBody>
        </p:sp>
        <p:sp>
          <p:nvSpPr>
            <p:cNvPr id="217" name="Line 71"/>
            <p:cNvSpPr>
              <a:spLocks noChangeShapeType="1"/>
            </p:cNvSpPr>
            <p:nvPr/>
          </p:nvSpPr>
          <p:spPr bwMode="auto">
            <a:xfrm>
              <a:off x="8355012" y="5165408"/>
              <a:ext cx="0" cy="1247775"/>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218" name="Line 72"/>
            <p:cNvSpPr>
              <a:spLocks noChangeShapeType="1"/>
            </p:cNvSpPr>
            <p:nvPr/>
          </p:nvSpPr>
          <p:spPr bwMode="auto">
            <a:xfrm>
              <a:off x="7180262" y="6181408"/>
              <a:ext cx="0" cy="231775"/>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219" name="Line 73"/>
            <p:cNvSpPr>
              <a:spLocks noChangeShapeType="1"/>
            </p:cNvSpPr>
            <p:nvPr/>
          </p:nvSpPr>
          <p:spPr bwMode="auto">
            <a:xfrm>
              <a:off x="7483475" y="6181408"/>
              <a:ext cx="0" cy="434975"/>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20" name="Line 74"/>
            <p:cNvSpPr>
              <a:spLocks noChangeShapeType="1"/>
            </p:cNvSpPr>
            <p:nvPr/>
          </p:nvSpPr>
          <p:spPr bwMode="auto">
            <a:xfrm>
              <a:off x="7773987" y="6195695"/>
              <a:ext cx="0" cy="595313"/>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21" name="Line 76"/>
            <p:cNvSpPr>
              <a:spLocks noChangeShapeType="1"/>
            </p:cNvSpPr>
            <p:nvPr/>
          </p:nvSpPr>
          <p:spPr bwMode="auto">
            <a:xfrm>
              <a:off x="7483475" y="6617970"/>
              <a:ext cx="276225" cy="0"/>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222" name="Text Box 77"/>
            <p:cNvSpPr txBox="1">
              <a:spLocks noChangeArrowheads="1"/>
            </p:cNvSpPr>
            <p:nvPr/>
          </p:nvSpPr>
          <p:spPr bwMode="auto">
            <a:xfrm>
              <a:off x="7621587" y="6688068"/>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1">
                  <a:solidFill>
                    <a:schemeClr val="tx1"/>
                  </a:solidFill>
                </a:rPr>
                <a:t>1</a:t>
              </a:r>
            </a:p>
          </p:txBody>
        </p:sp>
        <p:sp>
          <p:nvSpPr>
            <p:cNvPr id="223" name="Text Box 78"/>
            <p:cNvSpPr txBox="1">
              <a:spLocks noChangeArrowheads="1"/>
            </p:cNvSpPr>
            <p:nvPr/>
          </p:nvSpPr>
          <p:spPr bwMode="auto">
            <a:xfrm>
              <a:off x="5715118" y="3547687"/>
              <a:ext cx="2438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000" b="1" i="1">
                  <a:solidFill>
                    <a:schemeClr val="tx1"/>
                  </a:solidFill>
                </a:rPr>
                <a:t>F</a:t>
              </a:r>
              <a:r>
                <a:rPr lang="en-US" altLang="zh-CN" sz="2000" b="1" baseline="-25000">
                  <a:solidFill>
                    <a:schemeClr val="tx1"/>
                  </a:solidFill>
                </a:rPr>
                <a:t>3   </a:t>
              </a:r>
              <a:r>
                <a:rPr lang="en-US" altLang="zh-CN" sz="2000" b="1" i="1">
                  <a:solidFill>
                    <a:schemeClr val="tx1"/>
                  </a:solidFill>
                </a:rPr>
                <a:t>F</a:t>
              </a:r>
              <a:r>
                <a:rPr lang="en-US" altLang="zh-CN" sz="2000" b="1" baseline="-25000">
                  <a:solidFill>
                    <a:schemeClr val="tx1"/>
                  </a:solidFill>
                </a:rPr>
                <a:t>2    </a:t>
              </a:r>
              <a:r>
                <a:rPr lang="en-US" altLang="zh-CN" sz="2000" b="1" i="1">
                  <a:solidFill>
                    <a:schemeClr val="tx1"/>
                  </a:solidFill>
                </a:rPr>
                <a:t>F</a:t>
              </a:r>
              <a:r>
                <a:rPr lang="en-US" altLang="zh-CN" sz="2000" b="1" baseline="-25000">
                  <a:solidFill>
                    <a:schemeClr val="tx1"/>
                  </a:solidFill>
                </a:rPr>
                <a:t>1    </a:t>
              </a:r>
              <a:r>
                <a:rPr lang="en-US" altLang="zh-CN" sz="2000" b="1" i="1">
                  <a:solidFill>
                    <a:schemeClr val="tx1"/>
                  </a:solidFill>
                </a:rPr>
                <a:t>F</a:t>
              </a:r>
              <a:r>
                <a:rPr lang="en-US" altLang="zh-CN" sz="2000" b="1" baseline="-25000">
                  <a:solidFill>
                    <a:schemeClr val="tx1"/>
                  </a:solidFill>
                </a:rPr>
                <a:t>0</a:t>
              </a:r>
            </a:p>
          </p:txBody>
        </p:sp>
      </p:grpSp>
      <p:sp>
        <p:nvSpPr>
          <p:cNvPr id="4" name="矩形 3"/>
          <p:cNvSpPr/>
          <p:nvPr/>
        </p:nvSpPr>
        <p:spPr>
          <a:xfrm>
            <a:off x="4588827" y="2358679"/>
            <a:ext cx="1731564" cy="461665"/>
          </a:xfrm>
          <a:prstGeom prst="rect">
            <a:avLst/>
          </a:prstGeom>
        </p:spPr>
        <p:txBody>
          <a:bodyPr wrap="none">
            <a:spAutoFit/>
          </a:bodyPr>
          <a:lstStyle/>
          <a:p>
            <a:pPr eaLnBrk="1" hangingPunct="1">
              <a:spcBef>
                <a:spcPct val="50000"/>
              </a:spcBef>
              <a:buClrTx/>
              <a:buFontTx/>
              <a:buNone/>
            </a:pPr>
            <a:r>
              <a:rPr lang="zh-CN" altLang="en-US" b="0">
                <a:latin typeface="+mn-ea"/>
                <a:ea typeface="+mn-ea"/>
              </a:rPr>
              <a:t>逻辑图为：</a:t>
            </a:r>
            <a:endParaRPr lang="en-US" altLang="zh-CN" b="0">
              <a:latin typeface="+mn-ea"/>
              <a:ea typeface="+mn-ea"/>
            </a:endParaRPr>
          </a:p>
        </p:txBody>
      </p:sp>
    </p:spTree>
    <p:extLst>
      <p:ext uri="{BB962C8B-B14F-4D97-AF65-F5344CB8AC3E}">
        <p14:creationId xmlns:p14="http://schemas.microsoft.com/office/powerpoint/2010/main" val="440806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wipe(left)">
                                      <p:cBhvr>
                                        <p:cTn id="19" dur="2000"/>
                                        <p:tgtEl>
                                          <p:spTgt spid="1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uiExpand="1" build="p"/>
      <p:bldP spid="122" grpId="0" animBg="1"/>
      <p:bldP spid="123" grpId="0"/>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矩形 8"/>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15239"/>
            <a:ext cx="9068752" cy="705485"/>
          </a:xfrm>
          <a:solidFill>
            <a:schemeClr val="bg1"/>
          </a:solidFill>
        </p:spPr>
        <p:txBody>
          <a:bodyPr/>
          <a:lstStyle/>
          <a:p>
            <a:pPr marL="457200" indent="-457200" algn="l" eaLnBrk="1" hangingPunct="1">
              <a:buFont typeface="Wingdings" panose="05000000000000000000" pitchFamily="2" charset="2"/>
              <a:buChar char="l"/>
            </a:pPr>
            <a:r>
              <a:rPr lang="zh-CN" altLang="en-US" sz="3200" b="1">
                <a:solidFill>
                  <a:srgbClr val="0000FF"/>
                </a:solidFill>
                <a:latin typeface="+mn-ea"/>
                <a:ea typeface="+mn-ea"/>
              </a:rPr>
              <a:t>二进制减法电路 </a:t>
            </a:r>
          </a:p>
        </p:txBody>
      </p:sp>
      <p:sp>
        <p:nvSpPr>
          <p:cNvPr id="185347" name="Rectangle 3"/>
          <p:cNvSpPr>
            <a:spLocks noGrp="1" noChangeArrowheads="1"/>
          </p:cNvSpPr>
          <p:nvPr>
            <p:ph type="body" idx="1"/>
          </p:nvPr>
        </p:nvSpPr>
        <p:spPr>
          <a:xfrm>
            <a:off x="340526" y="777873"/>
            <a:ext cx="7772400" cy="3586163"/>
          </a:xfrm>
        </p:spPr>
        <p:txBody>
          <a:bodyPr/>
          <a:lstStyle/>
          <a:p>
            <a:pPr marL="0" indent="0" eaLnBrk="1" hangingPunct="1">
              <a:lnSpc>
                <a:spcPct val="120000"/>
              </a:lnSpc>
              <a:buNone/>
            </a:pPr>
            <a:r>
              <a:rPr lang="zh-CN" altLang="en-US" sz="2600" b="1" dirty="0">
                <a:solidFill>
                  <a:srgbClr val="800000"/>
                </a:solidFill>
                <a:latin typeface="+mn-ea"/>
              </a:rPr>
              <a:t>概念回顾</a:t>
            </a:r>
            <a:endParaRPr lang="en-US" altLang="zh-CN" sz="2600" b="1" dirty="0">
              <a:solidFill>
                <a:srgbClr val="800000"/>
              </a:solidFill>
              <a:latin typeface="+mn-ea"/>
            </a:endParaRPr>
          </a:p>
          <a:p>
            <a:pPr marL="0" indent="0" eaLnBrk="1" hangingPunct="1">
              <a:lnSpc>
                <a:spcPct val="120000"/>
              </a:lnSpc>
              <a:buNone/>
            </a:pPr>
            <a:r>
              <a:rPr lang="zh-CN" altLang="en-US" sz="2400" b="1" dirty="0">
                <a:latin typeface="+mn-ea"/>
              </a:rPr>
              <a:t>原码</a:t>
            </a:r>
            <a:r>
              <a:rPr lang="zh-CN" altLang="en-US" sz="2400" dirty="0">
                <a:latin typeface="+mn-ea"/>
              </a:rPr>
              <a:t>：在二进制数最高位前增加一位符号位，</a:t>
            </a:r>
            <a:r>
              <a:rPr lang="zh-CN" altLang="en-US" sz="2400" b="1" dirty="0">
                <a:latin typeface="+mn-ea"/>
              </a:rPr>
              <a:t>符号位为</a:t>
            </a:r>
            <a:r>
              <a:rPr lang="en-US" altLang="zh-CN" sz="2400" b="1" dirty="0">
                <a:latin typeface="+mn-ea"/>
              </a:rPr>
              <a:t>0</a:t>
            </a:r>
            <a:r>
              <a:rPr lang="zh-CN" altLang="en-US" sz="2400" b="1" dirty="0">
                <a:latin typeface="+mn-ea"/>
              </a:rPr>
              <a:t>，表示是正数，符号位为</a:t>
            </a:r>
            <a:r>
              <a:rPr lang="en-US" altLang="zh-CN" sz="2400" b="1" dirty="0">
                <a:latin typeface="+mn-ea"/>
              </a:rPr>
              <a:t>1</a:t>
            </a:r>
            <a:r>
              <a:rPr lang="zh-CN" altLang="en-US" sz="2400" b="1" dirty="0">
                <a:latin typeface="+mn-ea"/>
              </a:rPr>
              <a:t>表示是负数</a:t>
            </a:r>
            <a:r>
              <a:rPr lang="zh-CN" altLang="en-US" sz="2400" dirty="0">
                <a:latin typeface="+mn-ea"/>
              </a:rPr>
              <a:t>。其余各位表示数的绝对值。</a:t>
            </a:r>
          </a:p>
          <a:p>
            <a:pPr marL="0" indent="0" eaLnBrk="1" hangingPunct="1">
              <a:lnSpc>
                <a:spcPct val="120000"/>
              </a:lnSpc>
              <a:buNone/>
            </a:pPr>
            <a:r>
              <a:rPr lang="zh-CN" altLang="en-US" sz="2400" b="1" dirty="0">
                <a:latin typeface="+mn-ea"/>
              </a:rPr>
              <a:t>补码</a:t>
            </a:r>
            <a:r>
              <a:rPr lang="zh-CN" altLang="en-US" sz="2400" dirty="0">
                <a:latin typeface="+mn-ea"/>
              </a:rPr>
              <a:t>：正数的补码与其原码相同，负数的补码为在</a:t>
            </a:r>
            <a:r>
              <a:rPr lang="zh-CN" altLang="en-US" sz="2400" b="1" dirty="0">
                <a:latin typeface="+mn-ea"/>
              </a:rPr>
              <a:t>符号位</a:t>
            </a:r>
            <a:r>
              <a:rPr lang="en-US" altLang="zh-CN" sz="2400" b="1" dirty="0">
                <a:latin typeface="+mn-ea"/>
              </a:rPr>
              <a:t>1</a:t>
            </a:r>
            <a:r>
              <a:rPr lang="zh-CN" altLang="en-US" sz="2400" b="1" dirty="0">
                <a:latin typeface="+mn-ea"/>
              </a:rPr>
              <a:t>不变</a:t>
            </a:r>
            <a:r>
              <a:rPr lang="zh-CN" altLang="en-US" sz="2400" dirty="0">
                <a:latin typeface="+mn-ea"/>
              </a:rPr>
              <a:t>的前提下，绝对值取反加</a:t>
            </a:r>
            <a:r>
              <a:rPr lang="en-US" altLang="zh-CN" sz="2400" dirty="0">
                <a:latin typeface="+mn-ea"/>
              </a:rPr>
              <a:t>1</a:t>
            </a:r>
            <a:r>
              <a:rPr lang="zh-CN" altLang="en-US" sz="2400" dirty="0">
                <a:latin typeface="+mn-ea"/>
              </a:rPr>
              <a:t>。</a:t>
            </a:r>
            <a:endParaRPr lang="en-US" altLang="zh-CN" sz="2400" dirty="0">
              <a:latin typeface="+mn-ea"/>
            </a:endParaRPr>
          </a:p>
          <a:p>
            <a:pPr marL="0" indent="0" eaLnBrk="1" hangingPunct="1">
              <a:buNone/>
            </a:pPr>
            <a:r>
              <a:rPr lang="zh-CN" altLang="en-US" sz="2400" dirty="0"/>
              <a:t>    如：</a:t>
            </a:r>
            <a:r>
              <a:rPr lang="en-US" altLang="zh-CN" sz="2400" dirty="0"/>
              <a:t>[+ 10010]</a:t>
            </a:r>
            <a:r>
              <a:rPr lang="zh-CN" altLang="en-US" sz="2400" baseline="-30000" dirty="0"/>
              <a:t>原</a:t>
            </a:r>
            <a:r>
              <a:rPr lang="en-US" altLang="zh-CN" sz="2400" dirty="0"/>
              <a:t>=</a:t>
            </a:r>
            <a:r>
              <a:rPr lang="en-US" altLang="zh-CN" sz="2400" b="1" dirty="0">
                <a:solidFill>
                  <a:srgbClr val="800000"/>
                </a:solidFill>
              </a:rPr>
              <a:t>0</a:t>
            </a:r>
            <a:r>
              <a:rPr lang="en-US" altLang="zh-CN" sz="2400" dirty="0"/>
              <a:t>10010</a:t>
            </a:r>
            <a:r>
              <a:rPr lang="zh-CN" altLang="en-US" sz="2400" dirty="0"/>
              <a:t>；</a:t>
            </a:r>
            <a:r>
              <a:rPr lang="en-US" altLang="zh-CN" sz="2400" dirty="0"/>
              <a:t>[ - 10010]</a:t>
            </a:r>
            <a:r>
              <a:rPr lang="zh-CN" altLang="en-US" sz="2400" baseline="-30000" dirty="0"/>
              <a:t>原</a:t>
            </a:r>
            <a:r>
              <a:rPr lang="en-US" altLang="zh-CN" sz="2400" dirty="0"/>
              <a:t>=</a:t>
            </a:r>
            <a:r>
              <a:rPr lang="en-US" altLang="zh-CN" sz="2400" b="1" dirty="0">
                <a:solidFill>
                  <a:srgbClr val="800000"/>
                </a:solidFill>
              </a:rPr>
              <a:t>1</a:t>
            </a:r>
            <a:r>
              <a:rPr lang="en-US" altLang="zh-CN" sz="2400" dirty="0"/>
              <a:t>10010</a:t>
            </a:r>
            <a:r>
              <a:rPr lang="zh-CN" altLang="en-US" sz="2400" dirty="0"/>
              <a:t>。</a:t>
            </a:r>
            <a:endParaRPr lang="en-US" altLang="zh-CN" sz="2400" dirty="0"/>
          </a:p>
          <a:p>
            <a:pPr marL="0" indent="0" eaLnBrk="1" hangingPunct="1">
              <a:buNone/>
            </a:pPr>
            <a:r>
              <a:rPr lang="en-US" altLang="zh-CN" sz="2400" dirty="0"/>
              <a:t>	[+ 10010]</a:t>
            </a:r>
            <a:r>
              <a:rPr lang="zh-CN" altLang="en-US" sz="2400" baseline="-30000" dirty="0"/>
              <a:t>补</a:t>
            </a:r>
            <a:r>
              <a:rPr lang="en-US" altLang="zh-CN" sz="2400" dirty="0"/>
              <a:t>=</a:t>
            </a:r>
            <a:r>
              <a:rPr lang="en-US" altLang="zh-CN" sz="2400" b="1" dirty="0">
                <a:solidFill>
                  <a:srgbClr val="800000"/>
                </a:solidFill>
              </a:rPr>
              <a:t>0</a:t>
            </a:r>
            <a:r>
              <a:rPr lang="en-US" altLang="zh-CN" sz="2400" dirty="0"/>
              <a:t>10010</a:t>
            </a:r>
            <a:r>
              <a:rPr lang="zh-CN" altLang="en-US" sz="2400" dirty="0"/>
              <a:t>；</a:t>
            </a:r>
            <a:r>
              <a:rPr lang="en-US" altLang="zh-CN" sz="2400" dirty="0"/>
              <a:t>[ - 10010]</a:t>
            </a:r>
            <a:r>
              <a:rPr lang="zh-CN" altLang="en-US" sz="2400" baseline="-30000" dirty="0"/>
              <a:t>补</a:t>
            </a:r>
            <a:r>
              <a:rPr lang="en-US" altLang="zh-CN" sz="2400" dirty="0"/>
              <a:t>=</a:t>
            </a:r>
            <a:r>
              <a:rPr lang="en-US" altLang="zh-CN" sz="2400" b="1" dirty="0">
                <a:solidFill>
                  <a:srgbClr val="800000"/>
                </a:solidFill>
              </a:rPr>
              <a:t>1</a:t>
            </a:r>
            <a:r>
              <a:rPr lang="en-US" altLang="zh-CN" sz="2400" dirty="0"/>
              <a:t>01110</a:t>
            </a:r>
            <a:r>
              <a:rPr lang="zh-CN" altLang="en-US" sz="2400" dirty="0"/>
              <a:t>。</a:t>
            </a:r>
            <a:endParaRPr lang="en-US" altLang="zh-CN" sz="2400" dirty="0"/>
          </a:p>
          <a:p>
            <a:pPr marL="0" indent="0" eaLnBrk="1" hangingPunct="1">
              <a:buNone/>
            </a:pPr>
            <a:endParaRPr lang="en-US" altLang="zh-CN" sz="2400" dirty="0">
              <a:latin typeface="+mn-ea"/>
            </a:endParaRPr>
          </a:p>
          <a:p>
            <a:pPr marL="0" indent="0" eaLnBrk="1" hangingPunct="1">
              <a:buNone/>
            </a:pPr>
            <a:endParaRPr lang="zh-CN" altLang="en-US" sz="2400" dirty="0">
              <a:latin typeface="+mn-ea"/>
            </a:endParaRPr>
          </a:p>
          <a:p>
            <a:pPr eaLnBrk="1" hangingPunct="1"/>
            <a:endParaRPr lang="zh-CN" altLang="en-US" sz="2400" dirty="0">
              <a:latin typeface="+mn-ea"/>
            </a:endParaRPr>
          </a:p>
          <a:p>
            <a:pPr eaLnBrk="1" hangingPunct="1"/>
            <a:endParaRPr lang="en-US" altLang="zh-CN" dirty="0"/>
          </a:p>
        </p:txBody>
      </p:sp>
      <p:grpSp>
        <p:nvGrpSpPr>
          <p:cNvPr id="10" name="组合 9"/>
          <p:cNvGrpSpPr/>
          <p:nvPr/>
        </p:nvGrpSpPr>
        <p:grpSpPr>
          <a:xfrm>
            <a:off x="6197600" y="4978400"/>
            <a:ext cx="2651760" cy="1534160"/>
            <a:chOff x="6197600" y="4978400"/>
            <a:chExt cx="2651760" cy="1534160"/>
          </a:xfrm>
        </p:grpSpPr>
        <p:sp>
          <p:nvSpPr>
            <p:cNvPr id="3" name="矩形标注 2"/>
            <p:cNvSpPr/>
            <p:nvPr/>
          </p:nvSpPr>
          <p:spPr bwMode="auto">
            <a:xfrm>
              <a:off x="6197600" y="4978400"/>
              <a:ext cx="2651760" cy="1534160"/>
            </a:xfrm>
            <a:prstGeom prst="wedgeRectCallout">
              <a:avLst>
                <a:gd name="adj1" fmla="val -42289"/>
                <a:gd name="adj2" fmla="val -79222"/>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rgbClr val="003300"/>
                </a:solidFill>
                <a:effectLst/>
                <a:latin typeface="Times New Roman" pitchFamily="18" charset="0"/>
                <a:ea typeface="宋体" pitchFamily="2" charset="-122"/>
              </a:endParaRPr>
            </a:p>
          </p:txBody>
        </p:sp>
        <p:grpSp>
          <p:nvGrpSpPr>
            <p:cNvPr id="4" name="Group 4"/>
            <p:cNvGrpSpPr>
              <a:grpSpLocks/>
            </p:cNvGrpSpPr>
            <p:nvPr/>
          </p:nvGrpSpPr>
          <p:grpSpPr bwMode="auto">
            <a:xfrm>
              <a:off x="6251575" y="5083093"/>
              <a:ext cx="2514600" cy="1314449"/>
              <a:chOff x="2562" y="2931"/>
              <a:chExt cx="1584" cy="828"/>
            </a:xfrm>
          </p:grpSpPr>
          <p:sp>
            <p:nvSpPr>
              <p:cNvPr id="5" name="Line 5"/>
              <p:cNvSpPr>
                <a:spLocks noChangeShapeType="1"/>
              </p:cNvSpPr>
              <p:nvPr/>
            </p:nvSpPr>
            <p:spPr bwMode="auto">
              <a:xfrm>
                <a:off x="2658" y="3507"/>
                <a:ext cx="1488" cy="0"/>
              </a:xfrm>
              <a:prstGeom prst="line">
                <a:avLst/>
              </a:prstGeom>
              <a:noFill/>
              <a:ln w="28575">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solidFill>
                    <a:srgbClr val="003300"/>
                  </a:solidFill>
                  <a:latin typeface="+mn-ea"/>
                  <a:ea typeface="+mn-ea"/>
                </a:endParaRPr>
              </a:p>
            </p:txBody>
          </p:sp>
          <p:sp>
            <p:nvSpPr>
              <p:cNvPr id="6" name="Rectangle 6"/>
              <p:cNvSpPr>
                <a:spLocks noChangeArrowheads="1"/>
              </p:cNvSpPr>
              <p:nvPr/>
            </p:nvSpPr>
            <p:spPr bwMode="auto">
              <a:xfrm>
                <a:off x="2754" y="2931"/>
                <a:ext cx="11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accent2"/>
                  </a:buClr>
                  <a:buFont typeface="Wingdings" panose="05000000000000000000" pitchFamily="2" charset="2"/>
                  <a:buNone/>
                </a:pPr>
                <a:r>
                  <a:rPr kumimoji="1" lang="en-US" altLang="zh-CN" sz="2000">
                    <a:solidFill>
                      <a:srgbClr val="003300"/>
                    </a:solidFill>
                    <a:latin typeface="+mn-ea"/>
                    <a:ea typeface="+mn-ea"/>
                  </a:rPr>
                  <a:t>101101  </a:t>
                </a:r>
                <a:r>
                  <a:rPr kumimoji="1" lang="zh-CN" altLang="en-US" sz="2000">
                    <a:solidFill>
                      <a:srgbClr val="003300"/>
                    </a:solidFill>
                    <a:latin typeface="+mn-ea"/>
                    <a:ea typeface="+mn-ea"/>
                  </a:rPr>
                  <a:t>反码</a:t>
                </a:r>
              </a:p>
            </p:txBody>
          </p:sp>
          <p:sp>
            <p:nvSpPr>
              <p:cNvPr id="7" name="Rectangle 7"/>
              <p:cNvSpPr>
                <a:spLocks noChangeArrowheads="1"/>
              </p:cNvSpPr>
              <p:nvPr/>
            </p:nvSpPr>
            <p:spPr bwMode="auto">
              <a:xfrm>
                <a:off x="2562" y="3219"/>
                <a:ext cx="15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000">
                    <a:solidFill>
                      <a:srgbClr val="003300"/>
                    </a:solidFill>
                    <a:latin typeface="+mn-ea"/>
                    <a:ea typeface="+mn-ea"/>
                  </a:rPr>
                  <a:t>+           1   </a:t>
                </a:r>
                <a:r>
                  <a:rPr kumimoji="1" lang="zh-CN" altLang="en-US" sz="2000">
                    <a:solidFill>
                      <a:srgbClr val="003300"/>
                    </a:solidFill>
                    <a:latin typeface="+mn-ea"/>
                    <a:ea typeface="+mn-ea"/>
                  </a:rPr>
                  <a:t>加</a:t>
                </a:r>
                <a:r>
                  <a:rPr kumimoji="1" lang="en-US" altLang="zh-CN" sz="2000">
                    <a:solidFill>
                      <a:srgbClr val="003300"/>
                    </a:solidFill>
                    <a:latin typeface="+mn-ea"/>
                    <a:ea typeface="+mn-ea"/>
                  </a:rPr>
                  <a:t>1</a:t>
                </a:r>
              </a:p>
            </p:txBody>
          </p:sp>
          <p:sp>
            <p:nvSpPr>
              <p:cNvPr id="8" name="Rectangle 8"/>
              <p:cNvSpPr>
                <a:spLocks noChangeArrowheads="1"/>
              </p:cNvSpPr>
              <p:nvPr/>
            </p:nvSpPr>
            <p:spPr bwMode="auto">
              <a:xfrm>
                <a:off x="2754" y="3507"/>
                <a:ext cx="1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accent2"/>
                  </a:buClr>
                  <a:buFont typeface="Wingdings" panose="05000000000000000000" pitchFamily="2" charset="2"/>
                  <a:buNone/>
                </a:pPr>
                <a:r>
                  <a:rPr kumimoji="1" lang="en-US" altLang="zh-CN" sz="2000">
                    <a:solidFill>
                      <a:srgbClr val="003300"/>
                    </a:solidFill>
                    <a:latin typeface="+mn-ea"/>
                    <a:ea typeface="+mn-ea"/>
                  </a:rPr>
                  <a:t>101110   </a:t>
                </a:r>
                <a:r>
                  <a:rPr kumimoji="1" lang="zh-CN" altLang="en-US" sz="2000">
                    <a:solidFill>
                      <a:srgbClr val="003300"/>
                    </a:solidFill>
                    <a:latin typeface="+mn-ea"/>
                    <a:ea typeface="+mn-ea"/>
                  </a:rPr>
                  <a:t>补码 </a:t>
                </a:r>
              </a:p>
            </p:txBody>
          </p:sp>
        </p:grpSp>
      </p:grpSp>
      <p:sp>
        <p:nvSpPr>
          <p:cNvPr id="2" name="矩形 1"/>
          <p:cNvSpPr/>
          <p:nvPr/>
        </p:nvSpPr>
        <p:spPr>
          <a:xfrm>
            <a:off x="340526" y="4878544"/>
            <a:ext cx="4932514" cy="861774"/>
          </a:xfrm>
          <a:prstGeom prst="rect">
            <a:avLst/>
          </a:prstGeom>
        </p:spPr>
        <p:txBody>
          <a:bodyPr wrap="square">
            <a:spAutoFit/>
          </a:bodyPr>
          <a:lstStyle/>
          <a:p>
            <a:pPr eaLnBrk="1" hangingPunct="1"/>
            <a:r>
              <a:rPr lang="zh-CN" altLang="en-US" sz="2600" dirty="0">
                <a:solidFill>
                  <a:srgbClr val="800000"/>
                </a:solidFill>
                <a:latin typeface="+mn-ea"/>
                <a:ea typeface="+mn-ea"/>
              </a:rPr>
              <a:t>减法电路：</a:t>
            </a:r>
            <a:r>
              <a:rPr lang="zh-CN" altLang="en-US" b="0" dirty="0">
                <a:latin typeface="+mn-ea"/>
                <a:ea typeface="+mn-ea"/>
              </a:rPr>
              <a:t>有了正、负数的补码表示法，可以</a:t>
            </a:r>
            <a:r>
              <a:rPr lang="zh-CN" altLang="en-US" dirty="0">
                <a:latin typeface="+mn-ea"/>
                <a:ea typeface="+mn-ea"/>
              </a:rPr>
              <a:t>变减法为补码加法运算。</a:t>
            </a:r>
          </a:p>
        </p:txBody>
      </p:sp>
    </p:spTree>
    <p:extLst>
      <p:ext uri="{BB962C8B-B14F-4D97-AF65-F5344CB8AC3E}">
        <p14:creationId xmlns:p14="http://schemas.microsoft.com/office/powerpoint/2010/main" val="7825346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up)">
                                      <p:cBhvr>
                                        <p:cTn id="12" dur="2000"/>
                                        <p:tgtEl>
                                          <p:spTgt spid="185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5347">
                                            <p:txEl>
                                              <p:pRg st="2" end="2"/>
                                            </p:txEl>
                                          </p:spTgt>
                                        </p:tgtEl>
                                        <p:attrNameLst>
                                          <p:attrName>style.visibility</p:attrName>
                                        </p:attrNameLst>
                                      </p:cBhvr>
                                      <p:to>
                                        <p:strVal val="visible"/>
                                      </p:to>
                                    </p:set>
                                    <p:animEffect transition="in" filter="wipe(up)">
                                      <p:cBhvr>
                                        <p:cTn id="17" dur="2000"/>
                                        <p:tgtEl>
                                          <p:spTgt spid="185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5347">
                                            <p:txEl>
                                              <p:pRg st="3" end="3"/>
                                            </p:txEl>
                                          </p:spTgt>
                                        </p:tgtEl>
                                        <p:attrNameLst>
                                          <p:attrName>style.visibility</p:attrName>
                                        </p:attrNameLst>
                                      </p:cBhvr>
                                      <p:to>
                                        <p:strVal val="visible"/>
                                      </p:to>
                                    </p:set>
                                    <p:animEffect transition="in" filter="wipe(up)">
                                      <p:cBhvr>
                                        <p:cTn id="22" dur="2000"/>
                                        <p:tgtEl>
                                          <p:spTgt spid="185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5347">
                                            <p:txEl>
                                              <p:pRg st="4" end="4"/>
                                            </p:txEl>
                                          </p:spTgt>
                                        </p:tgtEl>
                                        <p:attrNameLst>
                                          <p:attrName>style.visibility</p:attrName>
                                        </p:attrNameLst>
                                      </p:cBhvr>
                                      <p:to>
                                        <p:strVal val="visible"/>
                                      </p:to>
                                    </p:set>
                                    <p:animEffect transition="in" filter="wipe(up)">
                                      <p:cBhvr>
                                        <p:cTn id="27" dur="2000"/>
                                        <p:tgtEl>
                                          <p:spTgt spid="185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矩形 8"/>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15239"/>
            <a:ext cx="9068752" cy="705485"/>
          </a:xfrm>
          <a:solidFill>
            <a:schemeClr val="bg1"/>
          </a:solidFill>
        </p:spPr>
        <p:txBody>
          <a:bodyPr/>
          <a:lstStyle/>
          <a:p>
            <a:pPr marL="457200" indent="-457200" algn="l" eaLnBrk="1" hangingPunct="1">
              <a:buFont typeface="Wingdings" panose="05000000000000000000" pitchFamily="2" charset="2"/>
              <a:buChar char="l"/>
            </a:pPr>
            <a:r>
              <a:rPr lang="zh-CN" altLang="en-US" sz="3200" b="1">
                <a:solidFill>
                  <a:srgbClr val="0000FF"/>
                </a:solidFill>
                <a:latin typeface="+mn-ea"/>
                <a:ea typeface="+mn-ea"/>
              </a:rPr>
              <a:t>二进制减法电路 </a:t>
            </a:r>
          </a:p>
        </p:txBody>
      </p:sp>
      <p:sp>
        <p:nvSpPr>
          <p:cNvPr id="185347" name="Rectangle 3"/>
          <p:cNvSpPr>
            <a:spLocks noGrp="1" noChangeArrowheads="1"/>
          </p:cNvSpPr>
          <p:nvPr>
            <p:ph type="body" idx="1"/>
          </p:nvPr>
        </p:nvSpPr>
        <p:spPr>
          <a:xfrm>
            <a:off x="293053" y="591502"/>
            <a:ext cx="7772400" cy="3586163"/>
          </a:xfrm>
        </p:spPr>
        <p:txBody>
          <a:bodyPr/>
          <a:lstStyle/>
          <a:p>
            <a:pPr marL="0" indent="0" eaLnBrk="1" hangingPunct="1">
              <a:lnSpc>
                <a:spcPct val="120000"/>
              </a:lnSpc>
              <a:buNone/>
            </a:pPr>
            <a:r>
              <a:rPr lang="zh-CN" altLang="en-US" sz="2600" b="1" dirty="0">
                <a:solidFill>
                  <a:srgbClr val="800000"/>
                </a:solidFill>
                <a:latin typeface="+mn-ea"/>
              </a:rPr>
              <a:t>计算步骤</a:t>
            </a:r>
            <a:endParaRPr lang="en-US" altLang="zh-CN" sz="2600" b="1" dirty="0">
              <a:solidFill>
                <a:srgbClr val="800000"/>
              </a:solidFill>
              <a:latin typeface="+mn-ea"/>
            </a:endParaRPr>
          </a:p>
          <a:p>
            <a:pPr marL="0" indent="0" eaLnBrk="1" hangingPunct="1">
              <a:lnSpc>
                <a:spcPct val="120000"/>
              </a:lnSpc>
              <a:buNone/>
            </a:pPr>
            <a:r>
              <a:rPr lang="en-US" altLang="zh-CN" sz="2400" dirty="0">
                <a:latin typeface="+mn-ea"/>
              </a:rPr>
              <a:t>① </a:t>
            </a:r>
            <a:r>
              <a:rPr lang="zh-CN" altLang="en-US" sz="2400" dirty="0">
                <a:latin typeface="+mn-ea"/>
              </a:rPr>
              <a:t>把两数减法运算 </a:t>
            </a:r>
            <a:r>
              <a:rPr lang="en-US" altLang="zh-CN" sz="2400" b="1" i="1" dirty="0">
                <a:solidFill>
                  <a:srgbClr val="800000"/>
                </a:solidFill>
                <a:latin typeface="Times New Roman" panose="02020603050405020304" pitchFamily="18" charset="0"/>
                <a:cs typeface="Times New Roman" panose="02020603050405020304" pitchFamily="18" charset="0"/>
              </a:rPr>
              <a:t>X – Y </a:t>
            </a:r>
            <a:r>
              <a:rPr lang="zh-CN" altLang="en-US" sz="2400" dirty="0">
                <a:latin typeface="+mn-ea"/>
              </a:rPr>
              <a:t>表示成加法运算 </a:t>
            </a:r>
            <a:r>
              <a:rPr lang="en-US" altLang="zh-CN" sz="2400" b="1" i="1" dirty="0">
                <a:solidFill>
                  <a:srgbClr val="800000"/>
                </a:solidFill>
                <a:latin typeface="Times New Roman" panose="02020603050405020304" pitchFamily="18" charset="0"/>
                <a:cs typeface="Times New Roman" panose="02020603050405020304" pitchFamily="18" charset="0"/>
              </a:rPr>
              <a:t>X </a:t>
            </a:r>
            <a:r>
              <a:rPr lang="en-US" altLang="zh-CN" sz="2400" b="1" dirty="0">
                <a:solidFill>
                  <a:srgbClr val="800000"/>
                </a:solidFill>
                <a:latin typeface="Times New Roman" panose="02020603050405020304" pitchFamily="18" charset="0"/>
                <a:cs typeface="Times New Roman" panose="02020603050405020304" pitchFamily="18" charset="0"/>
              </a:rPr>
              <a:t>+</a:t>
            </a:r>
            <a:r>
              <a:rPr lang="zh-CN" altLang="en-US" sz="2400" b="1" dirty="0">
                <a:solidFill>
                  <a:srgbClr val="800000"/>
                </a:solidFill>
                <a:latin typeface="Times New Roman" panose="02020603050405020304" pitchFamily="18" charset="0"/>
                <a:cs typeface="Times New Roman" panose="02020603050405020304" pitchFamily="18" charset="0"/>
              </a:rPr>
              <a:t>（</a:t>
            </a:r>
            <a:r>
              <a:rPr lang="en-US" altLang="zh-CN" sz="2400" b="1" dirty="0">
                <a:solidFill>
                  <a:srgbClr val="800000"/>
                </a:solidFill>
                <a:latin typeface="Times New Roman" panose="02020603050405020304" pitchFamily="18" charset="0"/>
                <a:cs typeface="Times New Roman" panose="02020603050405020304" pitchFamily="18" charset="0"/>
              </a:rPr>
              <a:t>-</a:t>
            </a:r>
            <a:r>
              <a:rPr lang="en-US" altLang="zh-CN" sz="2400" b="1" i="1" dirty="0">
                <a:solidFill>
                  <a:srgbClr val="800000"/>
                </a:solidFill>
                <a:latin typeface="Times New Roman" panose="02020603050405020304" pitchFamily="18" charset="0"/>
                <a:cs typeface="Times New Roman" panose="02020603050405020304" pitchFamily="18" charset="0"/>
              </a:rPr>
              <a:t>Y</a:t>
            </a:r>
            <a:r>
              <a:rPr lang="zh-CN" altLang="en-US" sz="2400" b="1" dirty="0">
                <a:solidFill>
                  <a:srgbClr val="800000"/>
                </a:solidFill>
                <a:latin typeface="Times New Roman" panose="02020603050405020304" pitchFamily="18" charset="0"/>
                <a:cs typeface="Times New Roman" panose="02020603050405020304" pitchFamily="18" charset="0"/>
              </a:rPr>
              <a:t>）</a:t>
            </a:r>
            <a:r>
              <a:rPr lang="zh-CN" altLang="en-US" sz="2400" dirty="0">
                <a:latin typeface="+mn-ea"/>
              </a:rPr>
              <a:t>；</a:t>
            </a:r>
            <a:endParaRPr lang="en-US" altLang="zh-CN" sz="2400" dirty="0">
              <a:latin typeface="+mn-ea"/>
            </a:endParaRPr>
          </a:p>
          <a:p>
            <a:pPr marL="0" indent="0" eaLnBrk="1" hangingPunct="1">
              <a:lnSpc>
                <a:spcPct val="120000"/>
              </a:lnSpc>
              <a:buNone/>
            </a:pPr>
            <a:r>
              <a:rPr lang="zh-CN" altLang="en-US" sz="2400" dirty="0">
                <a:latin typeface="+mn-ea"/>
              </a:rPr>
              <a:t>② 将两数各自求补；</a:t>
            </a:r>
            <a:endParaRPr lang="en-US" altLang="zh-CN" sz="2400" dirty="0">
              <a:latin typeface="+mn-ea"/>
            </a:endParaRPr>
          </a:p>
          <a:p>
            <a:pPr marL="0" indent="0" eaLnBrk="1" hangingPunct="1">
              <a:lnSpc>
                <a:spcPct val="120000"/>
              </a:lnSpc>
              <a:buNone/>
            </a:pPr>
            <a:r>
              <a:rPr lang="zh-CN" altLang="en-US" sz="2400" dirty="0">
                <a:latin typeface="+mn-ea"/>
              </a:rPr>
              <a:t>③ 将求补后的两个补码相加，如有溢出则丢掉，对运算结果求补，得到原码。</a:t>
            </a:r>
            <a:endParaRPr lang="en-US" altLang="zh-CN" sz="2400" dirty="0">
              <a:latin typeface="+mn-ea"/>
            </a:endParaRPr>
          </a:p>
          <a:p>
            <a:pPr marL="0" indent="0" eaLnBrk="1" hangingPunct="1">
              <a:lnSpc>
                <a:spcPct val="120000"/>
              </a:lnSpc>
              <a:buNone/>
            </a:pPr>
            <a:r>
              <a:rPr lang="zh-CN" altLang="en-US" sz="2600" b="1" dirty="0">
                <a:solidFill>
                  <a:srgbClr val="800000"/>
                </a:solidFill>
                <a:latin typeface="+mn-ea"/>
              </a:rPr>
              <a:t>例</a:t>
            </a:r>
            <a:r>
              <a:rPr lang="en-US" altLang="zh-CN" sz="2600" b="1" dirty="0">
                <a:solidFill>
                  <a:srgbClr val="800000"/>
                </a:solidFill>
                <a:latin typeface="+mn-ea"/>
              </a:rPr>
              <a:t>10</a:t>
            </a:r>
            <a:r>
              <a:rPr lang="zh-CN" altLang="en-US" sz="2600" b="1" dirty="0">
                <a:latin typeface="+mn-ea"/>
              </a:rPr>
              <a:t>：求</a:t>
            </a:r>
            <a:r>
              <a:rPr lang="en-US" altLang="zh-CN" sz="2600" b="1" dirty="0">
                <a:latin typeface="+mn-ea"/>
              </a:rPr>
              <a:t>4-7</a:t>
            </a:r>
            <a:r>
              <a:rPr lang="zh-CN" altLang="en-US" sz="2600" b="1" dirty="0">
                <a:latin typeface="+mn-ea"/>
              </a:rPr>
              <a:t>的值</a:t>
            </a:r>
          </a:p>
          <a:p>
            <a:pPr marL="0" indent="0" eaLnBrk="1" hangingPunct="1">
              <a:buNone/>
            </a:pPr>
            <a:endParaRPr lang="en-US" altLang="zh-CN" sz="2400" dirty="0">
              <a:latin typeface="+mn-ea"/>
            </a:endParaRPr>
          </a:p>
          <a:p>
            <a:pPr marL="0" indent="0" eaLnBrk="1" hangingPunct="1">
              <a:buNone/>
            </a:pPr>
            <a:endParaRPr lang="zh-CN" altLang="en-US" sz="2400" dirty="0">
              <a:latin typeface="+mn-ea"/>
            </a:endParaRPr>
          </a:p>
          <a:p>
            <a:pPr eaLnBrk="1" hangingPunct="1"/>
            <a:endParaRPr lang="zh-CN" altLang="en-US" sz="2400" dirty="0">
              <a:latin typeface="+mn-ea"/>
            </a:endParaRPr>
          </a:p>
          <a:p>
            <a:pPr eaLnBrk="1" hangingPunct="1"/>
            <a:endParaRPr lang="en-US" altLang="zh-CN" dirty="0"/>
          </a:p>
        </p:txBody>
      </p:sp>
      <p:grpSp>
        <p:nvGrpSpPr>
          <p:cNvPr id="11" name="Group 5"/>
          <p:cNvGrpSpPr>
            <a:grpSpLocks/>
          </p:cNvGrpSpPr>
          <p:nvPr/>
        </p:nvGrpSpPr>
        <p:grpSpPr bwMode="auto">
          <a:xfrm>
            <a:off x="1083628" y="3716657"/>
            <a:ext cx="1296987" cy="1395413"/>
            <a:chOff x="930" y="3249"/>
            <a:chExt cx="817" cy="879"/>
          </a:xfrm>
        </p:grpSpPr>
        <p:sp>
          <p:nvSpPr>
            <p:cNvPr id="12" name="Text Box 6"/>
            <p:cNvSpPr txBox="1">
              <a:spLocks noChangeArrowheads="1"/>
            </p:cNvSpPr>
            <p:nvPr/>
          </p:nvSpPr>
          <p:spPr bwMode="auto">
            <a:xfrm>
              <a:off x="1338" y="3249"/>
              <a:ext cx="4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4</a:t>
              </a:r>
            </a:p>
          </p:txBody>
        </p:sp>
        <p:sp>
          <p:nvSpPr>
            <p:cNvPr id="13" name="Text Box 7"/>
            <p:cNvSpPr txBox="1">
              <a:spLocks noChangeArrowheads="1"/>
            </p:cNvSpPr>
            <p:nvPr/>
          </p:nvSpPr>
          <p:spPr bwMode="auto">
            <a:xfrm>
              <a:off x="1066" y="3511"/>
              <a:ext cx="4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a:t>
              </a:r>
            </a:p>
          </p:txBody>
        </p:sp>
        <p:sp>
          <p:nvSpPr>
            <p:cNvPr id="14" name="Text Box 8"/>
            <p:cNvSpPr txBox="1">
              <a:spLocks noChangeArrowheads="1"/>
            </p:cNvSpPr>
            <p:nvPr/>
          </p:nvSpPr>
          <p:spPr bwMode="auto">
            <a:xfrm>
              <a:off x="1338" y="3521"/>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7</a:t>
              </a:r>
            </a:p>
          </p:txBody>
        </p:sp>
        <p:sp>
          <p:nvSpPr>
            <p:cNvPr id="15" name="Line 9"/>
            <p:cNvSpPr>
              <a:spLocks noChangeShapeType="1"/>
            </p:cNvSpPr>
            <p:nvPr/>
          </p:nvSpPr>
          <p:spPr bwMode="auto">
            <a:xfrm>
              <a:off x="930" y="3838"/>
              <a:ext cx="8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Text Box 10"/>
            <p:cNvSpPr txBox="1">
              <a:spLocks noChangeArrowheads="1"/>
            </p:cNvSpPr>
            <p:nvPr/>
          </p:nvSpPr>
          <p:spPr bwMode="auto">
            <a:xfrm>
              <a:off x="1135" y="3837"/>
              <a:ext cx="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   3</a:t>
              </a:r>
            </a:p>
          </p:txBody>
        </p:sp>
      </p:grpSp>
      <p:grpSp>
        <p:nvGrpSpPr>
          <p:cNvPr id="17" name="Group 11"/>
          <p:cNvGrpSpPr>
            <a:grpSpLocks/>
          </p:cNvGrpSpPr>
          <p:nvPr/>
        </p:nvGrpSpPr>
        <p:grpSpPr bwMode="auto">
          <a:xfrm>
            <a:off x="3602990" y="3716655"/>
            <a:ext cx="4032250" cy="1412875"/>
            <a:chOff x="1882" y="3103"/>
            <a:chExt cx="2540" cy="890"/>
          </a:xfrm>
        </p:grpSpPr>
        <p:grpSp>
          <p:nvGrpSpPr>
            <p:cNvPr id="18" name="Group 12"/>
            <p:cNvGrpSpPr>
              <a:grpSpLocks/>
            </p:cNvGrpSpPr>
            <p:nvPr/>
          </p:nvGrpSpPr>
          <p:grpSpPr bwMode="auto">
            <a:xfrm>
              <a:off x="1882" y="3113"/>
              <a:ext cx="1089" cy="880"/>
              <a:chOff x="1882" y="3113"/>
              <a:chExt cx="1089" cy="880"/>
            </a:xfrm>
          </p:grpSpPr>
          <p:sp>
            <p:nvSpPr>
              <p:cNvPr id="28" name="Text Box 13"/>
              <p:cNvSpPr txBox="1">
                <a:spLocks noChangeArrowheads="1"/>
              </p:cNvSpPr>
              <p:nvPr/>
            </p:nvSpPr>
            <p:spPr bwMode="auto">
              <a:xfrm>
                <a:off x="2154" y="3113"/>
                <a:ext cx="8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0 1 0 0</a:t>
                </a:r>
              </a:p>
            </p:txBody>
          </p:sp>
          <p:sp>
            <p:nvSpPr>
              <p:cNvPr id="29" name="Text Box 14"/>
              <p:cNvSpPr txBox="1">
                <a:spLocks noChangeArrowheads="1"/>
              </p:cNvSpPr>
              <p:nvPr/>
            </p:nvSpPr>
            <p:spPr bwMode="auto">
              <a:xfrm>
                <a:off x="2154" y="3385"/>
                <a:ext cx="7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dirty="0"/>
                  <a:t>1 0 0 1</a:t>
                </a:r>
              </a:p>
            </p:txBody>
          </p:sp>
          <p:sp>
            <p:nvSpPr>
              <p:cNvPr id="30" name="Text Box 15"/>
              <p:cNvSpPr txBox="1">
                <a:spLocks noChangeArrowheads="1"/>
              </p:cNvSpPr>
              <p:nvPr/>
            </p:nvSpPr>
            <p:spPr bwMode="auto">
              <a:xfrm>
                <a:off x="1882" y="3385"/>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a:t>
                </a:r>
              </a:p>
            </p:txBody>
          </p:sp>
          <p:sp>
            <p:nvSpPr>
              <p:cNvPr id="31" name="Line 16"/>
              <p:cNvSpPr>
                <a:spLocks noChangeShapeType="1"/>
              </p:cNvSpPr>
              <p:nvPr/>
            </p:nvSpPr>
            <p:spPr bwMode="auto">
              <a:xfrm>
                <a:off x="1882" y="3702"/>
                <a:ext cx="104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Text Box 17"/>
              <p:cNvSpPr txBox="1">
                <a:spLocks noChangeArrowheads="1"/>
              </p:cNvSpPr>
              <p:nvPr/>
            </p:nvSpPr>
            <p:spPr bwMode="auto">
              <a:xfrm>
                <a:off x="2155" y="3702"/>
                <a:ext cx="8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1 1 0 1</a:t>
                </a:r>
              </a:p>
            </p:txBody>
          </p:sp>
        </p:grpSp>
        <p:grpSp>
          <p:nvGrpSpPr>
            <p:cNvPr id="19" name="Group 18"/>
            <p:cNvGrpSpPr>
              <a:grpSpLocks/>
            </p:cNvGrpSpPr>
            <p:nvPr/>
          </p:nvGrpSpPr>
          <p:grpSpPr bwMode="auto">
            <a:xfrm>
              <a:off x="2971" y="3103"/>
              <a:ext cx="1406" cy="291"/>
              <a:chOff x="2971" y="3103"/>
              <a:chExt cx="1406" cy="291"/>
            </a:xfrm>
          </p:grpSpPr>
          <p:sp>
            <p:nvSpPr>
              <p:cNvPr id="26" name="Text Box 19"/>
              <p:cNvSpPr txBox="1">
                <a:spLocks noChangeArrowheads="1"/>
              </p:cNvSpPr>
              <p:nvPr/>
            </p:nvSpPr>
            <p:spPr bwMode="auto">
              <a:xfrm>
                <a:off x="3378" y="3103"/>
                <a:ext cx="9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4</a:t>
                </a:r>
                <a:r>
                  <a:rPr kumimoji="1" lang="zh-CN" altLang="en-US" sz="2400" i="0"/>
                  <a:t>的补码</a:t>
                </a:r>
              </a:p>
            </p:txBody>
          </p:sp>
          <p:sp>
            <p:nvSpPr>
              <p:cNvPr id="27" name="Line 20"/>
              <p:cNvSpPr>
                <a:spLocks noChangeShapeType="1"/>
              </p:cNvSpPr>
              <p:nvPr/>
            </p:nvSpPr>
            <p:spPr bwMode="auto">
              <a:xfrm flipH="1">
                <a:off x="2971" y="3249"/>
                <a:ext cx="408" cy="0"/>
              </a:xfrm>
              <a:prstGeom prst="line">
                <a:avLst/>
              </a:prstGeom>
              <a:noFill/>
              <a:ln w="28575">
                <a:solidFill>
                  <a:schemeClr val="accent5">
                    <a:lumMod val="25000"/>
                  </a:schemeClr>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0" name="Group 21"/>
            <p:cNvGrpSpPr>
              <a:grpSpLocks/>
            </p:cNvGrpSpPr>
            <p:nvPr/>
          </p:nvGrpSpPr>
          <p:grpSpPr bwMode="auto">
            <a:xfrm>
              <a:off x="2971" y="3385"/>
              <a:ext cx="1451" cy="291"/>
              <a:chOff x="2971" y="3385"/>
              <a:chExt cx="1451" cy="291"/>
            </a:xfrm>
          </p:grpSpPr>
          <p:sp>
            <p:nvSpPr>
              <p:cNvPr id="24" name="Text Box 22"/>
              <p:cNvSpPr txBox="1">
                <a:spLocks noChangeArrowheads="1"/>
              </p:cNvSpPr>
              <p:nvPr/>
            </p:nvSpPr>
            <p:spPr bwMode="auto">
              <a:xfrm>
                <a:off x="3288" y="3385"/>
                <a:ext cx="11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-7</a:t>
                </a:r>
                <a:r>
                  <a:rPr kumimoji="1" lang="zh-CN" altLang="en-US" sz="2400" i="0"/>
                  <a:t>的补码</a:t>
                </a:r>
              </a:p>
            </p:txBody>
          </p:sp>
          <p:sp>
            <p:nvSpPr>
              <p:cNvPr id="25" name="Line 23"/>
              <p:cNvSpPr>
                <a:spLocks noChangeShapeType="1"/>
              </p:cNvSpPr>
              <p:nvPr/>
            </p:nvSpPr>
            <p:spPr bwMode="auto">
              <a:xfrm flipH="1">
                <a:off x="2971" y="3567"/>
                <a:ext cx="317" cy="0"/>
              </a:xfrm>
              <a:prstGeom prst="line">
                <a:avLst/>
              </a:prstGeom>
              <a:noFill/>
              <a:ln w="28575">
                <a:solidFill>
                  <a:schemeClr val="accent5">
                    <a:lumMod val="25000"/>
                  </a:schemeClr>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24"/>
            <p:cNvGrpSpPr>
              <a:grpSpLocks/>
            </p:cNvGrpSpPr>
            <p:nvPr/>
          </p:nvGrpSpPr>
          <p:grpSpPr bwMode="auto">
            <a:xfrm>
              <a:off x="2971" y="3702"/>
              <a:ext cx="1360" cy="291"/>
              <a:chOff x="2971" y="3702"/>
              <a:chExt cx="1360" cy="291"/>
            </a:xfrm>
          </p:grpSpPr>
          <p:sp>
            <p:nvSpPr>
              <p:cNvPr id="22" name="Text Box 25"/>
              <p:cNvSpPr txBox="1">
                <a:spLocks noChangeArrowheads="1"/>
              </p:cNvSpPr>
              <p:nvPr/>
            </p:nvSpPr>
            <p:spPr bwMode="auto">
              <a:xfrm>
                <a:off x="3288" y="3702"/>
                <a:ext cx="10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-3</a:t>
                </a:r>
                <a:r>
                  <a:rPr kumimoji="1" lang="zh-CN" altLang="en-US" sz="2400" i="0"/>
                  <a:t>的补码</a:t>
                </a:r>
              </a:p>
            </p:txBody>
          </p:sp>
          <p:sp>
            <p:nvSpPr>
              <p:cNvPr id="23" name="Line 26"/>
              <p:cNvSpPr>
                <a:spLocks noChangeShapeType="1"/>
              </p:cNvSpPr>
              <p:nvPr/>
            </p:nvSpPr>
            <p:spPr bwMode="auto">
              <a:xfrm flipH="1">
                <a:off x="2971" y="3884"/>
                <a:ext cx="317" cy="0"/>
              </a:xfrm>
              <a:prstGeom prst="line">
                <a:avLst/>
              </a:prstGeom>
              <a:noFill/>
              <a:ln w="28575">
                <a:solidFill>
                  <a:schemeClr val="accent5">
                    <a:lumMod val="25000"/>
                  </a:schemeClr>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grpSp>
      </p:grpSp>
      <p:sp>
        <p:nvSpPr>
          <p:cNvPr id="33" name="AutoShape 27"/>
          <p:cNvSpPr>
            <a:spLocks noChangeArrowheads="1"/>
          </p:cNvSpPr>
          <p:nvPr/>
        </p:nvSpPr>
        <p:spPr bwMode="auto">
          <a:xfrm>
            <a:off x="2739390" y="4365943"/>
            <a:ext cx="647700" cy="431800"/>
          </a:xfrm>
          <a:prstGeom prst="rightArrow">
            <a:avLst>
              <a:gd name="adj1" fmla="val 50000"/>
              <a:gd name="adj2" fmla="val 37500"/>
            </a:avLst>
          </a:prstGeom>
          <a:solidFill>
            <a:schemeClr val="tx1"/>
          </a:solidFill>
          <a:ln w="9525">
            <a:solidFill>
              <a:schemeClr val="accent5">
                <a:lumMod val="25000"/>
              </a:schemeClr>
            </a:solidFill>
            <a:miter lim="800000"/>
            <a:headEnd/>
            <a:tailEnd/>
          </a:ln>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3" name="矩形 2"/>
          <p:cNvSpPr/>
          <p:nvPr/>
        </p:nvSpPr>
        <p:spPr>
          <a:xfrm>
            <a:off x="318492" y="5263987"/>
            <a:ext cx="8656558" cy="1421928"/>
          </a:xfrm>
          <a:prstGeom prst="rect">
            <a:avLst/>
          </a:prstGeom>
        </p:spPr>
        <p:txBody>
          <a:bodyPr wrap="square">
            <a:spAutoFit/>
          </a:bodyPr>
          <a:lstStyle/>
          <a:p>
            <a:pPr eaLnBrk="1" hangingPunct="1">
              <a:lnSpc>
                <a:spcPct val="120000"/>
              </a:lnSpc>
              <a:buClr>
                <a:srgbClr val="33CC33"/>
              </a:buClr>
            </a:pPr>
            <a:r>
              <a:rPr kumimoji="1" lang="zh-CN" altLang="en-US" b="0" dirty="0">
                <a:latin typeface="+mn-ea"/>
                <a:ea typeface="+mn-ea"/>
              </a:rPr>
              <a:t>对</a:t>
            </a:r>
            <a:r>
              <a:rPr kumimoji="1" lang="en-US" altLang="zh-CN" b="0" dirty="0">
                <a:latin typeface="+mn-ea"/>
                <a:ea typeface="+mn-ea"/>
              </a:rPr>
              <a:t>1101</a:t>
            </a:r>
            <a:r>
              <a:rPr kumimoji="1" lang="zh-CN" altLang="en-US" b="0" dirty="0">
                <a:latin typeface="+mn-ea"/>
                <a:ea typeface="+mn-ea"/>
              </a:rPr>
              <a:t>求补得原码，即</a:t>
            </a:r>
            <a:r>
              <a:rPr kumimoji="1" lang="en-US" altLang="zh-CN" b="0" dirty="0">
                <a:latin typeface="+mn-ea"/>
                <a:ea typeface="+mn-ea"/>
              </a:rPr>
              <a:t>[1101]</a:t>
            </a:r>
            <a:r>
              <a:rPr kumimoji="1" lang="zh-CN" altLang="en-US" b="0" baseline="-30000" dirty="0">
                <a:latin typeface="+mn-ea"/>
                <a:ea typeface="+mn-ea"/>
              </a:rPr>
              <a:t>补</a:t>
            </a:r>
            <a:r>
              <a:rPr kumimoji="1" lang="en-US" altLang="zh-CN" b="0" dirty="0">
                <a:latin typeface="+mn-ea"/>
                <a:ea typeface="+mn-ea"/>
              </a:rPr>
              <a:t>=1011</a:t>
            </a:r>
            <a:r>
              <a:rPr kumimoji="1" lang="zh-CN" altLang="en-US" b="0" dirty="0">
                <a:latin typeface="+mn-ea"/>
                <a:ea typeface="+mn-ea"/>
              </a:rPr>
              <a:t>，结果为</a:t>
            </a:r>
            <a:r>
              <a:rPr kumimoji="1" lang="en-US" altLang="zh-CN" b="0" dirty="0">
                <a:latin typeface="+mn-ea"/>
                <a:ea typeface="+mn-ea"/>
              </a:rPr>
              <a:t>-3</a:t>
            </a:r>
            <a:r>
              <a:rPr kumimoji="1" lang="zh-CN" altLang="en-US" b="0" dirty="0">
                <a:latin typeface="+mn-ea"/>
                <a:ea typeface="+mn-ea"/>
              </a:rPr>
              <a:t>。</a:t>
            </a:r>
            <a:r>
              <a:rPr kumimoji="1" lang="zh-CN" altLang="en-US" b="0" dirty="0">
                <a:solidFill>
                  <a:srgbClr val="003300"/>
                </a:solidFill>
                <a:latin typeface="+mn-ea"/>
                <a:ea typeface="+mn-ea"/>
              </a:rPr>
              <a:t>（</a:t>
            </a:r>
            <a:r>
              <a:rPr kumimoji="1" lang="zh-CN" altLang="en-US" dirty="0">
                <a:solidFill>
                  <a:srgbClr val="800000"/>
                </a:solidFill>
                <a:latin typeface="+mn-ea"/>
                <a:ea typeface="+mn-ea"/>
              </a:rPr>
              <a:t>符号位参与运算</a:t>
            </a:r>
            <a:r>
              <a:rPr kumimoji="1" lang="zh-CN" altLang="en-US" b="0" dirty="0">
                <a:solidFill>
                  <a:srgbClr val="003300"/>
                </a:solidFill>
                <a:latin typeface="+mn-ea"/>
                <a:ea typeface="+mn-ea"/>
              </a:rPr>
              <a:t>，但关于计算结果溢出的情况，如</a:t>
            </a:r>
            <a:r>
              <a:rPr kumimoji="1" lang="en-US" altLang="zh-CN" dirty="0">
                <a:solidFill>
                  <a:srgbClr val="003300"/>
                </a:solidFill>
                <a:latin typeface="+mn-ea"/>
                <a:ea typeface="+mn-ea"/>
              </a:rPr>
              <a:t>-4-7</a:t>
            </a:r>
            <a:r>
              <a:rPr kumimoji="1" lang="en-US" altLang="zh-CN" b="0" dirty="0">
                <a:solidFill>
                  <a:srgbClr val="003300"/>
                </a:solidFill>
                <a:latin typeface="+mn-ea"/>
                <a:ea typeface="+mn-ea"/>
              </a:rPr>
              <a:t>，</a:t>
            </a:r>
            <a:r>
              <a:rPr kumimoji="1" lang="zh-CN" altLang="en-US" b="0" dirty="0">
                <a:solidFill>
                  <a:srgbClr val="003300"/>
                </a:solidFill>
                <a:latin typeface="+mn-ea"/>
                <a:ea typeface="+mn-ea"/>
              </a:rPr>
              <a:t>运算结果绝对值超过了二进制数能表示的最大值，不在本课程讨论范围内）</a:t>
            </a:r>
          </a:p>
        </p:txBody>
      </p:sp>
    </p:spTree>
    <p:extLst>
      <p:ext uri="{BB962C8B-B14F-4D97-AF65-F5344CB8AC3E}">
        <p14:creationId xmlns:p14="http://schemas.microsoft.com/office/powerpoint/2010/main" val="1625642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5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5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20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P spid="33"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81EBA093-9EEA-2854-754F-ECC64D568E57}"/>
              </a:ext>
            </a:extLst>
          </p:cNvPr>
          <p:cNvSpPr/>
          <p:nvPr/>
        </p:nvSpPr>
        <p:spPr bwMode="auto">
          <a:xfrm>
            <a:off x="105009" y="91384"/>
            <a:ext cx="9038991" cy="8898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矩形 6"/>
          <p:cNvSpPr/>
          <p:nvPr/>
        </p:nvSpPr>
        <p:spPr bwMode="auto">
          <a:xfrm>
            <a:off x="4236382" y="72363"/>
            <a:ext cx="4907618" cy="75651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5362" name="Rectangle 2"/>
          <p:cNvSpPr>
            <a:spLocks noGrp="1" noChangeArrowheads="1"/>
          </p:cNvSpPr>
          <p:nvPr>
            <p:ph type="title"/>
          </p:nvPr>
        </p:nvSpPr>
        <p:spPr>
          <a:xfrm>
            <a:off x="84566" y="124162"/>
            <a:ext cx="4878236" cy="1112125"/>
          </a:xfrm>
          <a:solidFill>
            <a:schemeClr val="bg1"/>
          </a:solidFill>
        </p:spPr>
        <p:txBody>
          <a:bodyPr/>
          <a:lstStyle/>
          <a:p>
            <a:pPr algn="l" eaLnBrk="1" hangingPunct="1"/>
            <a:r>
              <a:rPr lang="zh-CN" altLang="en-US" sz="2800" b="1" dirty="0">
                <a:solidFill>
                  <a:srgbClr val="800000"/>
                </a:solidFill>
                <a:latin typeface="+mn-ea"/>
                <a:ea typeface="+mn-ea"/>
              </a:rPr>
              <a:t>例</a:t>
            </a:r>
            <a:r>
              <a:rPr lang="en-US" altLang="zh-CN" sz="2800" b="1" dirty="0">
                <a:solidFill>
                  <a:srgbClr val="800000"/>
                </a:solidFill>
                <a:latin typeface="+mn-ea"/>
                <a:ea typeface="+mn-ea"/>
              </a:rPr>
              <a:t>3-3 </a:t>
            </a:r>
            <a:r>
              <a:rPr kumimoji="1" lang="zh-CN" altLang="en-US" sz="2800" b="1" dirty="0">
                <a:solidFill>
                  <a:schemeClr val="tx1"/>
                </a:solidFill>
                <a:latin typeface="+mn-ea"/>
                <a:ea typeface="+mn-ea"/>
              </a:rPr>
              <a:t>试分析图</a:t>
            </a:r>
            <a:r>
              <a:rPr kumimoji="1" lang="en-US" altLang="zh-CN" sz="2800" b="1" dirty="0">
                <a:solidFill>
                  <a:schemeClr val="tx1"/>
                </a:solidFill>
                <a:latin typeface="+mn-ea"/>
                <a:ea typeface="+mn-ea"/>
              </a:rPr>
              <a:t>3-4</a:t>
            </a:r>
            <a:r>
              <a:rPr kumimoji="1" lang="zh-CN" altLang="en-US" sz="2800" b="1" dirty="0">
                <a:solidFill>
                  <a:schemeClr val="tx1"/>
                </a:solidFill>
                <a:latin typeface="+mn-ea"/>
                <a:ea typeface="+mn-ea"/>
              </a:rPr>
              <a:t>所示电路的逻辑功能</a:t>
            </a:r>
            <a:r>
              <a:rPr kumimoji="1" lang="zh-CN" altLang="en-US" sz="3200" b="1" dirty="0">
                <a:solidFill>
                  <a:srgbClr val="0000FF"/>
                </a:solidFill>
                <a:latin typeface="+mn-ea"/>
                <a:ea typeface="+mn-ea"/>
              </a:rPr>
              <a:t/>
            </a:r>
            <a:br>
              <a:rPr kumimoji="1" lang="zh-CN" altLang="en-US" sz="3200" b="1" dirty="0">
                <a:solidFill>
                  <a:srgbClr val="0000FF"/>
                </a:solidFill>
                <a:latin typeface="+mn-ea"/>
                <a:ea typeface="+mn-ea"/>
              </a:rPr>
            </a:br>
            <a:endParaRPr lang="en-US" altLang="zh-CN" sz="3200" b="1" dirty="0">
              <a:solidFill>
                <a:srgbClr val="0000FF"/>
              </a:solidFill>
              <a:latin typeface="+mn-ea"/>
              <a:ea typeface="+mn-ea"/>
            </a:endParaRPr>
          </a:p>
        </p:txBody>
      </p:sp>
      <p:sp>
        <p:nvSpPr>
          <p:cNvPr id="176133" name="Rectangle 5"/>
          <p:cNvSpPr>
            <a:spLocks noChangeArrowheads="1"/>
          </p:cNvSpPr>
          <p:nvPr/>
        </p:nvSpPr>
        <p:spPr bwMode="auto">
          <a:xfrm>
            <a:off x="84566" y="1288086"/>
            <a:ext cx="393026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800" i="0" dirty="0">
                <a:solidFill>
                  <a:srgbClr val="0000FF"/>
                </a:solidFill>
                <a:latin typeface="+mn-ea"/>
                <a:ea typeface="+mn-ea"/>
              </a:rPr>
              <a:t>解</a:t>
            </a:r>
            <a:r>
              <a:rPr kumimoji="1" lang="en-US" altLang="zh-CN" sz="2800" i="0" dirty="0">
                <a:latin typeface="+mn-ea"/>
                <a:ea typeface="+mn-ea"/>
              </a:rPr>
              <a:t>:  </a:t>
            </a:r>
            <a:r>
              <a:rPr lang="en-US" altLang="zh-CN" sz="2800" dirty="0">
                <a:solidFill>
                  <a:srgbClr val="003300"/>
                </a:solidFill>
                <a:latin typeface="+mn-ea"/>
              </a:rPr>
              <a:t>(1)</a:t>
            </a:r>
            <a:r>
              <a:rPr kumimoji="1" lang="zh-CN" altLang="en-US" sz="2600" b="0" i="0" dirty="0">
                <a:latin typeface="+mn-ea"/>
                <a:ea typeface="+mn-ea"/>
              </a:rPr>
              <a:t>写出逻辑表达式</a:t>
            </a:r>
          </a:p>
        </p:txBody>
      </p:sp>
      <p:sp>
        <p:nvSpPr>
          <p:cNvPr id="8" name="Text Box 4"/>
          <p:cNvSpPr txBox="1">
            <a:spLocks noChangeArrowheads="1"/>
          </p:cNvSpPr>
          <p:nvPr/>
        </p:nvSpPr>
        <p:spPr bwMode="auto">
          <a:xfrm>
            <a:off x="755985" y="3351632"/>
            <a:ext cx="4435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en-US" altLang="zh-CN" sz="2800" dirty="0">
                <a:solidFill>
                  <a:srgbClr val="003300"/>
                </a:solidFill>
                <a:latin typeface="+mn-ea"/>
              </a:rPr>
              <a:t>(2)</a:t>
            </a:r>
            <a:r>
              <a:rPr kumimoji="1" lang="zh-CN" altLang="en-US" sz="2600" b="0" dirty="0">
                <a:latin typeface="+mn-ea"/>
                <a:ea typeface="+mn-ea"/>
              </a:rPr>
              <a:t>列出真值表</a:t>
            </a:r>
          </a:p>
        </p:txBody>
      </p:sp>
      <p:grpSp>
        <p:nvGrpSpPr>
          <p:cNvPr id="9" name="Group 5"/>
          <p:cNvGrpSpPr>
            <a:grpSpLocks/>
          </p:cNvGrpSpPr>
          <p:nvPr/>
        </p:nvGrpSpPr>
        <p:grpSpPr bwMode="auto">
          <a:xfrm>
            <a:off x="848603" y="4113144"/>
            <a:ext cx="2591910" cy="2241608"/>
            <a:chOff x="1958" y="1877"/>
            <a:chExt cx="2211" cy="2016"/>
          </a:xfrm>
        </p:grpSpPr>
        <p:grpSp>
          <p:nvGrpSpPr>
            <p:cNvPr id="10" name="Group 6"/>
            <p:cNvGrpSpPr>
              <a:grpSpLocks/>
            </p:cNvGrpSpPr>
            <p:nvPr/>
          </p:nvGrpSpPr>
          <p:grpSpPr bwMode="auto">
            <a:xfrm>
              <a:off x="1965" y="1878"/>
              <a:ext cx="1289" cy="522"/>
              <a:chOff x="1965" y="1878"/>
              <a:chExt cx="1289" cy="522"/>
            </a:xfrm>
          </p:grpSpPr>
          <p:sp>
            <p:nvSpPr>
              <p:cNvPr id="19" name="Rectangle 7"/>
              <p:cNvSpPr>
                <a:spLocks noChangeArrowheads="1"/>
              </p:cNvSpPr>
              <p:nvPr/>
            </p:nvSpPr>
            <p:spPr bwMode="auto">
              <a:xfrm>
                <a:off x="2078" y="1878"/>
                <a:ext cx="1092"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600" i="0"/>
                  <a:t>A</a:t>
                </a:r>
                <a:r>
                  <a:rPr kumimoji="1" lang="en-US" altLang="zh-CN" sz="2600" i="0" baseline="-30000"/>
                  <a:t>1</a:t>
                </a:r>
                <a:r>
                  <a:rPr kumimoji="1" lang="en-US" altLang="zh-CN" sz="2600" i="0"/>
                  <a:t>  A</a:t>
                </a:r>
                <a:r>
                  <a:rPr kumimoji="1" lang="en-US" altLang="zh-CN" sz="2600" i="0" baseline="-30000"/>
                  <a:t>0</a:t>
                </a:r>
                <a:endParaRPr kumimoji="1" lang="en-US" altLang="zh-CN" sz="2600" i="0"/>
              </a:p>
            </p:txBody>
          </p:sp>
          <p:sp>
            <p:nvSpPr>
              <p:cNvPr id="20" name="Rectangle 8"/>
              <p:cNvSpPr>
                <a:spLocks noChangeArrowheads="1"/>
              </p:cNvSpPr>
              <p:nvPr/>
            </p:nvSpPr>
            <p:spPr bwMode="auto">
              <a:xfrm>
                <a:off x="1965" y="1878"/>
                <a:ext cx="1289" cy="522"/>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600" i="0"/>
              </a:p>
            </p:txBody>
          </p:sp>
        </p:grpSp>
        <p:sp>
          <p:nvSpPr>
            <p:cNvPr id="11" name="Rectangle 9"/>
            <p:cNvSpPr>
              <a:spLocks noChangeArrowheads="1"/>
            </p:cNvSpPr>
            <p:nvPr/>
          </p:nvSpPr>
          <p:spPr bwMode="auto">
            <a:xfrm>
              <a:off x="3360" y="1926"/>
              <a:ext cx="690"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bIns="0"/>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600" i="0">
                  <a:cs typeface="Times New Roman" panose="02020603050405020304" pitchFamily="18" charset="0"/>
                </a:rPr>
                <a:t>F</a:t>
              </a:r>
              <a:endParaRPr kumimoji="1" lang="en-US" altLang="zh-CN" sz="2600" i="0"/>
            </a:p>
          </p:txBody>
        </p:sp>
        <p:grpSp>
          <p:nvGrpSpPr>
            <p:cNvPr id="12" name="Group 10"/>
            <p:cNvGrpSpPr>
              <a:grpSpLocks/>
            </p:cNvGrpSpPr>
            <p:nvPr/>
          </p:nvGrpSpPr>
          <p:grpSpPr bwMode="auto">
            <a:xfrm>
              <a:off x="1975" y="2400"/>
              <a:ext cx="1298" cy="1488"/>
              <a:chOff x="0" y="768"/>
              <a:chExt cx="542" cy="672"/>
            </a:xfrm>
          </p:grpSpPr>
          <p:sp>
            <p:nvSpPr>
              <p:cNvPr id="17" name="Rectangle 11"/>
              <p:cNvSpPr>
                <a:spLocks noChangeArrowheads="1"/>
              </p:cNvSpPr>
              <p:nvPr/>
            </p:nvSpPr>
            <p:spPr bwMode="auto">
              <a:xfrm>
                <a:off x="43" y="768"/>
                <a:ext cx="45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600" i="0"/>
                  <a:t>0   0</a:t>
                </a:r>
              </a:p>
              <a:p>
                <a:pPr algn="ctr">
                  <a:lnSpc>
                    <a:spcPct val="100000"/>
                  </a:lnSpc>
                  <a:spcBef>
                    <a:spcPct val="0"/>
                  </a:spcBef>
                  <a:buFontTx/>
                  <a:buNone/>
                </a:pPr>
                <a:r>
                  <a:rPr kumimoji="1" lang="en-US" altLang="zh-CN" sz="2600" i="0"/>
                  <a:t>0   1</a:t>
                </a:r>
              </a:p>
              <a:p>
                <a:pPr algn="ctr">
                  <a:lnSpc>
                    <a:spcPct val="100000"/>
                  </a:lnSpc>
                  <a:spcBef>
                    <a:spcPct val="0"/>
                  </a:spcBef>
                  <a:buFontTx/>
                  <a:buNone/>
                </a:pPr>
                <a:r>
                  <a:rPr kumimoji="1" lang="en-US" altLang="zh-CN" sz="2600" i="0"/>
                  <a:t>1   0</a:t>
                </a:r>
              </a:p>
              <a:p>
                <a:pPr algn="ctr">
                  <a:lnSpc>
                    <a:spcPct val="100000"/>
                  </a:lnSpc>
                  <a:spcBef>
                    <a:spcPct val="0"/>
                  </a:spcBef>
                  <a:buFontTx/>
                  <a:buNone/>
                </a:pPr>
                <a:r>
                  <a:rPr kumimoji="1" lang="en-US" altLang="zh-CN" sz="2600" i="0"/>
                  <a:t>1   1</a:t>
                </a:r>
              </a:p>
            </p:txBody>
          </p:sp>
          <p:sp>
            <p:nvSpPr>
              <p:cNvPr id="18" name="Rectangle 12"/>
              <p:cNvSpPr>
                <a:spLocks noChangeArrowheads="1"/>
              </p:cNvSpPr>
              <p:nvPr/>
            </p:nvSpPr>
            <p:spPr bwMode="auto">
              <a:xfrm>
                <a:off x="0" y="768"/>
                <a:ext cx="54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600" i="0"/>
              </a:p>
            </p:txBody>
          </p:sp>
        </p:grpSp>
        <p:grpSp>
          <p:nvGrpSpPr>
            <p:cNvPr id="13" name="Group 13"/>
            <p:cNvGrpSpPr>
              <a:grpSpLocks/>
            </p:cNvGrpSpPr>
            <p:nvPr/>
          </p:nvGrpSpPr>
          <p:grpSpPr bwMode="auto">
            <a:xfrm>
              <a:off x="3264" y="2400"/>
              <a:ext cx="905" cy="1488"/>
              <a:chOff x="3264" y="2400"/>
              <a:chExt cx="905" cy="1488"/>
            </a:xfrm>
          </p:grpSpPr>
          <p:sp>
            <p:nvSpPr>
              <p:cNvPr id="15" name="Rectangle 14"/>
              <p:cNvSpPr>
                <a:spLocks noChangeArrowheads="1"/>
              </p:cNvSpPr>
              <p:nvPr/>
            </p:nvSpPr>
            <p:spPr bwMode="auto">
              <a:xfrm>
                <a:off x="3368" y="2400"/>
                <a:ext cx="697"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600" i="0"/>
                  <a:t>D</a:t>
                </a:r>
                <a:r>
                  <a:rPr kumimoji="1" lang="en-US" altLang="zh-CN" sz="2600" i="0" baseline="-30000"/>
                  <a:t>0</a:t>
                </a:r>
                <a:endParaRPr kumimoji="1" lang="en-US" altLang="zh-CN" sz="2600" i="0"/>
              </a:p>
              <a:p>
                <a:pPr algn="ctr">
                  <a:lnSpc>
                    <a:spcPct val="100000"/>
                  </a:lnSpc>
                  <a:spcBef>
                    <a:spcPct val="0"/>
                  </a:spcBef>
                  <a:buFontTx/>
                  <a:buNone/>
                </a:pPr>
                <a:r>
                  <a:rPr kumimoji="1" lang="en-US" altLang="zh-CN" sz="2600" i="0"/>
                  <a:t>D</a:t>
                </a:r>
                <a:r>
                  <a:rPr kumimoji="1" lang="en-US" altLang="zh-CN" sz="2600" i="0" baseline="-30000"/>
                  <a:t>1</a:t>
                </a:r>
                <a:endParaRPr kumimoji="1" lang="en-US" altLang="zh-CN" sz="2600" i="0"/>
              </a:p>
              <a:p>
                <a:pPr algn="ctr">
                  <a:lnSpc>
                    <a:spcPct val="100000"/>
                  </a:lnSpc>
                  <a:spcBef>
                    <a:spcPct val="0"/>
                  </a:spcBef>
                  <a:buFontTx/>
                  <a:buNone/>
                </a:pPr>
                <a:r>
                  <a:rPr kumimoji="1" lang="en-US" altLang="zh-CN" sz="2600" i="0"/>
                  <a:t>D</a:t>
                </a:r>
                <a:r>
                  <a:rPr kumimoji="1" lang="en-US" altLang="zh-CN" sz="2600" i="0" baseline="-30000"/>
                  <a:t>2</a:t>
                </a:r>
                <a:endParaRPr kumimoji="1" lang="en-US" altLang="zh-CN" sz="2600" i="0"/>
              </a:p>
              <a:p>
                <a:pPr algn="ctr">
                  <a:lnSpc>
                    <a:spcPct val="100000"/>
                  </a:lnSpc>
                  <a:spcBef>
                    <a:spcPct val="0"/>
                  </a:spcBef>
                  <a:buFontTx/>
                  <a:buNone/>
                </a:pPr>
                <a:r>
                  <a:rPr kumimoji="1" lang="en-US" altLang="zh-CN" sz="2600" i="0"/>
                  <a:t>D</a:t>
                </a:r>
                <a:r>
                  <a:rPr kumimoji="1" lang="en-US" altLang="zh-CN" sz="2600" i="0" baseline="-30000"/>
                  <a:t>3</a:t>
                </a:r>
                <a:endParaRPr kumimoji="1" lang="en-US" altLang="zh-CN" sz="2600" i="0"/>
              </a:p>
            </p:txBody>
          </p:sp>
          <p:sp>
            <p:nvSpPr>
              <p:cNvPr id="16" name="Rectangle 15"/>
              <p:cNvSpPr>
                <a:spLocks noChangeArrowheads="1"/>
              </p:cNvSpPr>
              <p:nvPr/>
            </p:nvSpPr>
            <p:spPr bwMode="auto">
              <a:xfrm>
                <a:off x="3264" y="2400"/>
                <a:ext cx="905" cy="1488"/>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600" i="0"/>
              </a:p>
            </p:txBody>
          </p:sp>
        </p:grpSp>
        <p:sp>
          <p:nvSpPr>
            <p:cNvPr id="14" name="Rectangle 16"/>
            <p:cNvSpPr>
              <a:spLocks noChangeArrowheads="1"/>
            </p:cNvSpPr>
            <p:nvPr/>
          </p:nvSpPr>
          <p:spPr bwMode="auto">
            <a:xfrm>
              <a:off x="1958" y="1877"/>
              <a:ext cx="2208" cy="2016"/>
            </a:xfrm>
            <a:prstGeom prst="rect">
              <a:avLst/>
            </a:prstGeom>
            <a:noFill/>
            <a:ln w="28575">
              <a:solidFill>
                <a:schemeClr val="accent1">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600" i="0"/>
            </a:p>
          </p:txBody>
        </p:sp>
      </p:grpSp>
      <p:sp>
        <p:nvSpPr>
          <p:cNvPr id="22" name="Rectangle 21"/>
          <p:cNvSpPr txBox="1">
            <a:spLocks noChangeArrowheads="1"/>
          </p:cNvSpPr>
          <p:nvPr/>
        </p:nvSpPr>
        <p:spPr>
          <a:xfrm>
            <a:off x="4014827" y="3507051"/>
            <a:ext cx="4313449" cy="2493234"/>
          </a:xfrm>
          <a:prstGeom prst="rect">
            <a:avLst/>
          </a:prstGeom>
          <a:noFill/>
        </p:spPr>
        <p:txBody>
          <a:bodyPr/>
          <a:lstStyle>
            <a:lvl1pPr marL="342900" indent="-342900" algn="just"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just" rtl="0" eaLnBrk="0" fontAlgn="base" hangingPunct="0">
              <a:spcBef>
                <a:spcPct val="20000"/>
              </a:spcBef>
              <a:spcAft>
                <a:spcPct val="0"/>
              </a:spcAft>
              <a:buChar char="–"/>
              <a:defRPr sz="2800">
                <a:solidFill>
                  <a:schemeClr val="tx1"/>
                </a:solidFill>
                <a:latin typeface="+mn-lt"/>
                <a:ea typeface="+mn-ea"/>
              </a:defRPr>
            </a:lvl2pPr>
            <a:lvl3pPr marL="1143000" indent="-228600" algn="just" rtl="0" eaLnBrk="0" fontAlgn="base" hangingPunct="0">
              <a:spcBef>
                <a:spcPct val="20000"/>
              </a:spcBef>
              <a:spcAft>
                <a:spcPct val="0"/>
              </a:spcAft>
              <a:buChar char="•"/>
              <a:defRPr sz="2400">
                <a:solidFill>
                  <a:schemeClr val="tx1"/>
                </a:solidFill>
                <a:latin typeface="+mn-lt"/>
                <a:ea typeface="+mn-ea"/>
              </a:defRPr>
            </a:lvl3pPr>
            <a:lvl4pPr marL="1600200" indent="-228600" algn="just" rtl="0" eaLnBrk="0" fontAlgn="base" hangingPunct="0">
              <a:spcBef>
                <a:spcPct val="20000"/>
              </a:spcBef>
              <a:spcAft>
                <a:spcPct val="0"/>
              </a:spcAft>
              <a:buChar char="–"/>
              <a:defRPr sz="2000">
                <a:solidFill>
                  <a:schemeClr val="tx1"/>
                </a:solidFill>
                <a:latin typeface="+mn-lt"/>
                <a:ea typeface="+mn-ea"/>
              </a:defRPr>
            </a:lvl4pPr>
            <a:lvl5pPr marL="2057400" indent="-228600" algn="just"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sz="2800" dirty="0">
                <a:solidFill>
                  <a:srgbClr val="003300"/>
                </a:solidFill>
                <a:latin typeface="+mn-ea"/>
              </a:rPr>
              <a:t>(3)</a:t>
            </a:r>
            <a:r>
              <a:rPr lang="zh-CN" altLang="en-US" sz="2600" b="0" kern="0" dirty="0">
                <a:latin typeface="+mn-ea"/>
              </a:rPr>
              <a:t>确定逻辑功能，</a:t>
            </a:r>
            <a:r>
              <a:rPr lang="zh-CN" altLang="en-US" sz="2600" b="0" kern="0" dirty="0"/>
              <a:t>由表看出：</a:t>
            </a:r>
          </a:p>
          <a:p>
            <a:pPr marL="400050" lvl="1" indent="0" eaLnBrk="1" hangingPunct="1">
              <a:buNone/>
            </a:pPr>
            <a:r>
              <a:rPr lang="en-US" altLang="zh-CN" sz="2600" i="1" kern="0" dirty="0">
                <a:latin typeface="Times New Roman" panose="02020603050405020304" pitchFamily="18" charset="0"/>
                <a:cs typeface="Times New Roman" panose="02020603050405020304" pitchFamily="18" charset="0"/>
              </a:rPr>
              <a:t>A</a:t>
            </a:r>
            <a:r>
              <a:rPr lang="en-US" altLang="zh-CN" sz="2600" kern="0" baseline="-25000" dirty="0">
                <a:latin typeface="Times New Roman" panose="02020603050405020304" pitchFamily="18" charset="0"/>
                <a:cs typeface="Times New Roman" panose="02020603050405020304" pitchFamily="18" charset="0"/>
              </a:rPr>
              <a:t>1</a:t>
            </a:r>
            <a:r>
              <a:rPr lang="en-US" altLang="zh-CN" sz="2600" i="1" kern="0" dirty="0">
                <a:latin typeface="Times New Roman" panose="02020603050405020304" pitchFamily="18" charset="0"/>
                <a:cs typeface="Times New Roman" panose="02020603050405020304" pitchFamily="18" charset="0"/>
              </a:rPr>
              <a:t>A</a:t>
            </a:r>
            <a:r>
              <a:rPr lang="en-US" altLang="zh-CN" sz="2600" kern="0" baseline="-25000" dirty="0">
                <a:latin typeface="Times New Roman" panose="02020603050405020304" pitchFamily="18" charset="0"/>
                <a:cs typeface="Times New Roman" panose="02020603050405020304" pitchFamily="18" charset="0"/>
              </a:rPr>
              <a:t>0</a:t>
            </a:r>
            <a:r>
              <a:rPr lang="en-US" altLang="zh-CN" sz="2600" kern="0" dirty="0">
                <a:latin typeface="Times New Roman" panose="02020603050405020304" pitchFamily="18" charset="0"/>
                <a:cs typeface="Times New Roman" panose="02020603050405020304" pitchFamily="18" charset="0"/>
              </a:rPr>
              <a:t>=00 </a:t>
            </a:r>
            <a:r>
              <a:rPr lang="zh-CN" altLang="en-US" sz="2600" b="0" kern="0" dirty="0">
                <a:latin typeface="Times New Roman" panose="02020603050405020304" pitchFamily="18" charset="0"/>
                <a:cs typeface="Times New Roman" panose="02020603050405020304" pitchFamily="18" charset="0"/>
              </a:rPr>
              <a:t>时</a:t>
            </a:r>
            <a:r>
              <a:rPr lang="zh-CN" altLang="en-US" sz="2600" kern="0" dirty="0">
                <a:latin typeface="Times New Roman" panose="02020603050405020304" pitchFamily="18" charset="0"/>
                <a:cs typeface="Times New Roman" panose="02020603050405020304" pitchFamily="18" charset="0"/>
              </a:rPr>
              <a:t>，</a:t>
            </a:r>
            <a:r>
              <a:rPr lang="en-US" altLang="zh-CN" sz="2600" i="1" kern="0" dirty="0">
                <a:latin typeface="Times New Roman" panose="02020603050405020304" pitchFamily="18" charset="0"/>
                <a:cs typeface="Times New Roman" panose="02020603050405020304" pitchFamily="18" charset="0"/>
              </a:rPr>
              <a:t>F</a:t>
            </a:r>
            <a:r>
              <a:rPr lang="en-US" altLang="zh-CN" sz="2600" kern="0" dirty="0">
                <a:latin typeface="Times New Roman" panose="02020603050405020304" pitchFamily="18" charset="0"/>
                <a:cs typeface="Times New Roman" panose="02020603050405020304" pitchFamily="18" charset="0"/>
              </a:rPr>
              <a:t>=</a:t>
            </a:r>
            <a:r>
              <a:rPr lang="en-US" altLang="zh-CN" sz="2600" i="1" kern="0" dirty="0">
                <a:latin typeface="Times New Roman" panose="02020603050405020304" pitchFamily="18" charset="0"/>
                <a:cs typeface="Times New Roman" panose="02020603050405020304" pitchFamily="18" charset="0"/>
              </a:rPr>
              <a:t>D</a:t>
            </a:r>
            <a:r>
              <a:rPr lang="en-US" altLang="zh-CN" sz="2600" kern="0" baseline="-25000" dirty="0">
                <a:latin typeface="Times New Roman" panose="02020603050405020304" pitchFamily="18" charset="0"/>
                <a:cs typeface="Times New Roman" panose="02020603050405020304" pitchFamily="18" charset="0"/>
              </a:rPr>
              <a:t>0</a:t>
            </a:r>
          </a:p>
          <a:p>
            <a:pPr marL="400050" lvl="1" indent="0" eaLnBrk="1" hangingPunct="1">
              <a:buNone/>
            </a:pPr>
            <a:r>
              <a:rPr lang="en-US" altLang="zh-CN" sz="2600" i="1" kern="0" dirty="0">
                <a:latin typeface="Times New Roman" panose="02020603050405020304" pitchFamily="18" charset="0"/>
                <a:cs typeface="Times New Roman" panose="02020603050405020304" pitchFamily="18" charset="0"/>
              </a:rPr>
              <a:t>A</a:t>
            </a:r>
            <a:r>
              <a:rPr lang="en-US" altLang="zh-CN" sz="2600" kern="0" baseline="-25000" dirty="0">
                <a:latin typeface="Times New Roman" panose="02020603050405020304" pitchFamily="18" charset="0"/>
                <a:cs typeface="Times New Roman" panose="02020603050405020304" pitchFamily="18" charset="0"/>
              </a:rPr>
              <a:t>1</a:t>
            </a:r>
            <a:r>
              <a:rPr lang="en-US" altLang="zh-CN" sz="2600" i="1" kern="0" dirty="0">
                <a:latin typeface="Times New Roman" panose="02020603050405020304" pitchFamily="18" charset="0"/>
                <a:cs typeface="Times New Roman" panose="02020603050405020304" pitchFamily="18" charset="0"/>
              </a:rPr>
              <a:t>A</a:t>
            </a:r>
            <a:r>
              <a:rPr lang="en-US" altLang="zh-CN" sz="2600" kern="0" baseline="-25000" dirty="0">
                <a:latin typeface="Times New Roman" panose="02020603050405020304" pitchFamily="18" charset="0"/>
                <a:cs typeface="Times New Roman" panose="02020603050405020304" pitchFamily="18" charset="0"/>
              </a:rPr>
              <a:t>0</a:t>
            </a:r>
            <a:r>
              <a:rPr lang="en-US" altLang="zh-CN" sz="2600" kern="0" dirty="0">
                <a:latin typeface="Times New Roman" panose="02020603050405020304" pitchFamily="18" charset="0"/>
                <a:cs typeface="Times New Roman" panose="02020603050405020304" pitchFamily="18" charset="0"/>
              </a:rPr>
              <a:t>=01 </a:t>
            </a:r>
            <a:r>
              <a:rPr lang="zh-CN" altLang="en-US" sz="2600" b="0" kern="0" dirty="0">
                <a:latin typeface="Times New Roman" panose="02020603050405020304" pitchFamily="18" charset="0"/>
                <a:cs typeface="Times New Roman" panose="02020603050405020304" pitchFamily="18" charset="0"/>
              </a:rPr>
              <a:t>时</a:t>
            </a:r>
            <a:r>
              <a:rPr lang="zh-CN" altLang="en-US" sz="2600" kern="0" dirty="0">
                <a:latin typeface="Times New Roman" panose="02020603050405020304" pitchFamily="18" charset="0"/>
                <a:cs typeface="Times New Roman" panose="02020603050405020304" pitchFamily="18" charset="0"/>
              </a:rPr>
              <a:t>，</a:t>
            </a:r>
            <a:r>
              <a:rPr lang="en-US" altLang="zh-CN" sz="2600" i="1" kern="0" dirty="0">
                <a:latin typeface="Times New Roman" panose="02020603050405020304" pitchFamily="18" charset="0"/>
                <a:cs typeface="Times New Roman" panose="02020603050405020304" pitchFamily="18" charset="0"/>
              </a:rPr>
              <a:t>F</a:t>
            </a:r>
            <a:r>
              <a:rPr lang="en-US" altLang="zh-CN" sz="2600" kern="0" dirty="0">
                <a:latin typeface="Times New Roman" panose="02020603050405020304" pitchFamily="18" charset="0"/>
                <a:cs typeface="Times New Roman" panose="02020603050405020304" pitchFamily="18" charset="0"/>
              </a:rPr>
              <a:t>=</a:t>
            </a:r>
            <a:r>
              <a:rPr lang="en-US" altLang="zh-CN" sz="2600" i="1" kern="0" dirty="0">
                <a:latin typeface="Times New Roman" panose="02020603050405020304" pitchFamily="18" charset="0"/>
                <a:cs typeface="Times New Roman" panose="02020603050405020304" pitchFamily="18" charset="0"/>
              </a:rPr>
              <a:t>D</a:t>
            </a:r>
            <a:r>
              <a:rPr lang="en-US" altLang="zh-CN" sz="2600" kern="0" baseline="-25000" dirty="0">
                <a:latin typeface="Times New Roman" panose="02020603050405020304" pitchFamily="18" charset="0"/>
                <a:cs typeface="Times New Roman" panose="02020603050405020304" pitchFamily="18" charset="0"/>
              </a:rPr>
              <a:t>1</a:t>
            </a:r>
          </a:p>
          <a:p>
            <a:pPr marL="400050" lvl="1" indent="0" eaLnBrk="1" hangingPunct="1">
              <a:buNone/>
            </a:pPr>
            <a:r>
              <a:rPr lang="en-US" altLang="zh-CN" sz="2600" i="1" kern="0" dirty="0">
                <a:latin typeface="Times New Roman" panose="02020603050405020304" pitchFamily="18" charset="0"/>
                <a:cs typeface="Times New Roman" panose="02020603050405020304" pitchFamily="18" charset="0"/>
              </a:rPr>
              <a:t>A</a:t>
            </a:r>
            <a:r>
              <a:rPr lang="en-US" altLang="zh-CN" sz="2600" kern="0" baseline="-25000" dirty="0">
                <a:latin typeface="Times New Roman" panose="02020603050405020304" pitchFamily="18" charset="0"/>
                <a:cs typeface="Times New Roman" panose="02020603050405020304" pitchFamily="18" charset="0"/>
              </a:rPr>
              <a:t>1</a:t>
            </a:r>
            <a:r>
              <a:rPr lang="en-US" altLang="zh-CN" sz="2600" i="1" kern="0" dirty="0">
                <a:latin typeface="Times New Roman" panose="02020603050405020304" pitchFamily="18" charset="0"/>
                <a:cs typeface="Times New Roman" panose="02020603050405020304" pitchFamily="18" charset="0"/>
              </a:rPr>
              <a:t>A</a:t>
            </a:r>
            <a:r>
              <a:rPr lang="en-US" altLang="zh-CN" sz="2600" kern="0" baseline="-25000" dirty="0">
                <a:latin typeface="Times New Roman" panose="02020603050405020304" pitchFamily="18" charset="0"/>
                <a:cs typeface="Times New Roman" panose="02020603050405020304" pitchFamily="18" charset="0"/>
              </a:rPr>
              <a:t>0</a:t>
            </a:r>
            <a:r>
              <a:rPr lang="en-US" altLang="zh-CN" sz="2600" kern="0" dirty="0">
                <a:latin typeface="Times New Roman" panose="02020603050405020304" pitchFamily="18" charset="0"/>
                <a:cs typeface="Times New Roman" panose="02020603050405020304" pitchFamily="18" charset="0"/>
              </a:rPr>
              <a:t>=10 </a:t>
            </a:r>
            <a:r>
              <a:rPr lang="zh-CN" altLang="en-US" sz="2600" b="0" kern="0" dirty="0">
                <a:latin typeface="Times New Roman" panose="02020603050405020304" pitchFamily="18" charset="0"/>
                <a:cs typeface="Times New Roman" panose="02020603050405020304" pitchFamily="18" charset="0"/>
              </a:rPr>
              <a:t>时</a:t>
            </a:r>
            <a:r>
              <a:rPr lang="zh-CN" altLang="en-US" sz="2600" kern="0" dirty="0">
                <a:latin typeface="Times New Roman" panose="02020603050405020304" pitchFamily="18" charset="0"/>
                <a:cs typeface="Times New Roman" panose="02020603050405020304" pitchFamily="18" charset="0"/>
              </a:rPr>
              <a:t>，</a:t>
            </a:r>
            <a:r>
              <a:rPr lang="en-US" altLang="zh-CN" sz="2600" i="1" kern="0" dirty="0">
                <a:latin typeface="Times New Roman" panose="02020603050405020304" pitchFamily="18" charset="0"/>
                <a:cs typeface="Times New Roman" panose="02020603050405020304" pitchFamily="18" charset="0"/>
              </a:rPr>
              <a:t>F</a:t>
            </a:r>
            <a:r>
              <a:rPr lang="en-US" altLang="zh-CN" sz="2600" kern="0" dirty="0">
                <a:latin typeface="Times New Roman" panose="02020603050405020304" pitchFamily="18" charset="0"/>
                <a:cs typeface="Times New Roman" panose="02020603050405020304" pitchFamily="18" charset="0"/>
              </a:rPr>
              <a:t>=</a:t>
            </a:r>
            <a:r>
              <a:rPr lang="en-US" altLang="zh-CN" sz="2600" i="1" kern="0" dirty="0">
                <a:latin typeface="Times New Roman" panose="02020603050405020304" pitchFamily="18" charset="0"/>
                <a:cs typeface="Times New Roman" panose="02020603050405020304" pitchFamily="18" charset="0"/>
              </a:rPr>
              <a:t>D</a:t>
            </a:r>
            <a:r>
              <a:rPr lang="en-US" altLang="zh-CN" sz="2600" kern="0" baseline="-25000" dirty="0">
                <a:latin typeface="Times New Roman" panose="02020603050405020304" pitchFamily="18" charset="0"/>
                <a:cs typeface="Times New Roman" panose="02020603050405020304" pitchFamily="18" charset="0"/>
              </a:rPr>
              <a:t>2</a:t>
            </a:r>
          </a:p>
          <a:p>
            <a:pPr marL="400050" lvl="1" indent="0" eaLnBrk="1" hangingPunct="1">
              <a:buNone/>
            </a:pPr>
            <a:r>
              <a:rPr lang="en-US" altLang="zh-CN" sz="2600" i="1" kern="0" dirty="0">
                <a:latin typeface="Times New Roman" panose="02020603050405020304" pitchFamily="18" charset="0"/>
                <a:cs typeface="Times New Roman" panose="02020603050405020304" pitchFamily="18" charset="0"/>
              </a:rPr>
              <a:t>A</a:t>
            </a:r>
            <a:r>
              <a:rPr lang="en-US" altLang="zh-CN" sz="2600" kern="0" baseline="-25000" dirty="0">
                <a:latin typeface="Times New Roman" panose="02020603050405020304" pitchFamily="18" charset="0"/>
                <a:cs typeface="Times New Roman" panose="02020603050405020304" pitchFamily="18" charset="0"/>
              </a:rPr>
              <a:t>1</a:t>
            </a:r>
            <a:r>
              <a:rPr lang="en-US" altLang="zh-CN" sz="2600" i="1" kern="0" dirty="0">
                <a:latin typeface="Times New Roman" panose="02020603050405020304" pitchFamily="18" charset="0"/>
                <a:cs typeface="Times New Roman" panose="02020603050405020304" pitchFamily="18" charset="0"/>
              </a:rPr>
              <a:t>A</a:t>
            </a:r>
            <a:r>
              <a:rPr lang="en-US" altLang="zh-CN" sz="2600" kern="0" baseline="-25000" dirty="0">
                <a:latin typeface="Times New Roman" panose="02020603050405020304" pitchFamily="18" charset="0"/>
                <a:cs typeface="Times New Roman" panose="02020603050405020304" pitchFamily="18" charset="0"/>
              </a:rPr>
              <a:t>0</a:t>
            </a:r>
            <a:r>
              <a:rPr lang="en-US" altLang="zh-CN" sz="2600" kern="0" dirty="0">
                <a:latin typeface="Times New Roman" panose="02020603050405020304" pitchFamily="18" charset="0"/>
                <a:cs typeface="Times New Roman" panose="02020603050405020304" pitchFamily="18" charset="0"/>
              </a:rPr>
              <a:t>=11 </a:t>
            </a:r>
            <a:r>
              <a:rPr lang="zh-CN" altLang="en-US" sz="2600" b="0" kern="0" dirty="0">
                <a:latin typeface="Times New Roman" panose="02020603050405020304" pitchFamily="18" charset="0"/>
                <a:cs typeface="Times New Roman" panose="02020603050405020304" pitchFamily="18" charset="0"/>
              </a:rPr>
              <a:t>时</a:t>
            </a:r>
            <a:r>
              <a:rPr lang="zh-CN" altLang="en-US" sz="2600" kern="0" dirty="0">
                <a:latin typeface="Times New Roman" panose="02020603050405020304" pitchFamily="18" charset="0"/>
                <a:cs typeface="Times New Roman" panose="02020603050405020304" pitchFamily="18" charset="0"/>
              </a:rPr>
              <a:t>，</a:t>
            </a:r>
            <a:r>
              <a:rPr lang="en-US" altLang="zh-CN" sz="2600" i="1" kern="0" dirty="0">
                <a:latin typeface="Times New Roman" panose="02020603050405020304" pitchFamily="18" charset="0"/>
                <a:cs typeface="Times New Roman" panose="02020603050405020304" pitchFamily="18" charset="0"/>
              </a:rPr>
              <a:t>F</a:t>
            </a:r>
            <a:r>
              <a:rPr lang="en-US" altLang="zh-CN" sz="2600" kern="0" dirty="0">
                <a:latin typeface="Times New Roman" panose="02020603050405020304" pitchFamily="18" charset="0"/>
                <a:cs typeface="Times New Roman" panose="02020603050405020304" pitchFamily="18" charset="0"/>
              </a:rPr>
              <a:t>=</a:t>
            </a:r>
            <a:r>
              <a:rPr lang="en-US" altLang="zh-CN" sz="2600" i="1" kern="0" dirty="0">
                <a:latin typeface="Times New Roman" panose="02020603050405020304" pitchFamily="18" charset="0"/>
                <a:cs typeface="Times New Roman" panose="02020603050405020304" pitchFamily="18" charset="0"/>
              </a:rPr>
              <a:t>D</a:t>
            </a:r>
            <a:r>
              <a:rPr lang="en-US" altLang="zh-CN" sz="2600" kern="0" baseline="-25000" dirty="0">
                <a:latin typeface="Times New Roman" panose="02020603050405020304" pitchFamily="18" charset="0"/>
                <a:cs typeface="Times New Roman" panose="02020603050405020304" pitchFamily="18" charset="0"/>
              </a:rPr>
              <a:t>3</a:t>
            </a:r>
            <a:endParaRPr lang="zh-CN" altLang="en-US" sz="2600" kern="0" dirty="0">
              <a:latin typeface="Times New Roman" panose="02020603050405020304" pitchFamily="18" charset="0"/>
              <a:cs typeface="Times New Roman" panose="02020603050405020304" pitchFamily="18" charset="0"/>
            </a:endParaRPr>
          </a:p>
        </p:txBody>
      </p:sp>
      <p:sp>
        <p:nvSpPr>
          <p:cNvPr id="23" name="Rectangle 22"/>
          <p:cNvSpPr>
            <a:spLocks noChangeArrowheads="1"/>
          </p:cNvSpPr>
          <p:nvPr/>
        </p:nvSpPr>
        <p:spPr bwMode="auto">
          <a:xfrm>
            <a:off x="4088825" y="6167625"/>
            <a:ext cx="4798617"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Clr>
                <a:srgbClr val="66FF33"/>
              </a:buClr>
              <a:buNone/>
            </a:pPr>
            <a:r>
              <a:rPr kumimoji="1" lang="zh-CN" altLang="en-US" sz="2600" i="0">
                <a:latin typeface="+mn-ea"/>
                <a:ea typeface="+mn-ea"/>
              </a:rPr>
              <a:t>电路具有</a:t>
            </a:r>
            <a:r>
              <a:rPr kumimoji="1" lang="zh-CN" altLang="en-US" sz="2600" i="0">
                <a:solidFill>
                  <a:srgbClr val="800000"/>
                </a:solidFill>
                <a:latin typeface="+mn-ea"/>
                <a:ea typeface="+mn-ea"/>
              </a:rPr>
              <a:t>选择数据输入</a:t>
            </a:r>
            <a:r>
              <a:rPr kumimoji="1" lang="zh-CN" altLang="en-US" sz="2600" i="0">
                <a:latin typeface="+mn-ea"/>
                <a:ea typeface="+mn-ea"/>
              </a:rPr>
              <a:t>功能。</a:t>
            </a:r>
          </a:p>
        </p:txBody>
      </p:sp>
      <p:graphicFrame>
        <p:nvGraphicFramePr>
          <p:cNvPr id="3" name="对象 2"/>
          <p:cNvGraphicFramePr>
            <a:graphicFrameLocks noChangeAspect="1"/>
          </p:cNvGraphicFramePr>
          <p:nvPr>
            <p:extLst>
              <p:ext uri="{D42A27DB-BD31-4B8C-83A1-F6EECF244321}">
                <p14:modId xmlns:p14="http://schemas.microsoft.com/office/powerpoint/2010/main" val="1842829487"/>
              </p:ext>
            </p:extLst>
          </p:nvPr>
        </p:nvGraphicFramePr>
        <p:xfrm>
          <a:off x="821185" y="2033247"/>
          <a:ext cx="3137931" cy="1110772"/>
        </p:xfrm>
        <a:graphic>
          <a:graphicData uri="http://schemas.openxmlformats.org/presentationml/2006/ole">
            <mc:AlternateContent xmlns:mc="http://schemas.openxmlformats.org/markup-compatibility/2006">
              <mc:Choice xmlns:v="urn:schemas-microsoft-com:vml" Requires="v">
                <p:oleObj spid="_x0000_s3076" name="Equation" r:id="rId7" imgW="1434960" imgH="507960" progId="Equation.DSMT4">
                  <p:embed/>
                </p:oleObj>
              </mc:Choice>
              <mc:Fallback>
                <p:oleObj name="Equation" r:id="rId7" imgW="1434960" imgH="507960" progId="Equation.DSMT4">
                  <p:embed/>
                  <p:pic>
                    <p:nvPicPr>
                      <p:cNvPr id="0" name=""/>
                      <p:cNvPicPr/>
                      <p:nvPr/>
                    </p:nvPicPr>
                    <p:blipFill>
                      <a:blip r:embed="rId8"/>
                      <a:stretch>
                        <a:fillRect/>
                      </a:stretch>
                    </p:blipFill>
                    <p:spPr>
                      <a:xfrm>
                        <a:off x="821185" y="2033247"/>
                        <a:ext cx="3137931" cy="111077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xmlns="" id="{DEF94CF4-016C-46E5-0DAC-DFBA9DD64694}"/>
              </a:ext>
            </a:extLst>
          </p:cNvPr>
          <p:cNvGraphicFramePr>
            <a:graphicFrameLocks noChangeAspect="1"/>
          </p:cNvGraphicFramePr>
          <p:nvPr>
            <p:extLst>
              <p:ext uri="{D42A27DB-BD31-4B8C-83A1-F6EECF244321}">
                <p14:modId xmlns:p14="http://schemas.microsoft.com/office/powerpoint/2010/main" val="3809104137"/>
              </p:ext>
            </p:extLst>
          </p:nvPr>
        </p:nvGraphicFramePr>
        <p:xfrm>
          <a:off x="5085631" y="102875"/>
          <a:ext cx="3702500" cy="3434688"/>
        </p:xfrm>
        <a:graphic>
          <a:graphicData uri="http://schemas.openxmlformats.org/presentationml/2006/ole">
            <mc:AlternateContent xmlns:mc="http://schemas.openxmlformats.org/markup-compatibility/2006">
              <mc:Choice xmlns:v="urn:schemas-microsoft-com:vml" Requires="v">
                <p:oleObj spid="_x0000_s3077" name="Visio" r:id="rId9" imgW="5415363" imgH="5025449" progId="Visio.Drawing.11">
                  <p:embed/>
                </p:oleObj>
              </mc:Choice>
              <mc:Fallback>
                <p:oleObj name="Visio" r:id="rId9" imgW="5415363" imgH="5025449" progId="Visio.Drawing.11">
                  <p:embed/>
                  <p:pic>
                    <p:nvPicPr>
                      <p:cNvPr id="0" name="Object 1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5631" y="102875"/>
                        <a:ext cx="3702500" cy="3434688"/>
                      </a:xfrm>
                      <a:prstGeom prst="rect">
                        <a:avLst/>
                      </a:prstGeom>
                      <a:noFill/>
                    </p:spPr>
                  </p:pic>
                </p:oleObj>
              </mc:Fallback>
            </mc:AlternateContent>
          </a:graphicData>
        </a:graphic>
      </p:graphicFrame>
    </p:spTree>
    <p:extLst>
      <p:ext uri="{BB962C8B-B14F-4D97-AF65-F5344CB8AC3E}">
        <p14:creationId xmlns:p14="http://schemas.microsoft.com/office/powerpoint/2010/main" val="63264275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6133"/>
                                        </p:tgtEl>
                                        <p:attrNameLst>
                                          <p:attrName>style.visibility</p:attrName>
                                        </p:attrNameLst>
                                      </p:cBhvr>
                                      <p:to>
                                        <p:strVal val="visible"/>
                                      </p:to>
                                    </p:set>
                                    <p:animEffect transition="in" filter="wipe(left)">
                                      <p:cBhvr>
                                        <p:cTn id="7" dur="2000"/>
                                        <p:tgtEl>
                                          <p:spTgt spid="1761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2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xEl>
                                              <p:pRg st="0" end="0"/>
                                            </p:txEl>
                                          </p:spTgt>
                                        </p:tgtEl>
                                        <p:attrNameLst>
                                          <p:attrName>style.visibility</p:attrName>
                                        </p:attrNameLst>
                                      </p:cBhvr>
                                      <p:to>
                                        <p:strVal val="visible"/>
                                      </p:to>
                                    </p:set>
                                    <p:animEffect transition="in" filter="wipe(left)">
                                      <p:cBhvr>
                                        <p:cTn id="26" dur="3000"/>
                                        <p:tgtEl>
                                          <p:spTgt spid="22">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animEffect transition="in" filter="wipe(left)">
                                      <p:cBhvr>
                                        <p:cTn id="29" dur="3000"/>
                                        <p:tgtEl>
                                          <p:spTgt spid="22">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
                                            <p:txEl>
                                              <p:pRg st="2" end="2"/>
                                            </p:txEl>
                                          </p:spTgt>
                                        </p:tgtEl>
                                        <p:attrNameLst>
                                          <p:attrName>style.visibility</p:attrName>
                                        </p:attrNameLst>
                                      </p:cBhvr>
                                      <p:to>
                                        <p:strVal val="visible"/>
                                      </p:to>
                                    </p:set>
                                    <p:animEffect transition="in" filter="wipe(left)">
                                      <p:cBhvr>
                                        <p:cTn id="32" dur="3000"/>
                                        <p:tgtEl>
                                          <p:spTgt spid="22">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2">
                                            <p:txEl>
                                              <p:pRg st="3" end="3"/>
                                            </p:txEl>
                                          </p:spTgt>
                                        </p:tgtEl>
                                        <p:attrNameLst>
                                          <p:attrName>style.visibility</p:attrName>
                                        </p:attrNameLst>
                                      </p:cBhvr>
                                      <p:to>
                                        <p:strVal val="visible"/>
                                      </p:to>
                                    </p:set>
                                    <p:animEffect transition="in" filter="wipe(left)">
                                      <p:cBhvr>
                                        <p:cTn id="35" dur="3000"/>
                                        <p:tgtEl>
                                          <p:spTgt spid="22">
                                            <p:txEl>
                                              <p:pRg st="3" end="3"/>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2">
                                            <p:txEl>
                                              <p:pRg st="4" end="4"/>
                                            </p:txEl>
                                          </p:spTgt>
                                        </p:tgtEl>
                                        <p:attrNameLst>
                                          <p:attrName>style.visibility</p:attrName>
                                        </p:attrNameLst>
                                      </p:cBhvr>
                                      <p:to>
                                        <p:strVal val="visible"/>
                                      </p:to>
                                    </p:set>
                                    <p:animEffect transition="in" filter="wipe(left)">
                                      <p:cBhvr>
                                        <p:cTn id="38" dur="3000"/>
                                        <p:tgtEl>
                                          <p:spTgt spid="22">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P spid="8" grpId="0"/>
      <p:bldP spid="22" grpId="0" build="p"/>
      <p:bldP spid="23"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1056143"/>
            <a:ext cx="9068752" cy="705485"/>
          </a:xfrm>
          <a:solidFill>
            <a:schemeClr val="bg1"/>
          </a:solidFill>
        </p:spPr>
        <p:txBody>
          <a:bodyPr/>
          <a:lstStyle/>
          <a:p>
            <a:pPr marL="457200" indent="-457200" algn="l" eaLnBrk="1" hangingPunct="1">
              <a:buFont typeface="Wingdings" panose="05000000000000000000" pitchFamily="2" charset="2"/>
              <a:buChar char="l"/>
            </a:pPr>
            <a:r>
              <a:rPr lang="zh-CN" altLang="en-US" sz="3200" b="1">
                <a:solidFill>
                  <a:srgbClr val="0000FF"/>
                </a:solidFill>
                <a:latin typeface="+mn-ea"/>
                <a:ea typeface="+mn-ea"/>
              </a:rPr>
              <a:t>二进制减法电路 </a:t>
            </a:r>
          </a:p>
        </p:txBody>
      </p:sp>
      <p:sp>
        <p:nvSpPr>
          <p:cNvPr id="185347" name="Rectangle 3"/>
          <p:cNvSpPr>
            <a:spLocks noGrp="1" noChangeArrowheads="1"/>
          </p:cNvSpPr>
          <p:nvPr>
            <p:ph type="body" idx="1"/>
          </p:nvPr>
        </p:nvSpPr>
        <p:spPr>
          <a:xfrm>
            <a:off x="292742" y="1618763"/>
            <a:ext cx="7772400" cy="2378712"/>
          </a:xfrm>
        </p:spPr>
        <p:txBody>
          <a:bodyPr/>
          <a:lstStyle/>
          <a:p>
            <a:pPr marL="0" indent="0" eaLnBrk="1" hangingPunct="1">
              <a:lnSpc>
                <a:spcPct val="120000"/>
              </a:lnSpc>
              <a:buNone/>
            </a:pPr>
            <a:r>
              <a:rPr lang="zh-CN" altLang="en-US" sz="2600" b="1">
                <a:solidFill>
                  <a:srgbClr val="800000"/>
                </a:solidFill>
                <a:latin typeface="+mn-ea"/>
              </a:rPr>
              <a:t>求反电路</a:t>
            </a:r>
            <a:endParaRPr lang="en-US" altLang="zh-CN" sz="2600" b="1">
              <a:solidFill>
                <a:srgbClr val="800000"/>
              </a:solidFill>
              <a:latin typeface="+mn-ea"/>
            </a:endParaRPr>
          </a:p>
          <a:p>
            <a:pPr marL="0" indent="0" eaLnBrk="1" hangingPunct="1">
              <a:lnSpc>
                <a:spcPct val="120000"/>
              </a:lnSpc>
              <a:buNone/>
            </a:pPr>
            <a:r>
              <a:rPr lang="zh-CN" altLang="en-US" sz="2400">
                <a:latin typeface="+mn-ea"/>
              </a:rPr>
              <a:t>    求反码运算是计算补码的关键环节，该</a:t>
            </a:r>
            <a:r>
              <a:rPr lang="zh-CN" altLang="en-US" sz="2400"/>
              <a:t>电路可以用</a:t>
            </a:r>
            <a:r>
              <a:rPr lang="zh-CN" altLang="en-US" sz="2400" b="1"/>
              <a:t>异或门</a:t>
            </a:r>
            <a:r>
              <a:rPr lang="zh-CN" altLang="en-US" sz="2400"/>
              <a:t>实现</a:t>
            </a:r>
            <a:r>
              <a:rPr lang="zh-CN" altLang="en-US" sz="2400">
                <a:latin typeface="+mn-ea"/>
              </a:rPr>
              <a:t>。</a:t>
            </a:r>
            <a:endParaRPr lang="en-US" altLang="zh-CN" sz="2400">
              <a:latin typeface="+mn-ea"/>
            </a:endParaRPr>
          </a:p>
          <a:p>
            <a:pPr marL="0" indent="0" eaLnBrk="1" hangingPunct="1">
              <a:buNone/>
            </a:pPr>
            <a:endParaRPr lang="en-US" altLang="zh-CN" sz="2400">
              <a:latin typeface="+mn-ea"/>
            </a:endParaRPr>
          </a:p>
          <a:p>
            <a:pPr marL="0" indent="0" eaLnBrk="1" hangingPunct="1">
              <a:buNone/>
            </a:pPr>
            <a:endParaRPr lang="zh-CN" altLang="en-US" sz="2400">
              <a:latin typeface="+mn-ea"/>
            </a:endParaRPr>
          </a:p>
          <a:p>
            <a:pPr eaLnBrk="1" hangingPunct="1"/>
            <a:endParaRPr lang="zh-CN" altLang="en-US" sz="2400">
              <a:latin typeface="+mn-ea"/>
            </a:endParaRPr>
          </a:p>
          <a:p>
            <a:pPr eaLnBrk="1" hangingPunct="1"/>
            <a:endParaRPr lang="en-US" altLang="zh-CN"/>
          </a:p>
        </p:txBody>
      </p:sp>
      <p:grpSp>
        <p:nvGrpSpPr>
          <p:cNvPr id="2" name="组合 1"/>
          <p:cNvGrpSpPr/>
          <p:nvPr/>
        </p:nvGrpSpPr>
        <p:grpSpPr>
          <a:xfrm>
            <a:off x="2003063" y="2846477"/>
            <a:ext cx="5339575" cy="2301996"/>
            <a:chOff x="1355865" y="3011684"/>
            <a:chExt cx="6249986" cy="2779237"/>
          </a:xfrm>
        </p:grpSpPr>
        <p:sp>
          <p:nvSpPr>
            <p:cNvPr id="35" name="Rectangle 5"/>
            <p:cNvSpPr>
              <a:spLocks noChangeArrowheads="1"/>
            </p:cNvSpPr>
            <p:nvPr/>
          </p:nvSpPr>
          <p:spPr bwMode="auto">
            <a:xfrm>
              <a:off x="1355865" y="4031252"/>
              <a:ext cx="925663" cy="486296"/>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36" name="Text Box 6"/>
            <p:cNvSpPr txBox="1">
              <a:spLocks noChangeArrowheads="1"/>
            </p:cNvSpPr>
            <p:nvPr/>
          </p:nvSpPr>
          <p:spPr bwMode="auto">
            <a:xfrm>
              <a:off x="1558750" y="4029512"/>
              <a:ext cx="743912" cy="61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a:t>
              </a:r>
            </a:p>
          </p:txBody>
        </p:sp>
        <p:sp>
          <p:nvSpPr>
            <p:cNvPr id="37" name="Line 7"/>
            <p:cNvSpPr>
              <a:spLocks noChangeShapeType="1"/>
            </p:cNvSpPr>
            <p:nvPr/>
          </p:nvSpPr>
          <p:spPr bwMode="auto">
            <a:xfrm>
              <a:off x="1523527" y="4517548"/>
              <a:ext cx="0" cy="716721"/>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8" name="Line 8"/>
            <p:cNvSpPr>
              <a:spLocks noChangeShapeType="1"/>
            </p:cNvSpPr>
            <p:nvPr/>
          </p:nvSpPr>
          <p:spPr bwMode="auto">
            <a:xfrm flipH="1">
              <a:off x="2071598" y="4517548"/>
              <a:ext cx="0" cy="407131"/>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9" name="Line 9"/>
            <p:cNvSpPr>
              <a:spLocks noChangeShapeType="1"/>
            </p:cNvSpPr>
            <p:nvPr/>
          </p:nvSpPr>
          <p:spPr bwMode="auto">
            <a:xfrm flipV="1">
              <a:off x="1817992" y="3458724"/>
              <a:ext cx="0" cy="572528"/>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0" name="Text Box 10"/>
            <p:cNvSpPr txBox="1">
              <a:spLocks noChangeArrowheads="1"/>
            </p:cNvSpPr>
            <p:nvPr/>
          </p:nvSpPr>
          <p:spPr bwMode="auto">
            <a:xfrm>
              <a:off x="1626378" y="3011684"/>
              <a:ext cx="1177860" cy="67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F</a:t>
              </a:r>
              <a:r>
                <a:rPr lang="en-US" altLang="zh-CN" sz="2400" i="0" baseline="-25000"/>
                <a:t>3</a:t>
              </a:r>
              <a:endParaRPr lang="en-US" altLang="zh-CN" sz="2400" i="0"/>
            </a:p>
          </p:txBody>
        </p:sp>
        <p:sp>
          <p:nvSpPr>
            <p:cNvPr id="41" name="Text Box 11"/>
            <p:cNvSpPr txBox="1">
              <a:spLocks noChangeArrowheads="1"/>
            </p:cNvSpPr>
            <p:nvPr/>
          </p:nvSpPr>
          <p:spPr bwMode="auto">
            <a:xfrm>
              <a:off x="1355865" y="5183051"/>
              <a:ext cx="680510" cy="60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3</a:t>
              </a:r>
              <a:endParaRPr lang="en-US" altLang="zh-CN" sz="2400" i="0"/>
            </a:p>
          </p:txBody>
        </p:sp>
        <p:sp>
          <p:nvSpPr>
            <p:cNvPr id="42" name="Rectangle 12"/>
            <p:cNvSpPr>
              <a:spLocks noChangeArrowheads="1"/>
            </p:cNvSpPr>
            <p:nvPr/>
          </p:nvSpPr>
          <p:spPr bwMode="auto">
            <a:xfrm>
              <a:off x="2828190" y="4031252"/>
              <a:ext cx="925663" cy="486296"/>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43" name="Text Box 13"/>
            <p:cNvSpPr txBox="1">
              <a:spLocks noChangeArrowheads="1"/>
            </p:cNvSpPr>
            <p:nvPr/>
          </p:nvSpPr>
          <p:spPr bwMode="auto">
            <a:xfrm>
              <a:off x="3038120" y="4011135"/>
              <a:ext cx="684737" cy="56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a:t>
              </a:r>
            </a:p>
          </p:txBody>
        </p:sp>
        <p:sp>
          <p:nvSpPr>
            <p:cNvPr id="44" name="Line 14"/>
            <p:cNvSpPr>
              <a:spLocks noChangeShapeType="1"/>
            </p:cNvSpPr>
            <p:nvPr/>
          </p:nvSpPr>
          <p:spPr bwMode="auto">
            <a:xfrm>
              <a:off x="2997261" y="4517548"/>
              <a:ext cx="0" cy="716721"/>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5" name="Line 15"/>
            <p:cNvSpPr>
              <a:spLocks noChangeShapeType="1"/>
            </p:cNvSpPr>
            <p:nvPr/>
          </p:nvSpPr>
          <p:spPr bwMode="auto">
            <a:xfrm flipH="1">
              <a:off x="3543924" y="4517548"/>
              <a:ext cx="0" cy="383099"/>
            </a:xfrm>
            <a:prstGeom prst="line">
              <a:avLst/>
            </a:prstGeom>
            <a:noFill/>
            <a:ln w="25400">
              <a:solidFill>
                <a:schemeClr val="accent5">
                  <a:lumMod val="25000"/>
                </a:schemeClr>
              </a:solidFill>
              <a:round/>
              <a:headEnd/>
              <a:tailEnd type="oval" w="sm" len="sm"/>
            </a:ln>
            <a:extLst>
              <a:ext uri="{909E8E84-426E-40DD-AFC4-6F175D3DCCD1}">
                <a14:hiddenFill xmlns:a14="http://schemas.microsoft.com/office/drawing/2010/main">
                  <a:noFill/>
                </a14:hiddenFill>
              </a:ext>
            </a:extLst>
          </p:spPr>
          <p:txBody>
            <a:bodyPr/>
            <a:lstStyle/>
            <a:p>
              <a:endParaRPr lang="zh-CN" altLang="en-US" sz="2000"/>
            </a:p>
          </p:txBody>
        </p:sp>
        <p:sp>
          <p:nvSpPr>
            <p:cNvPr id="46" name="Line 16"/>
            <p:cNvSpPr>
              <a:spLocks noChangeShapeType="1"/>
            </p:cNvSpPr>
            <p:nvPr/>
          </p:nvSpPr>
          <p:spPr bwMode="auto">
            <a:xfrm flipV="1">
              <a:off x="3291726" y="3458724"/>
              <a:ext cx="0" cy="572528"/>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7" name="Text Box 17"/>
            <p:cNvSpPr txBox="1">
              <a:spLocks noChangeArrowheads="1"/>
            </p:cNvSpPr>
            <p:nvPr/>
          </p:nvSpPr>
          <p:spPr bwMode="auto">
            <a:xfrm>
              <a:off x="3098704" y="3011684"/>
              <a:ext cx="1179269" cy="67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F</a:t>
              </a:r>
              <a:r>
                <a:rPr lang="en-US" altLang="zh-CN" sz="2400" i="0" baseline="-25000"/>
                <a:t>2</a:t>
              </a:r>
              <a:endParaRPr lang="en-US" altLang="zh-CN" sz="2400" i="0"/>
            </a:p>
          </p:txBody>
        </p:sp>
        <p:sp>
          <p:nvSpPr>
            <p:cNvPr id="48" name="Text Box 18"/>
            <p:cNvSpPr txBox="1">
              <a:spLocks noChangeArrowheads="1"/>
            </p:cNvSpPr>
            <p:nvPr/>
          </p:nvSpPr>
          <p:spPr bwMode="auto">
            <a:xfrm>
              <a:off x="2828190" y="5183051"/>
              <a:ext cx="680510" cy="60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2</a:t>
              </a:r>
              <a:endParaRPr lang="en-US" altLang="zh-CN" sz="2400" i="0"/>
            </a:p>
          </p:txBody>
        </p:sp>
        <p:sp>
          <p:nvSpPr>
            <p:cNvPr id="49" name="Rectangle 19"/>
            <p:cNvSpPr>
              <a:spLocks noChangeArrowheads="1"/>
            </p:cNvSpPr>
            <p:nvPr/>
          </p:nvSpPr>
          <p:spPr bwMode="auto">
            <a:xfrm>
              <a:off x="4300516" y="4031252"/>
              <a:ext cx="925663" cy="486296"/>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50" name="Text Box 20"/>
            <p:cNvSpPr txBox="1">
              <a:spLocks noChangeArrowheads="1"/>
            </p:cNvSpPr>
            <p:nvPr/>
          </p:nvSpPr>
          <p:spPr bwMode="auto">
            <a:xfrm>
              <a:off x="4511854" y="4011135"/>
              <a:ext cx="766455" cy="69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a:t>
              </a:r>
            </a:p>
          </p:txBody>
        </p:sp>
        <p:sp>
          <p:nvSpPr>
            <p:cNvPr id="51" name="Line 21"/>
            <p:cNvSpPr>
              <a:spLocks noChangeShapeType="1"/>
            </p:cNvSpPr>
            <p:nvPr/>
          </p:nvSpPr>
          <p:spPr bwMode="auto">
            <a:xfrm>
              <a:off x="4469587" y="4517548"/>
              <a:ext cx="0" cy="716721"/>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52" name="Line 22"/>
            <p:cNvSpPr>
              <a:spLocks noChangeShapeType="1"/>
            </p:cNvSpPr>
            <p:nvPr/>
          </p:nvSpPr>
          <p:spPr bwMode="auto">
            <a:xfrm>
              <a:off x="5016249" y="4517548"/>
              <a:ext cx="0" cy="383099"/>
            </a:xfrm>
            <a:prstGeom prst="line">
              <a:avLst/>
            </a:prstGeom>
            <a:noFill/>
            <a:ln w="25400">
              <a:solidFill>
                <a:schemeClr val="accent5">
                  <a:lumMod val="25000"/>
                </a:schemeClr>
              </a:solidFill>
              <a:round/>
              <a:headEnd/>
              <a:tailEnd type="oval" w="sm" len="sm"/>
            </a:ln>
            <a:extLst>
              <a:ext uri="{909E8E84-426E-40DD-AFC4-6F175D3DCCD1}">
                <a14:hiddenFill xmlns:a14="http://schemas.microsoft.com/office/drawing/2010/main">
                  <a:noFill/>
                </a14:hiddenFill>
              </a:ext>
            </a:extLst>
          </p:spPr>
          <p:txBody>
            <a:bodyPr/>
            <a:lstStyle/>
            <a:p>
              <a:endParaRPr lang="zh-CN" altLang="en-US" sz="2000"/>
            </a:p>
          </p:txBody>
        </p:sp>
        <p:sp>
          <p:nvSpPr>
            <p:cNvPr id="53" name="Line 23"/>
            <p:cNvSpPr>
              <a:spLocks noChangeShapeType="1"/>
            </p:cNvSpPr>
            <p:nvPr/>
          </p:nvSpPr>
          <p:spPr bwMode="auto">
            <a:xfrm flipV="1">
              <a:off x="4764052" y="3458724"/>
              <a:ext cx="0" cy="572528"/>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54" name="Text Box 24"/>
            <p:cNvSpPr txBox="1">
              <a:spLocks noChangeArrowheads="1"/>
            </p:cNvSpPr>
            <p:nvPr/>
          </p:nvSpPr>
          <p:spPr bwMode="auto">
            <a:xfrm>
              <a:off x="4572438" y="3011684"/>
              <a:ext cx="1177860" cy="67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F</a:t>
              </a:r>
              <a:r>
                <a:rPr lang="en-US" altLang="zh-CN" sz="2400" i="0" baseline="-25000"/>
                <a:t>1</a:t>
              </a:r>
              <a:endParaRPr lang="en-US" altLang="zh-CN" sz="2400" i="0"/>
            </a:p>
          </p:txBody>
        </p:sp>
        <p:sp>
          <p:nvSpPr>
            <p:cNvPr id="55" name="Text Box 25"/>
            <p:cNvSpPr txBox="1">
              <a:spLocks noChangeArrowheads="1"/>
            </p:cNvSpPr>
            <p:nvPr/>
          </p:nvSpPr>
          <p:spPr bwMode="auto">
            <a:xfrm>
              <a:off x="4300516" y="5183051"/>
              <a:ext cx="680510" cy="60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1</a:t>
              </a:r>
              <a:endParaRPr lang="en-US" altLang="zh-CN" sz="2400" i="0"/>
            </a:p>
          </p:txBody>
        </p:sp>
        <p:sp>
          <p:nvSpPr>
            <p:cNvPr id="56" name="Rectangle 26"/>
            <p:cNvSpPr>
              <a:spLocks noChangeArrowheads="1"/>
            </p:cNvSpPr>
            <p:nvPr/>
          </p:nvSpPr>
          <p:spPr bwMode="auto">
            <a:xfrm>
              <a:off x="5815109" y="4031252"/>
              <a:ext cx="925663" cy="486296"/>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57" name="Text Box 27"/>
            <p:cNvSpPr txBox="1">
              <a:spLocks noChangeArrowheads="1"/>
            </p:cNvSpPr>
            <p:nvPr/>
          </p:nvSpPr>
          <p:spPr bwMode="auto">
            <a:xfrm>
              <a:off x="6026447" y="4029512"/>
              <a:ext cx="739685" cy="62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a:t>
              </a:r>
            </a:p>
          </p:txBody>
        </p:sp>
        <p:sp>
          <p:nvSpPr>
            <p:cNvPr id="58" name="Line 28"/>
            <p:cNvSpPr>
              <a:spLocks noChangeShapeType="1"/>
            </p:cNvSpPr>
            <p:nvPr/>
          </p:nvSpPr>
          <p:spPr bwMode="auto">
            <a:xfrm>
              <a:off x="5984180" y="4517548"/>
              <a:ext cx="0" cy="716721"/>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59" name="Line 29"/>
            <p:cNvSpPr>
              <a:spLocks noChangeShapeType="1"/>
            </p:cNvSpPr>
            <p:nvPr/>
          </p:nvSpPr>
          <p:spPr bwMode="auto">
            <a:xfrm flipH="1">
              <a:off x="6530842" y="4517548"/>
              <a:ext cx="0" cy="397236"/>
            </a:xfrm>
            <a:prstGeom prst="line">
              <a:avLst/>
            </a:prstGeom>
            <a:noFill/>
            <a:ln w="25400">
              <a:solidFill>
                <a:schemeClr val="accent5">
                  <a:lumMod val="25000"/>
                </a:schemeClr>
              </a:solidFill>
              <a:round/>
              <a:headEnd/>
              <a:tailEnd type="oval" w="sm" len="sm"/>
            </a:ln>
            <a:extLst>
              <a:ext uri="{909E8E84-426E-40DD-AFC4-6F175D3DCCD1}">
                <a14:hiddenFill xmlns:a14="http://schemas.microsoft.com/office/drawing/2010/main">
                  <a:noFill/>
                </a14:hiddenFill>
              </a:ext>
            </a:extLst>
          </p:spPr>
          <p:txBody>
            <a:bodyPr/>
            <a:lstStyle/>
            <a:p>
              <a:endParaRPr lang="zh-CN" altLang="en-US" sz="2000"/>
            </a:p>
          </p:txBody>
        </p:sp>
        <p:sp>
          <p:nvSpPr>
            <p:cNvPr id="60" name="Line 30"/>
            <p:cNvSpPr>
              <a:spLocks noChangeShapeType="1"/>
            </p:cNvSpPr>
            <p:nvPr/>
          </p:nvSpPr>
          <p:spPr bwMode="auto">
            <a:xfrm flipV="1">
              <a:off x="6278645" y="3458724"/>
              <a:ext cx="0" cy="572528"/>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61" name="Text Box 31"/>
            <p:cNvSpPr txBox="1">
              <a:spLocks noChangeArrowheads="1"/>
            </p:cNvSpPr>
            <p:nvPr/>
          </p:nvSpPr>
          <p:spPr bwMode="auto">
            <a:xfrm>
              <a:off x="6087031" y="3011684"/>
              <a:ext cx="1177860" cy="67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F</a:t>
              </a:r>
              <a:r>
                <a:rPr lang="en-US" altLang="zh-CN" sz="2400" i="0" baseline="-25000"/>
                <a:t>0</a:t>
              </a:r>
              <a:endParaRPr lang="en-US" altLang="zh-CN" sz="2400" i="0"/>
            </a:p>
          </p:txBody>
        </p:sp>
        <p:sp>
          <p:nvSpPr>
            <p:cNvPr id="62" name="Text Box 32"/>
            <p:cNvSpPr txBox="1">
              <a:spLocks noChangeArrowheads="1"/>
            </p:cNvSpPr>
            <p:nvPr/>
          </p:nvSpPr>
          <p:spPr bwMode="auto">
            <a:xfrm>
              <a:off x="5815109" y="5183051"/>
              <a:ext cx="680510" cy="60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A</a:t>
              </a:r>
              <a:r>
                <a:rPr lang="en-US" altLang="zh-CN" sz="2400" i="0" baseline="-25000"/>
                <a:t>0</a:t>
              </a:r>
              <a:endParaRPr lang="en-US" altLang="zh-CN" sz="2400" i="0"/>
            </a:p>
          </p:txBody>
        </p:sp>
        <p:sp>
          <p:nvSpPr>
            <p:cNvPr id="63" name="Line 33"/>
            <p:cNvSpPr>
              <a:spLocks noChangeShapeType="1"/>
            </p:cNvSpPr>
            <p:nvPr/>
          </p:nvSpPr>
          <p:spPr bwMode="auto">
            <a:xfrm>
              <a:off x="2075825" y="4924680"/>
              <a:ext cx="4801612" cy="2827"/>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64" name="Text Box 34"/>
            <p:cNvSpPr txBox="1">
              <a:spLocks noChangeArrowheads="1"/>
            </p:cNvSpPr>
            <p:nvPr/>
          </p:nvSpPr>
          <p:spPr bwMode="auto">
            <a:xfrm>
              <a:off x="6969017" y="4708065"/>
              <a:ext cx="636834" cy="73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M</a:t>
              </a:r>
            </a:p>
          </p:txBody>
        </p:sp>
      </p:grpSp>
      <p:sp>
        <p:nvSpPr>
          <p:cNvPr id="65" name="Text Box 35"/>
          <p:cNvSpPr txBox="1">
            <a:spLocks noChangeArrowheads="1"/>
          </p:cNvSpPr>
          <p:nvPr/>
        </p:nvSpPr>
        <p:spPr bwMode="auto">
          <a:xfrm>
            <a:off x="7323379" y="3263460"/>
            <a:ext cx="451384" cy="163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000" i="0">
                <a:solidFill>
                  <a:srgbClr val="800000"/>
                </a:solidFill>
                <a:latin typeface="+mn-ea"/>
                <a:ea typeface="+mn-ea"/>
              </a:rPr>
              <a:t>求反电路</a:t>
            </a:r>
          </a:p>
        </p:txBody>
      </p:sp>
      <p:sp>
        <p:nvSpPr>
          <p:cNvPr id="66" name="Rectangle 37"/>
          <p:cNvSpPr>
            <a:spLocks noChangeArrowheads="1"/>
          </p:cNvSpPr>
          <p:nvPr/>
        </p:nvSpPr>
        <p:spPr bwMode="auto">
          <a:xfrm>
            <a:off x="2249857" y="5448488"/>
            <a:ext cx="198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400" i="0">
                <a:latin typeface="+mn-ea"/>
                <a:ea typeface="+mn-ea"/>
              </a:rPr>
              <a:t>M</a:t>
            </a:r>
            <a:r>
              <a:rPr lang="en-US" altLang="zh-CN" sz="2400" b="0" i="0">
                <a:latin typeface="+mn-ea"/>
                <a:ea typeface="+mn-ea"/>
              </a:rPr>
              <a:t>=0</a:t>
            </a:r>
            <a:r>
              <a:rPr lang="zh-CN" altLang="en-US" sz="2400" b="0" i="0">
                <a:latin typeface="+mn-ea"/>
                <a:ea typeface="+mn-ea"/>
              </a:rPr>
              <a:t>时， </a:t>
            </a:r>
          </a:p>
        </p:txBody>
      </p:sp>
      <p:sp>
        <p:nvSpPr>
          <p:cNvPr id="67" name="Rectangle 41"/>
          <p:cNvSpPr>
            <a:spLocks noChangeArrowheads="1"/>
          </p:cNvSpPr>
          <p:nvPr/>
        </p:nvSpPr>
        <p:spPr bwMode="auto">
          <a:xfrm>
            <a:off x="2264064" y="6054732"/>
            <a:ext cx="1510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400" i="0">
                <a:latin typeface="+mn-ea"/>
                <a:ea typeface="+mn-ea"/>
              </a:rPr>
              <a:t>M</a:t>
            </a:r>
            <a:r>
              <a:rPr lang="en-US" altLang="zh-CN" sz="2400" b="0" i="0">
                <a:latin typeface="+mn-ea"/>
                <a:ea typeface="+mn-ea"/>
              </a:rPr>
              <a:t>=1</a:t>
            </a:r>
            <a:r>
              <a:rPr lang="zh-CN" altLang="en-US" sz="2400" b="0" i="0">
                <a:latin typeface="+mn-ea"/>
                <a:ea typeface="+mn-ea"/>
              </a:rPr>
              <a:t>时，</a:t>
            </a:r>
          </a:p>
        </p:txBody>
      </p:sp>
      <p:graphicFrame>
        <p:nvGraphicFramePr>
          <p:cNvPr id="4" name="对象 3"/>
          <p:cNvGraphicFramePr>
            <a:graphicFrameLocks noChangeAspect="1"/>
          </p:cNvGraphicFramePr>
          <p:nvPr>
            <p:extLst>
              <p:ext uri="{D42A27DB-BD31-4B8C-83A1-F6EECF244321}">
                <p14:modId xmlns:p14="http://schemas.microsoft.com/office/powerpoint/2010/main" val="3175161833"/>
              </p:ext>
            </p:extLst>
          </p:nvPr>
        </p:nvGraphicFramePr>
        <p:xfrm>
          <a:off x="3732465" y="5396261"/>
          <a:ext cx="2507552" cy="586181"/>
        </p:xfrm>
        <a:graphic>
          <a:graphicData uri="http://schemas.openxmlformats.org/presentationml/2006/ole">
            <mc:AlternateContent xmlns:mc="http://schemas.openxmlformats.org/markup-compatibility/2006">
              <mc:Choice xmlns:v="urn:schemas-microsoft-com:vml" Requires="v">
                <p:oleObj spid="_x0000_s37892" name="Equation" r:id="rId7" imgW="977760" imgH="228600" progId="Equation.DSMT4">
                  <p:embed/>
                </p:oleObj>
              </mc:Choice>
              <mc:Fallback>
                <p:oleObj name="Equation" r:id="rId7" imgW="977760" imgH="228600" progId="Equation.DSMT4">
                  <p:embed/>
                  <p:pic>
                    <p:nvPicPr>
                      <p:cNvPr id="0" name=""/>
                      <p:cNvPicPr/>
                      <p:nvPr/>
                    </p:nvPicPr>
                    <p:blipFill>
                      <a:blip r:embed="rId8"/>
                      <a:stretch>
                        <a:fillRect/>
                      </a:stretch>
                    </p:blipFill>
                    <p:spPr>
                      <a:xfrm>
                        <a:off x="3732465" y="5396261"/>
                        <a:ext cx="2507552" cy="58618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16714898"/>
              </p:ext>
            </p:extLst>
          </p:nvPr>
        </p:nvGraphicFramePr>
        <p:xfrm>
          <a:off x="3743386" y="5925374"/>
          <a:ext cx="2485709" cy="654134"/>
        </p:xfrm>
        <a:graphic>
          <a:graphicData uri="http://schemas.openxmlformats.org/presentationml/2006/ole">
            <mc:AlternateContent xmlns:mc="http://schemas.openxmlformats.org/markup-compatibility/2006">
              <mc:Choice xmlns:v="urn:schemas-microsoft-com:vml" Requires="v">
                <p:oleObj spid="_x0000_s37893" name="Equation" r:id="rId9" imgW="965160" imgH="253800" progId="Equation.DSMT4">
                  <p:embed/>
                </p:oleObj>
              </mc:Choice>
              <mc:Fallback>
                <p:oleObj name="Equation" r:id="rId9" imgW="965160" imgH="253800" progId="Equation.DSMT4">
                  <p:embed/>
                  <p:pic>
                    <p:nvPicPr>
                      <p:cNvPr id="0" name=""/>
                      <p:cNvPicPr/>
                      <p:nvPr/>
                    </p:nvPicPr>
                    <p:blipFill>
                      <a:blip r:embed="rId10"/>
                      <a:stretch>
                        <a:fillRect/>
                      </a:stretch>
                    </p:blipFill>
                    <p:spPr>
                      <a:xfrm>
                        <a:off x="3743386" y="5925374"/>
                        <a:ext cx="2485709" cy="654134"/>
                      </a:xfrm>
                      <a:prstGeom prst="rect">
                        <a:avLst/>
                      </a:prstGeom>
                    </p:spPr>
                  </p:pic>
                </p:oleObj>
              </mc:Fallback>
            </mc:AlternateContent>
          </a:graphicData>
        </a:graphic>
      </p:graphicFrame>
    </p:spTree>
    <p:extLst>
      <p:ext uri="{BB962C8B-B14F-4D97-AF65-F5344CB8AC3E}">
        <p14:creationId xmlns:p14="http://schemas.microsoft.com/office/powerpoint/2010/main" val="38496852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up)">
                                      <p:cBhvr>
                                        <p:cTn id="12" dur="2000"/>
                                        <p:tgtEl>
                                          <p:spTgt spid="185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P spid="65" grpId="0"/>
      <p:bldP spid="66" grpId="0"/>
      <p:bldP spid="6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矩形 218"/>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20" name="Rectangle 2"/>
          <p:cNvSpPr txBox="1">
            <a:spLocks noChangeArrowheads="1"/>
          </p:cNvSpPr>
          <p:nvPr/>
        </p:nvSpPr>
        <p:spPr>
          <a:xfrm>
            <a:off x="37624" y="77514"/>
            <a:ext cx="9068752" cy="705485"/>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2800" kern="0">
                <a:solidFill>
                  <a:srgbClr val="800000"/>
                </a:solidFill>
                <a:latin typeface="+mn-ea"/>
                <a:ea typeface="+mn-ea"/>
              </a:rPr>
              <a:t>例</a:t>
            </a:r>
            <a:r>
              <a:rPr lang="en-US" altLang="zh-CN" sz="2800" kern="0">
                <a:solidFill>
                  <a:srgbClr val="800000"/>
                </a:solidFill>
                <a:latin typeface="+mn-ea"/>
                <a:ea typeface="+mn-ea"/>
              </a:rPr>
              <a:t>11</a:t>
            </a:r>
            <a:r>
              <a:rPr lang="zh-CN" altLang="en-US" sz="2800" kern="0">
                <a:solidFill>
                  <a:srgbClr val="800000"/>
                </a:solidFill>
                <a:latin typeface="+mn-ea"/>
                <a:ea typeface="+mn-ea"/>
              </a:rPr>
              <a:t>：</a:t>
            </a:r>
            <a:r>
              <a:rPr lang="zh-CN" altLang="en-US" sz="2800" kern="0">
                <a:solidFill>
                  <a:schemeClr val="tx1"/>
                </a:solidFill>
                <a:latin typeface="+mn-ea"/>
                <a:ea typeface="+mn-ea"/>
              </a:rPr>
              <a:t>原码输出二进制减法电路</a:t>
            </a:r>
            <a:r>
              <a:rPr lang="zh-CN" altLang="en-US" sz="2800" b="1" kern="0">
                <a:solidFill>
                  <a:schemeClr val="tx1"/>
                </a:solidFill>
                <a:latin typeface="+mn-ea"/>
                <a:ea typeface="+mn-ea"/>
              </a:rPr>
              <a:t> </a:t>
            </a:r>
          </a:p>
        </p:txBody>
      </p:sp>
      <p:sp>
        <p:nvSpPr>
          <p:cNvPr id="308239" name="Rectangle 15"/>
          <p:cNvSpPr>
            <a:spLocks noChangeArrowheads="1"/>
          </p:cNvSpPr>
          <p:nvPr/>
        </p:nvSpPr>
        <p:spPr bwMode="auto">
          <a:xfrm>
            <a:off x="5833746" y="3122229"/>
            <a:ext cx="30972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400" b="0">
                <a:solidFill>
                  <a:schemeClr val="tx1"/>
                </a:solidFill>
                <a:ea typeface="+mn-ea"/>
                <a:cs typeface="Times New Roman" panose="02020603050405020304" pitchFamily="18" charset="0"/>
              </a:rPr>
              <a:t>在</a:t>
            </a:r>
            <a:r>
              <a:rPr lang="en-US" altLang="zh-CN" sz="2400" b="0" i="1">
                <a:solidFill>
                  <a:schemeClr val="tx1"/>
                </a:solidFill>
                <a:ea typeface="+mn-ea"/>
                <a:cs typeface="Times New Roman" panose="02020603050405020304" pitchFamily="18" charset="0"/>
              </a:rPr>
              <a:t>A</a:t>
            </a:r>
            <a:r>
              <a:rPr lang="en-US" altLang="zh-CN" sz="2400" b="0" baseline="-25000">
                <a:solidFill>
                  <a:schemeClr val="tx1"/>
                </a:solidFill>
                <a:ea typeface="+mn-ea"/>
                <a:cs typeface="Times New Roman" panose="02020603050405020304" pitchFamily="18" charset="0"/>
              </a:rPr>
              <a:t>3</a:t>
            </a:r>
            <a:r>
              <a:rPr lang="en-US" altLang="zh-CN" sz="2400" b="0" i="1">
                <a:solidFill>
                  <a:schemeClr val="tx1"/>
                </a:solidFill>
                <a:ea typeface="+mn-ea"/>
                <a:cs typeface="Times New Roman" panose="02020603050405020304" pitchFamily="18" charset="0"/>
              </a:rPr>
              <a:t>A</a:t>
            </a:r>
            <a:r>
              <a:rPr lang="en-US" altLang="zh-CN" sz="2400" b="0" baseline="-25000">
                <a:solidFill>
                  <a:schemeClr val="tx1"/>
                </a:solidFill>
                <a:ea typeface="+mn-ea"/>
                <a:cs typeface="Times New Roman" panose="02020603050405020304" pitchFamily="18" charset="0"/>
              </a:rPr>
              <a:t>2</a:t>
            </a:r>
            <a:r>
              <a:rPr lang="en-US" altLang="zh-CN" sz="2400" b="0" i="1">
                <a:solidFill>
                  <a:schemeClr val="tx1"/>
                </a:solidFill>
                <a:ea typeface="+mn-ea"/>
                <a:cs typeface="Times New Roman" panose="02020603050405020304" pitchFamily="18" charset="0"/>
              </a:rPr>
              <a:t>A</a:t>
            </a:r>
            <a:r>
              <a:rPr lang="en-US" altLang="zh-CN" sz="2400" b="0" baseline="-25000">
                <a:solidFill>
                  <a:schemeClr val="tx1"/>
                </a:solidFill>
                <a:ea typeface="+mn-ea"/>
                <a:cs typeface="Times New Roman" panose="02020603050405020304" pitchFamily="18" charset="0"/>
              </a:rPr>
              <a:t>1</a:t>
            </a:r>
            <a:r>
              <a:rPr lang="en-US" altLang="zh-CN" sz="2400" b="0" i="1">
                <a:solidFill>
                  <a:schemeClr val="tx1"/>
                </a:solidFill>
                <a:ea typeface="+mn-ea"/>
                <a:cs typeface="Times New Roman" panose="02020603050405020304" pitchFamily="18" charset="0"/>
              </a:rPr>
              <a:t>A</a:t>
            </a:r>
            <a:r>
              <a:rPr lang="en-US" altLang="zh-CN" sz="2400" b="0" baseline="-25000">
                <a:solidFill>
                  <a:schemeClr val="tx1"/>
                </a:solidFill>
                <a:ea typeface="+mn-ea"/>
                <a:cs typeface="Times New Roman" panose="02020603050405020304" pitchFamily="18" charset="0"/>
              </a:rPr>
              <a:t>0</a:t>
            </a:r>
            <a:r>
              <a:rPr lang="zh-CN" altLang="en-US" sz="2400" b="0">
                <a:solidFill>
                  <a:schemeClr val="tx1"/>
                </a:solidFill>
                <a:ea typeface="+mn-ea"/>
                <a:cs typeface="Times New Roman" panose="02020603050405020304" pitchFamily="18" charset="0"/>
              </a:rPr>
              <a:t>输入端送入</a:t>
            </a:r>
            <a:r>
              <a:rPr lang="en-US" altLang="zh-CN" sz="2400" b="0">
                <a:solidFill>
                  <a:schemeClr val="tx1"/>
                </a:solidFill>
                <a:ea typeface="+mn-ea"/>
                <a:cs typeface="Times New Roman" panose="02020603050405020304" pitchFamily="18" charset="0"/>
              </a:rPr>
              <a:t>-5</a:t>
            </a:r>
            <a:r>
              <a:rPr lang="zh-CN" altLang="en-US" sz="2400" b="0">
                <a:solidFill>
                  <a:schemeClr val="tx1"/>
                </a:solidFill>
                <a:ea typeface="+mn-ea"/>
                <a:cs typeface="Times New Roman" panose="02020603050405020304" pitchFamily="18" charset="0"/>
              </a:rPr>
              <a:t>的补码</a:t>
            </a:r>
            <a:r>
              <a:rPr lang="en-US" altLang="zh-CN" sz="2400" b="0">
                <a:solidFill>
                  <a:schemeClr val="tx1"/>
                </a:solidFill>
                <a:ea typeface="+mn-ea"/>
                <a:cs typeface="Times New Roman" panose="02020603050405020304" pitchFamily="18" charset="0"/>
              </a:rPr>
              <a:t>1011</a:t>
            </a:r>
            <a:r>
              <a:rPr lang="zh-CN" altLang="en-US" sz="2400" b="0">
                <a:solidFill>
                  <a:schemeClr val="tx1"/>
                </a:solidFill>
                <a:ea typeface="+mn-ea"/>
                <a:cs typeface="Times New Roman" panose="02020603050405020304" pitchFamily="18" charset="0"/>
              </a:rPr>
              <a:t>，</a:t>
            </a:r>
            <a:r>
              <a:rPr lang="en-US" altLang="zh-CN" sz="2400" b="0" i="1">
                <a:solidFill>
                  <a:schemeClr val="tx1"/>
                </a:solidFill>
                <a:ea typeface="+mn-ea"/>
                <a:cs typeface="Times New Roman" panose="02020603050405020304" pitchFamily="18" charset="0"/>
              </a:rPr>
              <a:t>B</a:t>
            </a:r>
            <a:r>
              <a:rPr lang="en-US" altLang="zh-CN" sz="2400" b="0" baseline="-25000">
                <a:solidFill>
                  <a:schemeClr val="tx1"/>
                </a:solidFill>
                <a:ea typeface="+mn-ea"/>
                <a:cs typeface="Times New Roman" panose="02020603050405020304" pitchFamily="18" charset="0"/>
              </a:rPr>
              <a:t>3</a:t>
            </a:r>
            <a:r>
              <a:rPr lang="en-US" altLang="zh-CN" sz="2400" b="0" i="1">
                <a:solidFill>
                  <a:schemeClr val="tx1"/>
                </a:solidFill>
                <a:ea typeface="+mn-ea"/>
                <a:cs typeface="Times New Roman" panose="02020603050405020304" pitchFamily="18" charset="0"/>
              </a:rPr>
              <a:t>B</a:t>
            </a:r>
            <a:r>
              <a:rPr lang="en-US" altLang="zh-CN" sz="2400" b="0" baseline="-25000">
                <a:solidFill>
                  <a:schemeClr val="tx1"/>
                </a:solidFill>
                <a:ea typeface="+mn-ea"/>
                <a:cs typeface="Times New Roman" panose="02020603050405020304" pitchFamily="18" charset="0"/>
              </a:rPr>
              <a:t>2</a:t>
            </a:r>
            <a:r>
              <a:rPr lang="en-US" altLang="zh-CN" sz="2400" b="0" i="1">
                <a:solidFill>
                  <a:schemeClr val="tx1"/>
                </a:solidFill>
                <a:ea typeface="+mn-ea"/>
                <a:cs typeface="Times New Roman" panose="02020603050405020304" pitchFamily="18" charset="0"/>
              </a:rPr>
              <a:t>B</a:t>
            </a:r>
            <a:r>
              <a:rPr lang="en-US" altLang="zh-CN" sz="2400" b="0" baseline="-25000">
                <a:solidFill>
                  <a:schemeClr val="tx1"/>
                </a:solidFill>
                <a:ea typeface="+mn-ea"/>
                <a:cs typeface="Times New Roman" panose="02020603050405020304" pitchFamily="18" charset="0"/>
              </a:rPr>
              <a:t>1</a:t>
            </a:r>
            <a:r>
              <a:rPr lang="en-US" altLang="zh-CN" sz="2400" b="0" i="1">
                <a:solidFill>
                  <a:schemeClr val="tx1"/>
                </a:solidFill>
                <a:ea typeface="+mn-ea"/>
                <a:cs typeface="Times New Roman" panose="02020603050405020304" pitchFamily="18" charset="0"/>
              </a:rPr>
              <a:t>B</a:t>
            </a:r>
            <a:r>
              <a:rPr lang="en-US" altLang="zh-CN" sz="2400" b="0" baseline="-25000">
                <a:solidFill>
                  <a:schemeClr val="tx1"/>
                </a:solidFill>
                <a:ea typeface="+mn-ea"/>
                <a:cs typeface="Times New Roman" panose="02020603050405020304" pitchFamily="18" charset="0"/>
              </a:rPr>
              <a:t>0</a:t>
            </a:r>
            <a:r>
              <a:rPr lang="zh-CN" altLang="en-US" sz="2400" b="0">
                <a:solidFill>
                  <a:schemeClr val="tx1"/>
                </a:solidFill>
                <a:ea typeface="+mn-ea"/>
                <a:cs typeface="Times New Roman" panose="02020603050405020304" pitchFamily="18" charset="0"/>
              </a:rPr>
              <a:t>输入端送入</a:t>
            </a:r>
            <a:r>
              <a:rPr lang="en-US" altLang="zh-CN" sz="2400" b="0">
                <a:solidFill>
                  <a:schemeClr val="tx1"/>
                </a:solidFill>
                <a:ea typeface="+mn-ea"/>
                <a:cs typeface="Times New Roman" panose="02020603050405020304" pitchFamily="18" charset="0"/>
              </a:rPr>
              <a:t>+2</a:t>
            </a:r>
            <a:r>
              <a:rPr lang="zh-CN" altLang="en-US" sz="2400" b="0">
                <a:solidFill>
                  <a:schemeClr val="tx1"/>
                </a:solidFill>
                <a:ea typeface="+mn-ea"/>
                <a:cs typeface="Times New Roman" panose="02020603050405020304" pitchFamily="18" charset="0"/>
              </a:rPr>
              <a:t>的补码</a:t>
            </a:r>
            <a:r>
              <a:rPr lang="en-US" altLang="zh-CN" sz="2400" b="0">
                <a:solidFill>
                  <a:schemeClr val="tx1"/>
                </a:solidFill>
                <a:ea typeface="+mn-ea"/>
                <a:cs typeface="Times New Roman" panose="02020603050405020304" pitchFamily="18" charset="0"/>
              </a:rPr>
              <a:t>0010</a:t>
            </a:r>
            <a:r>
              <a:rPr lang="zh-CN" altLang="en-US" sz="2400" b="0">
                <a:solidFill>
                  <a:schemeClr val="tx1"/>
                </a:solidFill>
                <a:ea typeface="+mn-ea"/>
                <a:cs typeface="Times New Roman" panose="02020603050405020304" pitchFamily="18" charset="0"/>
              </a:rPr>
              <a:t>。</a:t>
            </a:r>
          </a:p>
        </p:txBody>
      </p:sp>
      <p:sp>
        <p:nvSpPr>
          <p:cNvPr id="308241" name="Rectangle 17"/>
          <p:cNvSpPr>
            <a:spLocks noChangeArrowheads="1"/>
          </p:cNvSpPr>
          <p:nvPr/>
        </p:nvSpPr>
        <p:spPr bwMode="auto">
          <a:xfrm>
            <a:off x="6053774" y="1238452"/>
            <a:ext cx="305911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buNone/>
            </a:pPr>
            <a:r>
              <a:rPr lang="zh-CN" altLang="en-US" sz="2400" b="0">
                <a:solidFill>
                  <a:schemeClr val="tx1"/>
                </a:solidFill>
                <a:ea typeface="+mn-ea"/>
                <a:cs typeface="Times New Roman" panose="02020603050405020304" pitchFamily="18" charset="0"/>
              </a:rPr>
              <a:t>两个四位二进制数</a:t>
            </a:r>
            <a:r>
              <a:rPr lang="en-US" altLang="zh-CN" sz="2400" b="0" i="1">
                <a:solidFill>
                  <a:schemeClr val="tx1"/>
                </a:solidFill>
                <a:ea typeface="+mn-ea"/>
                <a:cs typeface="Times New Roman" panose="02020603050405020304" pitchFamily="18" charset="0"/>
              </a:rPr>
              <a:t>A</a:t>
            </a:r>
            <a:r>
              <a:rPr lang="zh-CN" altLang="en-US" sz="2400" b="0">
                <a:solidFill>
                  <a:schemeClr val="tx1"/>
                </a:solidFill>
                <a:ea typeface="+mn-ea"/>
                <a:cs typeface="Times New Roman" panose="02020603050405020304" pitchFamily="18" charset="0"/>
              </a:rPr>
              <a:t>和</a:t>
            </a:r>
            <a:r>
              <a:rPr lang="en-US" altLang="zh-CN" sz="2400" b="0" i="1">
                <a:solidFill>
                  <a:schemeClr val="tx1"/>
                </a:solidFill>
                <a:ea typeface="+mn-ea"/>
                <a:cs typeface="Times New Roman" panose="02020603050405020304" pitchFamily="18" charset="0"/>
              </a:rPr>
              <a:t>B</a:t>
            </a:r>
            <a:r>
              <a:rPr lang="zh-CN" altLang="en-US" sz="2400" b="0">
                <a:solidFill>
                  <a:schemeClr val="tx1"/>
                </a:solidFill>
                <a:ea typeface="+mn-ea"/>
                <a:cs typeface="Times New Roman" panose="02020603050405020304" pitchFamily="18" charset="0"/>
              </a:rPr>
              <a:t>（最高位为符号位）做减法运算是变减法为补码的加法运算。</a:t>
            </a:r>
          </a:p>
        </p:txBody>
      </p:sp>
      <p:sp>
        <p:nvSpPr>
          <p:cNvPr id="154628" name="Rectangle 2"/>
          <p:cNvSpPr>
            <a:spLocks noChangeArrowheads="1"/>
          </p:cNvSpPr>
          <p:nvPr/>
        </p:nvSpPr>
        <p:spPr bwMode="auto">
          <a:xfrm>
            <a:off x="40640" y="3837623"/>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grpSp>
        <p:nvGrpSpPr>
          <p:cNvPr id="2" name="Group 4"/>
          <p:cNvGrpSpPr>
            <a:grpSpLocks/>
          </p:cNvGrpSpPr>
          <p:nvPr/>
        </p:nvGrpSpPr>
        <p:grpSpPr bwMode="auto">
          <a:xfrm>
            <a:off x="4623437" y="2510059"/>
            <a:ext cx="4032250" cy="2520950"/>
            <a:chOff x="3107" y="1434"/>
            <a:chExt cx="2540" cy="1588"/>
          </a:xfrm>
          <a:solidFill>
            <a:srgbClr val="FFCC99"/>
          </a:solidFill>
        </p:grpSpPr>
        <p:sp>
          <p:nvSpPr>
            <p:cNvPr id="154835" name="AutoShape 5"/>
            <p:cNvSpPr>
              <a:spLocks noChangeArrowheads="1"/>
            </p:cNvSpPr>
            <p:nvPr/>
          </p:nvSpPr>
          <p:spPr bwMode="auto">
            <a:xfrm>
              <a:off x="3561" y="1434"/>
              <a:ext cx="2086" cy="862"/>
            </a:xfrm>
            <a:prstGeom prst="wedgeEllipseCallout">
              <a:avLst>
                <a:gd name="adj1" fmla="val -71810"/>
                <a:gd name="adj2" fmla="val 13574"/>
              </a:avLst>
            </a:prstGeom>
            <a:grpFill/>
            <a:ln w="38100">
              <a:solidFill>
                <a:schemeClr val="accent5">
                  <a:lumMod val="50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400" b="1">
                  <a:solidFill>
                    <a:srgbClr val="0000FF"/>
                  </a:solidFill>
                </a:rPr>
                <a:t>中规模四位超前进位加法器</a:t>
              </a:r>
            </a:p>
          </p:txBody>
        </p:sp>
        <p:sp>
          <p:nvSpPr>
            <p:cNvPr id="154836" name="Line 6"/>
            <p:cNvSpPr>
              <a:spLocks noChangeShapeType="1"/>
            </p:cNvSpPr>
            <p:nvPr/>
          </p:nvSpPr>
          <p:spPr bwMode="auto">
            <a:xfrm flipH="1">
              <a:off x="3107" y="2160"/>
              <a:ext cx="766" cy="862"/>
            </a:xfrm>
            <a:prstGeom prst="line">
              <a:avLst/>
            </a:prstGeom>
            <a:grpFill/>
            <a:ln w="38100">
              <a:solidFill>
                <a:schemeClr val="accent5">
                  <a:lumMod val="50000"/>
                </a:schemeClr>
              </a:solidFill>
              <a:round/>
              <a:headEnd/>
              <a:tailEnd/>
            </a:ln>
          </p:spPr>
          <p:txBody>
            <a:bodyPr/>
            <a:lstStyle/>
            <a:p>
              <a:endParaRPr lang="zh-CN" altLang="en-US" sz="2000">
                <a:solidFill>
                  <a:srgbClr val="0000FF"/>
                </a:solidFill>
              </a:endParaRPr>
            </a:p>
          </p:txBody>
        </p:sp>
        <p:sp>
          <p:nvSpPr>
            <p:cNvPr id="154837" name="Line 7"/>
            <p:cNvSpPr>
              <a:spLocks noChangeShapeType="1"/>
            </p:cNvSpPr>
            <p:nvPr/>
          </p:nvSpPr>
          <p:spPr bwMode="auto">
            <a:xfrm flipV="1">
              <a:off x="3107" y="2214"/>
              <a:ext cx="998" cy="808"/>
            </a:xfrm>
            <a:prstGeom prst="line">
              <a:avLst/>
            </a:prstGeom>
            <a:grpFill/>
            <a:ln w="38100">
              <a:solidFill>
                <a:schemeClr val="accent5">
                  <a:lumMod val="50000"/>
                </a:schemeClr>
              </a:solidFill>
              <a:round/>
              <a:headEnd/>
              <a:tailEnd/>
            </a:ln>
          </p:spPr>
          <p:txBody>
            <a:bodyPr/>
            <a:lstStyle/>
            <a:p>
              <a:endParaRPr lang="zh-CN" altLang="en-US" sz="2000">
                <a:solidFill>
                  <a:srgbClr val="0000FF"/>
                </a:solidFill>
              </a:endParaRPr>
            </a:p>
          </p:txBody>
        </p:sp>
        <p:sp>
          <p:nvSpPr>
            <p:cNvPr id="154838" name="Oval 8"/>
            <p:cNvSpPr>
              <a:spLocks noChangeArrowheads="1"/>
            </p:cNvSpPr>
            <p:nvPr/>
          </p:nvSpPr>
          <p:spPr bwMode="auto">
            <a:xfrm>
              <a:off x="3878" y="2115"/>
              <a:ext cx="181" cy="136"/>
            </a:xfrm>
            <a:prstGeom prst="ellipse">
              <a:avLst/>
            </a:prstGeom>
            <a:grpFill/>
            <a:ln w="9525">
              <a:solidFill>
                <a:schemeClr val="accent5">
                  <a:lumMod val="50000"/>
                </a:schemeClr>
              </a:solidFill>
              <a:round/>
              <a:headEnd/>
              <a:tailEnd/>
            </a:ln>
          </p:spPr>
          <p:txBody>
            <a:bodyPr wrap="none" anchor="ct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solidFill>
                  <a:srgbClr val="0000FF"/>
                </a:solidFill>
              </a:endParaRPr>
            </a:p>
          </p:txBody>
        </p:sp>
      </p:grpSp>
      <p:sp>
        <p:nvSpPr>
          <p:cNvPr id="308233" name="AutoShape 9"/>
          <p:cNvSpPr>
            <a:spLocks noChangeArrowheads="1"/>
          </p:cNvSpPr>
          <p:nvPr/>
        </p:nvSpPr>
        <p:spPr bwMode="auto">
          <a:xfrm>
            <a:off x="4992688" y="704229"/>
            <a:ext cx="1655762" cy="1296988"/>
          </a:xfrm>
          <a:prstGeom prst="cloudCallout">
            <a:avLst>
              <a:gd name="adj1" fmla="val -45588"/>
              <a:gd name="adj2" fmla="val 45347"/>
            </a:avLst>
          </a:prstGeom>
          <a:solidFill>
            <a:srgbClr val="FFCC99"/>
          </a:solidFill>
          <a:ln w="38100">
            <a:solidFill>
              <a:schemeClr val="accent5">
                <a:lumMod val="50000"/>
              </a:schemeClr>
            </a:solidFill>
            <a:round/>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400" b="1">
                <a:solidFill>
                  <a:srgbClr val="0000FF"/>
                </a:solidFill>
              </a:rPr>
              <a:t>求反电路</a:t>
            </a:r>
          </a:p>
        </p:txBody>
      </p:sp>
      <p:grpSp>
        <p:nvGrpSpPr>
          <p:cNvPr id="3" name="Group 10"/>
          <p:cNvGrpSpPr>
            <a:grpSpLocks/>
          </p:cNvGrpSpPr>
          <p:nvPr/>
        </p:nvGrpSpPr>
        <p:grpSpPr bwMode="auto">
          <a:xfrm>
            <a:off x="2347279" y="230111"/>
            <a:ext cx="2951162" cy="1368425"/>
            <a:chOff x="1565" y="119"/>
            <a:chExt cx="1859" cy="862"/>
          </a:xfrm>
          <a:solidFill>
            <a:srgbClr val="FFCC99"/>
          </a:solidFill>
        </p:grpSpPr>
        <p:sp>
          <p:nvSpPr>
            <p:cNvPr id="154831" name="AutoShape 11"/>
            <p:cNvSpPr>
              <a:spLocks noChangeArrowheads="1"/>
            </p:cNvSpPr>
            <p:nvPr/>
          </p:nvSpPr>
          <p:spPr bwMode="auto">
            <a:xfrm>
              <a:off x="1791" y="119"/>
              <a:ext cx="1633" cy="618"/>
            </a:xfrm>
            <a:prstGeom prst="wedgeRoundRectCallout">
              <a:avLst>
                <a:gd name="adj1" fmla="val 278"/>
                <a:gd name="adj2" fmla="val 83171"/>
                <a:gd name="adj3" fmla="val 16667"/>
              </a:avLst>
            </a:prstGeom>
            <a:grpFill/>
            <a:ln w="38100">
              <a:solidFill>
                <a:schemeClr val="accent5">
                  <a:lumMod val="50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400" b="1">
                  <a:solidFill>
                    <a:srgbClr val="0000FF"/>
                  </a:solidFill>
                </a:rPr>
                <a:t>四位二进制数</a:t>
              </a:r>
              <a:r>
                <a:rPr lang="en-US" altLang="zh-CN" sz="2400" b="1" i="1">
                  <a:solidFill>
                    <a:srgbClr val="0000FF"/>
                  </a:solidFill>
                </a:rPr>
                <a:t>A</a:t>
              </a:r>
              <a:r>
                <a:rPr lang="zh-CN" altLang="en-US" sz="2400" b="1">
                  <a:solidFill>
                    <a:srgbClr val="0000FF"/>
                  </a:solidFill>
                </a:rPr>
                <a:t>和</a:t>
              </a:r>
              <a:r>
                <a:rPr lang="en-US" altLang="zh-CN" sz="2400" b="1" i="1">
                  <a:solidFill>
                    <a:srgbClr val="0000FF"/>
                  </a:solidFill>
                </a:rPr>
                <a:t>B</a:t>
              </a:r>
            </a:p>
          </p:txBody>
        </p:sp>
        <p:sp>
          <p:nvSpPr>
            <p:cNvPr id="154832" name="Rectangle 12"/>
            <p:cNvSpPr>
              <a:spLocks noChangeArrowheads="1"/>
            </p:cNvSpPr>
            <p:nvPr/>
          </p:nvSpPr>
          <p:spPr bwMode="auto">
            <a:xfrm>
              <a:off x="2018" y="663"/>
              <a:ext cx="182" cy="136"/>
            </a:xfrm>
            <a:prstGeom prst="rect">
              <a:avLst/>
            </a:prstGeom>
            <a:grpFill/>
            <a:ln w="9525">
              <a:solidFill>
                <a:schemeClr val="accent5">
                  <a:lumMod val="50000"/>
                </a:schemeClr>
              </a:solidFill>
              <a:miter lim="800000"/>
              <a:headEnd/>
              <a:tailEnd/>
            </a:ln>
          </p:spPr>
          <p:txBody>
            <a:bodyPr wrap="none" anchor="ct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solidFill>
                  <a:srgbClr val="0000FF"/>
                </a:solidFill>
              </a:endParaRPr>
            </a:p>
          </p:txBody>
        </p:sp>
        <p:sp>
          <p:nvSpPr>
            <p:cNvPr id="154833" name="Line 13"/>
            <p:cNvSpPr>
              <a:spLocks noChangeShapeType="1"/>
            </p:cNvSpPr>
            <p:nvPr/>
          </p:nvSpPr>
          <p:spPr bwMode="auto">
            <a:xfrm flipH="1">
              <a:off x="1565" y="754"/>
              <a:ext cx="453" cy="227"/>
            </a:xfrm>
            <a:prstGeom prst="line">
              <a:avLst/>
            </a:prstGeom>
            <a:grpFill/>
            <a:ln w="38100">
              <a:solidFill>
                <a:schemeClr val="accent5">
                  <a:lumMod val="50000"/>
                </a:schemeClr>
              </a:solidFill>
              <a:round/>
              <a:headEnd/>
              <a:tailEnd/>
            </a:ln>
          </p:spPr>
          <p:txBody>
            <a:bodyPr/>
            <a:lstStyle/>
            <a:p>
              <a:endParaRPr lang="zh-CN" altLang="en-US" sz="2000">
                <a:solidFill>
                  <a:srgbClr val="0000FF"/>
                </a:solidFill>
              </a:endParaRPr>
            </a:p>
          </p:txBody>
        </p:sp>
        <p:sp>
          <p:nvSpPr>
            <p:cNvPr id="154834" name="Line 14"/>
            <p:cNvSpPr>
              <a:spLocks noChangeShapeType="1"/>
            </p:cNvSpPr>
            <p:nvPr/>
          </p:nvSpPr>
          <p:spPr bwMode="auto">
            <a:xfrm flipV="1">
              <a:off x="1565" y="754"/>
              <a:ext cx="635" cy="227"/>
            </a:xfrm>
            <a:prstGeom prst="line">
              <a:avLst/>
            </a:prstGeom>
            <a:grpFill/>
            <a:ln w="28575">
              <a:solidFill>
                <a:schemeClr val="accent5">
                  <a:lumMod val="50000"/>
                </a:schemeClr>
              </a:solidFill>
              <a:round/>
              <a:headEnd/>
              <a:tailEnd/>
            </a:ln>
          </p:spPr>
          <p:txBody>
            <a:bodyPr/>
            <a:lstStyle/>
            <a:p>
              <a:endParaRPr lang="zh-CN" altLang="en-US" sz="2000">
                <a:solidFill>
                  <a:srgbClr val="0000FF"/>
                </a:solidFill>
              </a:endParaRPr>
            </a:p>
          </p:txBody>
        </p:sp>
      </p:grpSp>
      <p:sp>
        <p:nvSpPr>
          <p:cNvPr id="308240" name="Rectangle 16"/>
          <p:cNvSpPr>
            <a:spLocks noChangeArrowheads="1"/>
          </p:cNvSpPr>
          <p:nvPr/>
        </p:nvSpPr>
        <p:spPr bwMode="auto">
          <a:xfrm>
            <a:off x="1041404" y="686456"/>
            <a:ext cx="2520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buClr>
                <a:srgbClr val="33CC33"/>
              </a:buClr>
              <a:buNone/>
            </a:pPr>
            <a:r>
              <a:rPr lang="zh-CN" altLang="en-US" sz="2400">
                <a:solidFill>
                  <a:srgbClr val="003300"/>
                </a:solidFill>
                <a:latin typeface="+mn-ea"/>
                <a:ea typeface="+mn-ea"/>
                <a:cs typeface="Times New Roman" panose="02020603050405020304" pitchFamily="18" charset="0"/>
              </a:rPr>
              <a:t>例如</a:t>
            </a:r>
            <a:r>
              <a:rPr lang="en-US" altLang="zh-CN" sz="2400">
                <a:solidFill>
                  <a:srgbClr val="003300"/>
                </a:solidFill>
                <a:latin typeface="+mn-ea"/>
                <a:ea typeface="+mn-ea"/>
                <a:cs typeface="Times New Roman" panose="02020603050405020304" pitchFamily="18" charset="0"/>
              </a:rPr>
              <a:t>-5-2=-7</a:t>
            </a:r>
          </a:p>
        </p:txBody>
      </p:sp>
      <p:sp>
        <p:nvSpPr>
          <p:cNvPr id="308243" name="Text Box 19"/>
          <p:cNvSpPr txBox="1">
            <a:spLocks noChangeArrowheads="1"/>
          </p:cNvSpPr>
          <p:nvPr/>
        </p:nvSpPr>
        <p:spPr bwMode="auto">
          <a:xfrm>
            <a:off x="1593851" y="1505331"/>
            <a:ext cx="1439863" cy="461665"/>
          </a:xfrm>
          <a:prstGeom prst="rect">
            <a:avLst/>
          </a:prstGeom>
          <a:solidFill>
            <a:srgbClr val="FFCC99"/>
          </a:solidFill>
          <a:ln>
            <a:solidFill>
              <a:schemeClr val="accent5">
                <a:lumMod val="50000"/>
              </a:schemeClr>
            </a:solidFill>
          </a:ln>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1">
                <a:solidFill>
                  <a:srgbClr val="0000FF"/>
                </a:solidFill>
              </a:rPr>
              <a:t>1  0  1  1</a:t>
            </a:r>
          </a:p>
        </p:txBody>
      </p:sp>
      <p:sp>
        <p:nvSpPr>
          <p:cNvPr id="308244" name="Text Box 20"/>
          <p:cNvSpPr txBox="1">
            <a:spLocks noChangeArrowheads="1"/>
          </p:cNvSpPr>
          <p:nvPr/>
        </p:nvSpPr>
        <p:spPr bwMode="auto">
          <a:xfrm>
            <a:off x="3322639" y="1232281"/>
            <a:ext cx="2016125" cy="461665"/>
          </a:xfrm>
          <a:prstGeom prst="rect">
            <a:avLst/>
          </a:prstGeom>
          <a:solidFill>
            <a:srgbClr val="FFCC99"/>
          </a:solidFill>
          <a:ln>
            <a:solidFill>
              <a:schemeClr val="accent5">
                <a:lumMod val="50000"/>
              </a:schemeClr>
            </a:solidFill>
          </a:ln>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1">
                <a:solidFill>
                  <a:srgbClr val="0000FF"/>
                </a:solidFill>
              </a:rPr>
              <a:t>0    0    1    0</a:t>
            </a:r>
          </a:p>
        </p:txBody>
      </p:sp>
      <p:sp>
        <p:nvSpPr>
          <p:cNvPr id="308245" name="Text Box 21"/>
          <p:cNvSpPr txBox="1">
            <a:spLocks noChangeArrowheads="1"/>
          </p:cNvSpPr>
          <p:nvPr/>
        </p:nvSpPr>
        <p:spPr bwMode="auto">
          <a:xfrm>
            <a:off x="3394076" y="1953006"/>
            <a:ext cx="2089150" cy="461665"/>
          </a:xfrm>
          <a:prstGeom prst="rect">
            <a:avLst/>
          </a:prstGeom>
          <a:solidFill>
            <a:srgbClr val="FFCC99"/>
          </a:solidFill>
          <a:ln>
            <a:solidFill>
              <a:schemeClr val="accent5">
                <a:lumMod val="50000"/>
              </a:schemeClr>
            </a:solidFill>
          </a:ln>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1">
                <a:solidFill>
                  <a:srgbClr val="0000FF"/>
                </a:solidFill>
              </a:rPr>
              <a:t>1    1    0    1</a:t>
            </a:r>
          </a:p>
        </p:txBody>
      </p:sp>
      <p:sp>
        <p:nvSpPr>
          <p:cNvPr id="308246" name="Text Box 22"/>
          <p:cNvSpPr txBox="1">
            <a:spLocks noChangeArrowheads="1"/>
          </p:cNvSpPr>
          <p:nvPr/>
        </p:nvSpPr>
        <p:spPr bwMode="auto">
          <a:xfrm>
            <a:off x="2603501" y="3248406"/>
            <a:ext cx="2087563" cy="461665"/>
          </a:xfrm>
          <a:prstGeom prst="rect">
            <a:avLst/>
          </a:prstGeom>
          <a:solidFill>
            <a:srgbClr val="FFCC99"/>
          </a:solidFill>
          <a:ln>
            <a:solidFill>
              <a:schemeClr val="accent5">
                <a:lumMod val="50000"/>
              </a:schemeClr>
            </a:solidFill>
          </a:ln>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1">
                <a:solidFill>
                  <a:srgbClr val="0000FF"/>
                </a:solidFill>
              </a:rPr>
              <a:t>1   0    0    1</a:t>
            </a:r>
          </a:p>
        </p:txBody>
      </p:sp>
      <p:sp>
        <p:nvSpPr>
          <p:cNvPr id="308247" name="Text Box 23"/>
          <p:cNvSpPr txBox="1">
            <a:spLocks noChangeArrowheads="1"/>
          </p:cNvSpPr>
          <p:nvPr/>
        </p:nvSpPr>
        <p:spPr bwMode="auto">
          <a:xfrm>
            <a:off x="2674939" y="5942394"/>
            <a:ext cx="1727200" cy="461665"/>
          </a:xfrm>
          <a:prstGeom prst="rect">
            <a:avLst/>
          </a:prstGeom>
          <a:solidFill>
            <a:srgbClr val="FFCC99"/>
          </a:solidFill>
          <a:ln>
            <a:solidFill>
              <a:schemeClr val="accent5">
                <a:lumMod val="50000"/>
              </a:schemeClr>
            </a:solidFill>
          </a:ln>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1">
                <a:solidFill>
                  <a:srgbClr val="0000FF"/>
                </a:solidFill>
              </a:rPr>
              <a:t>0  1  1  1</a:t>
            </a:r>
          </a:p>
        </p:txBody>
      </p:sp>
      <p:sp>
        <p:nvSpPr>
          <p:cNvPr id="308248" name="Text Box 24"/>
          <p:cNvSpPr txBox="1">
            <a:spLocks noChangeArrowheads="1"/>
          </p:cNvSpPr>
          <p:nvPr/>
        </p:nvSpPr>
        <p:spPr bwMode="auto">
          <a:xfrm>
            <a:off x="658814" y="5942394"/>
            <a:ext cx="719137" cy="461665"/>
          </a:xfrm>
          <a:prstGeom prst="rect">
            <a:avLst/>
          </a:prstGeom>
          <a:solidFill>
            <a:srgbClr val="FFCC99"/>
          </a:solidFill>
          <a:ln>
            <a:solidFill>
              <a:schemeClr val="accent5">
                <a:lumMod val="50000"/>
              </a:schemeClr>
            </a:solidFill>
          </a:ln>
        </p:spPr>
        <p:txBody>
          <a:bodyP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1">
                <a:solidFill>
                  <a:srgbClr val="0000FF"/>
                </a:solidFill>
              </a:rPr>
              <a:t>1</a:t>
            </a:r>
          </a:p>
        </p:txBody>
      </p:sp>
      <p:grpSp>
        <p:nvGrpSpPr>
          <p:cNvPr id="4" name="组合 3"/>
          <p:cNvGrpSpPr/>
          <p:nvPr/>
        </p:nvGrpSpPr>
        <p:grpSpPr>
          <a:xfrm>
            <a:off x="129223" y="1169035"/>
            <a:ext cx="5954077" cy="5486400"/>
            <a:chOff x="129223" y="1412875"/>
            <a:chExt cx="5954077" cy="5486400"/>
          </a:xfrm>
          <a:noFill/>
        </p:grpSpPr>
        <p:sp>
          <p:nvSpPr>
            <p:cNvPr id="154640" name="AutoShape 25"/>
            <p:cNvSpPr>
              <a:spLocks noChangeAspect="1" noChangeArrowheads="1" noTextEdit="1"/>
            </p:cNvSpPr>
            <p:nvPr/>
          </p:nvSpPr>
          <p:spPr bwMode="auto">
            <a:xfrm>
              <a:off x="395288" y="1412875"/>
              <a:ext cx="5688012" cy="5486400"/>
            </a:xfrm>
            <a:prstGeom prst="rect">
              <a:avLst/>
            </a:prstGeom>
            <a:grpFill/>
            <a:ln w="25400">
              <a:noFill/>
              <a:miter lim="800000"/>
              <a:headEnd/>
              <a:tailEnd/>
            </a:ln>
          </p:spPr>
          <p:txBody>
            <a:bodyPr/>
            <a:lstStyle/>
            <a:p>
              <a:endParaRPr lang="zh-CN" altLang="en-US"/>
            </a:p>
          </p:txBody>
        </p:sp>
        <p:sp>
          <p:nvSpPr>
            <p:cNvPr id="154645" name="Freeform 27"/>
            <p:cNvSpPr>
              <a:spLocks/>
            </p:cNvSpPr>
            <p:nvPr/>
          </p:nvSpPr>
          <p:spPr bwMode="auto">
            <a:xfrm>
              <a:off x="1254125" y="2638425"/>
              <a:ext cx="3956050" cy="1185863"/>
            </a:xfrm>
            <a:custGeom>
              <a:avLst/>
              <a:gdLst>
                <a:gd name="T0" fmla="*/ 0 w 2492"/>
                <a:gd name="T1" fmla="*/ 747 h 747"/>
                <a:gd name="T2" fmla="*/ 2492 w 2492"/>
                <a:gd name="T3" fmla="*/ 747 h 747"/>
                <a:gd name="T4" fmla="*/ 2492 w 2492"/>
                <a:gd name="T5" fmla="*/ 0 h 747"/>
                <a:gd name="T6" fmla="*/ 0 w 2492"/>
                <a:gd name="T7" fmla="*/ 0 h 747"/>
                <a:gd name="T8" fmla="*/ 0 w 2492"/>
                <a:gd name="T9" fmla="*/ 747 h 747"/>
                <a:gd name="T10" fmla="*/ 0 w 2492"/>
                <a:gd name="T11" fmla="*/ 747 h 747"/>
                <a:gd name="T12" fmla="*/ 0 60000 65536"/>
                <a:gd name="T13" fmla="*/ 0 60000 65536"/>
                <a:gd name="T14" fmla="*/ 0 60000 65536"/>
                <a:gd name="T15" fmla="*/ 0 60000 65536"/>
                <a:gd name="T16" fmla="*/ 0 60000 65536"/>
                <a:gd name="T17" fmla="*/ 0 60000 65536"/>
                <a:gd name="T18" fmla="*/ 0 w 2492"/>
                <a:gd name="T19" fmla="*/ 0 h 747"/>
                <a:gd name="T20" fmla="*/ 2492 w 2492"/>
                <a:gd name="T21" fmla="*/ 747 h 747"/>
              </a:gdLst>
              <a:ahLst/>
              <a:cxnLst>
                <a:cxn ang="T12">
                  <a:pos x="T0" y="T1"/>
                </a:cxn>
                <a:cxn ang="T13">
                  <a:pos x="T2" y="T3"/>
                </a:cxn>
                <a:cxn ang="T14">
                  <a:pos x="T4" y="T5"/>
                </a:cxn>
                <a:cxn ang="T15">
                  <a:pos x="T6" y="T7"/>
                </a:cxn>
                <a:cxn ang="T16">
                  <a:pos x="T8" y="T9"/>
                </a:cxn>
                <a:cxn ang="T17">
                  <a:pos x="T10" y="T11"/>
                </a:cxn>
              </a:cxnLst>
              <a:rect l="T18" t="T19" r="T20" b="T21"/>
              <a:pathLst>
                <a:path w="2492" h="747">
                  <a:moveTo>
                    <a:pt x="0" y="747"/>
                  </a:moveTo>
                  <a:lnTo>
                    <a:pt x="2492" y="747"/>
                  </a:lnTo>
                  <a:lnTo>
                    <a:pt x="2492" y="0"/>
                  </a:lnTo>
                  <a:lnTo>
                    <a:pt x="0" y="0"/>
                  </a:lnTo>
                  <a:lnTo>
                    <a:pt x="0" y="747"/>
                  </a:lnTo>
                  <a:close/>
                </a:path>
              </a:pathLst>
            </a:custGeom>
            <a:grpFill/>
            <a:ln w="25400" cap="rnd">
              <a:solidFill>
                <a:schemeClr val="accent5">
                  <a:lumMod val="25000"/>
                </a:schemeClr>
              </a:solidFill>
              <a:round/>
              <a:headEnd/>
              <a:tailEnd/>
            </a:ln>
          </p:spPr>
          <p:txBody>
            <a:bodyPr/>
            <a:lstStyle/>
            <a:p>
              <a:endParaRPr lang="zh-CN" altLang="en-US"/>
            </a:p>
          </p:txBody>
        </p:sp>
        <p:sp>
          <p:nvSpPr>
            <p:cNvPr id="154646" name="Rectangle 28"/>
            <p:cNvSpPr>
              <a:spLocks noChangeArrowheads="1"/>
            </p:cNvSpPr>
            <p:nvPr/>
          </p:nvSpPr>
          <p:spPr bwMode="auto">
            <a:xfrm>
              <a:off x="2947036" y="3103308"/>
              <a:ext cx="571500" cy="27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solidFill>
                    <a:schemeClr val="tx1"/>
                  </a:solidFill>
                </a:rPr>
                <a:t>74283</a:t>
              </a:r>
              <a:endParaRPr lang="en-US" altLang="zh-CN" sz="2800">
                <a:solidFill>
                  <a:schemeClr val="tx1"/>
                </a:solidFill>
              </a:endParaRPr>
            </a:p>
          </p:txBody>
        </p:sp>
        <p:sp>
          <p:nvSpPr>
            <p:cNvPr id="154647" name="Freeform 29"/>
            <p:cNvSpPr>
              <a:spLocks/>
            </p:cNvSpPr>
            <p:nvPr/>
          </p:nvSpPr>
          <p:spPr bwMode="auto">
            <a:xfrm>
              <a:off x="1254125" y="5064126"/>
              <a:ext cx="3956050" cy="1169988"/>
            </a:xfrm>
            <a:custGeom>
              <a:avLst/>
              <a:gdLst>
                <a:gd name="T0" fmla="*/ 0 w 2492"/>
                <a:gd name="T1" fmla="*/ 737 h 737"/>
                <a:gd name="T2" fmla="*/ 2492 w 2492"/>
                <a:gd name="T3" fmla="*/ 737 h 737"/>
                <a:gd name="T4" fmla="*/ 2492 w 2492"/>
                <a:gd name="T5" fmla="*/ 0 h 737"/>
                <a:gd name="T6" fmla="*/ 0 w 2492"/>
                <a:gd name="T7" fmla="*/ 0 h 737"/>
                <a:gd name="T8" fmla="*/ 0 w 2492"/>
                <a:gd name="T9" fmla="*/ 737 h 737"/>
                <a:gd name="T10" fmla="*/ 0 w 2492"/>
                <a:gd name="T11" fmla="*/ 737 h 737"/>
                <a:gd name="T12" fmla="*/ 0 60000 65536"/>
                <a:gd name="T13" fmla="*/ 0 60000 65536"/>
                <a:gd name="T14" fmla="*/ 0 60000 65536"/>
                <a:gd name="T15" fmla="*/ 0 60000 65536"/>
                <a:gd name="T16" fmla="*/ 0 60000 65536"/>
                <a:gd name="T17" fmla="*/ 0 60000 65536"/>
                <a:gd name="T18" fmla="*/ 0 w 2492"/>
                <a:gd name="T19" fmla="*/ 0 h 737"/>
                <a:gd name="T20" fmla="*/ 2492 w 2492"/>
                <a:gd name="T21" fmla="*/ 737 h 737"/>
              </a:gdLst>
              <a:ahLst/>
              <a:cxnLst>
                <a:cxn ang="T12">
                  <a:pos x="T0" y="T1"/>
                </a:cxn>
                <a:cxn ang="T13">
                  <a:pos x="T2" y="T3"/>
                </a:cxn>
                <a:cxn ang="T14">
                  <a:pos x="T4" y="T5"/>
                </a:cxn>
                <a:cxn ang="T15">
                  <a:pos x="T6" y="T7"/>
                </a:cxn>
                <a:cxn ang="T16">
                  <a:pos x="T8" y="T9"/>
                </a:cxn>
                <a:cxn ang="T17">
                  <a:pos x="T10" y="T11"/>
                </a:cxn>
              </a:cxnLst>
              <a:rect l="T18" t="T19" r="T20" b="T21"/>
              <a:pathLst>
                <a:path w="2492" h="737">
                  <a:moveTo>
                    <a:pt x="0" y="737"/>
                  </a:moveTo>
                  <a:lnTo>
                    <a:pt x="2492" y="737"/>
                  </a:lnTo>
                  <a:lnTo>
                    <a:pt x="2492" y="0"/>
                  </a:lnTo>
                  <a:lnTo>
                    <a:pt x="0" y="0"/>
                  </a:lnTo>
                  <a:lnTo>
                    <a:pt x="0" y="737"/>
                  </a:lnTo>
                  <a:close/>
                </a:path>
              </a:pathLst>
            </a:custGeom>
            <a:grpFill/>
            <a:ln w="25400" cap="rnd">
              <a:solidFill>
                <a:schemeClr val="accent5">
                  <a:lumMod val="25000"/>
                </a:schemeClr>
              </a:solidFill>
              <a:round/>
              <a:headEnd/>
              <a:tailEnd/>
            </a:ln>
          </p:spPr>
          <p:txBody>
            <a:bodyPr/>
            <a:lstStyle/>
            <a:p>
              <a:endParaRPr lang="zh-CN" altLang="en-US"/>
            </a:p>
          </p:txBody>
        </p:sp>
        <p:sp>
          <p:nvSpPr>
            <p:cNvPr id="154648" name="Rectangle 30"/>
            <p:cNvSpPr>
              <a:spLocks noChangeArrowheads="1"/>
            </p:cNvSpPr>
            <p:nvPr/>
          </p:nvSpPr>
          <p:spPr bwMode="auto">
            <a:xfrm>
              <a:off x="2947036" y="5522658"/>
              <a:ext cx="571500" cy="27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solidFill>
                    <a:schemeClr val="tx1"/>
                  </a:solidFill>
                </a:rPr>
                <a:t>74283</a:t>
              </a:r>
              <a:endParaRPr lang="en-US" altLang="zh-CN" sz="2800">
                <a:solidFill>
                  <a:schemeClr val="tx1"/>
                </a:solidFill>
              </a:endParaRPr>
            </a:p>
          </p:txBody>
        </p:sp>
        <p:sp>
          <p:nvSpPr>
            <p:cNvPr id="154649" name="Line 31"/>
            <p:cNvSpPr>
              <a:spLocks noChangeShapeType="1"/>
            </p:cNvSpPr>
            <p:nvPr/>
          </p:nvSpPr>
          <p:spPr bwMode="auto">
            <a:xfrm>
              <a:off x="1612900" y="1739900"/>
              <a:ext cx="1588" cy="8096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650" name="Freeform 32"/>
            <p:cNvSpPr>
              <a:spLocks/>
            </p:cNvSpPr>
            <p:nvPr/>
          </p:nvSpPr>
          <p:spPr bwMode="auto">
            <a:xfrm>
              <a:off x="1552575" y="2519363"/>
              <a:ext cx="119063" cy="119063"/>
            </a:xfrm>
            <a:custGeom>
              <a:avLst/>
              <a:gdLst>
                <a:gd name="T0" fmla="*/ 38 w 75"/>
                <a:gd name="T1" fmla="*/ 75 h 75"/>
                <a:gd name="T2" fmla="*/ 0 w 75"/>
                <a:gd name="T3" fmla="*/ 0 h 75"/>
                <a:gd name="T4" fmla="*/ 5 w 75"/>
                <a:gd name="T5" fmla="*/ 3 h 75"/>
                <a:gd name="T6" fmla="*/ 9 w 75"/>
                <a:gd name="T7" fmla="*/ 4 h 75"/>
                <a:gd name="T8" fmla="*/ 14 w 75"/>
                <a:gd name="T9" fmla="*/ 6 h 75"/>
                <a:gd name="T10" fmla="*/ 19 w 75"/>
                <a:gd name="T11" fmla="*/ 7 h 75"/>
                <a:gd name="T12" fmla="*/ 24 w 75"/>
                <a:gd name="T13" fmla="*/ 8 h 75"/>
                <a:gd name="T14" fmla="*/ 28 w 75"/>
                <a:gd name="T15" fmla="*/ 9 h 75"/>
                <a:gd name="T16" fmla="*/ 33 w 75"/>
                <a:gd name="T17" fmla="*/ 9 h 75"/>
                <a:gd name="T18" fmla="*/ 38 w 75"/>
                <a:gd name="T19" fmla="*/ 9 h 75"/>
                <a:gd name="T20" fmla="*/ 43 w 75"/>
                <a:gd name="T21" fmla="*/ 9 h 75"/>
                <a:gd name="T22" fmla="*/ 48 w 75"/>
                <a:gd name="T23" fmla="*/ 9 h 75"/>
                <a:gd name="T24" fmla="*/ 52 w 75"/>
                <a:gd name="T25" fmla="*/ 8 h 75"/>
                <a:gd name="T26" fmla="*/ 57 w 75"/>
                <a:gd name="T27" fmla="*/ 7 h 75"/>
                <a:gd name="T28" fmla="*/ 62 w 75"/>
                <a:gd name="T29" fmla="*/ 6 h 75"/>
                <a:gd name="T30" fmla="*/ 66 w 75"/>
                <a:gd name="T31" fmla="*/ 4 h 75"/>
                <a:gd name="T32" fmla="*/ 71 w 75"/>
                <a:gd name="T33" fmla="*/ 3 h 75"/>
                <a:gd name="T34" fmla="*/ 75 w 75"/>
                <a:gd name="T35" fmla="*/ 0 h 75"/>
                <a:gd name="T36" fmla="*/ 75 w 75"/>
                <a:gd name="T37" fmla="*/ 0 h 75"/>
                <a:gd name="T38" fmla="*/ 38 w 75"/>
                <a:gd name="T39" fmla="*/ 75 h 75"/>
                <a:gd name="T40" fmla="*/ 38 w 75"/>
                <a:gd name="T41" fmla="*/ 75 h 75"/>
                <a:gd name="T42" fmla="*/ 38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8" y="75"/>
                  </a:moveTo>
                  <a:lnTo>
                    <a:pt x="0" y="0"/>
                  </a:lnTo>
                  <a:lnTo>
                    <a:pt x="5" y="3"/>
                  </a:lnTo>
                  <a:lnTo>
                    <a:pt x="9" y="4"/>
                  </a:lnTo>
                  <a:lnTo>
                    <a:pt x="14" y="6"/>
                  </a:lnTo>
                  <a:lnTo>
                    <a:pt x="19" y="7"/>
                  </a:lnTo>
                  <a:lnTo>
                    <a:pt x="24" y="8"/>
                  </a:lnTo>
                  <a:lnTo>
                    <a:pt x="28" y="9"/>
                  </a:lnTo>
                  <a:lnTo>
                    <a:pt x="33" y="9"/>
                  </a:lnTo>
                  <a:lnTo>
                    <a:pt x="38" y="9"/>
                  </a:lnTo>
                  <a:lnTo>
                    <a:pt x="43" y="9"/>
                  </a:lnTo>
                  <a:lnTo>
                    <a:pt x="48" y="9"/>
                  </a:lnTo>
                  <a:lnTo>
                    <a:pt x="52" y="8"/>
                  </a:lnTo>
                  <a:lnTo>
                    <a:pt x="57" y="7"/>
                  </a:lnTo>
                  <a:lnTo>
                    <a:pt x="62" y="6"/>
                  </a:lnTo>
                  <a:lnTo>
                    <a:pt x="66" y="4"/>
                  </a:lnTo>
                  <a:lnTo>
                    <a:pt x="71" y="3"/>
                  </a:lnTo>
                  <a:lnTo>
                    <a:pt x="75" y="0"/>
                  </a:lnTo>
                  <a:lnTo>
                    <a:pt x="38" y="75"/>
                  </a:lnTo>
                  <a:close/>
                </a:path>
              </a:pathLst>
            </a:custGeom>
            <a:grpFill/>
            <a:ln w="25400">
              <a:solidFill>
                <a:srgbClr val="000000"/>
              </a:solidFill>
              <a:round/>
              <a:headEnd/>
              <a:tailEnd/>
            </a:ln>
          </p:spPr>
          <p:txBody>
            <a:bodyPr/>
            <a:lstStyle/>
            <a:p>
              <a:endParaRPr lang="zh-CN" altLang="en-US"/>
            </a:p>
          </p:txBody>
        </p:sp>
        <p:sp>
          <p:nvSpPr>
            <p:cNvPr id="154651" name="Line 33"/>
            <p:cNvSpPr>
              <a:spLocks noChangeShapeType="1"/>
            </p:cNvSpPr>
            <p:nvPr/>
          </p:nvSpPr>
          <p:spPr bwMode="auto">
            <a:xfrm>
              <a:off x="1971675" y="1739900"/>
              <a:ext cx="1588" cy="8096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652" name="Freeform 34"/>
            <p:cNvSpPr>
              <a:spLocks/>
            </p:cNvSpPr>
            <p:nvPr/>
          </p:nvSpPr>
          <p:spPr bwMode="auto">
            <a:xfrm>
              <a:off x="1912938" y="2519363"/>
              <a:ext cx="119063" cy="119063"/>
            </a:xfrm>
            <a:custGeom>
              <a:avLst/>
              <a:gdLst>
                <a:gd name="T0" fmla="*/ 37 w 75"/>
                <a:gd name="T1" fmla="*/ 75 h 75"/>
                <a:gd name="T2" fmla="*/ 0 w 75"/>
                <a:gd name="T3" fmla="*/ 0 h 75"/>
                <a:gd name="T4" fmla="*/ 4 w 75"/>
                <a:gd name="T5" fmla="*/ 3 h 75"/>
                <a:gd name="T6" fmla="*/ 9 w 75"/>
                <a:gd name="T7" fmla="*/ 4 h 75"/>
                <a:gd name="T8" fmla="*/ 14 w 75"/>
                <a:gd name="T9" fmla="*/ 6 h 75"/>
                <a:gd name="T10" fmla="*/ 19 w 75"/>
                <a:gd name="T11" fmla="*/ 7 h 75"/>
                <a:gd name="T12" fmla="*/ 23 w 75"/>
                <a:gd name="T13" fmla="*/ 8 h 75"/>
                <a:gd name="T14" fmla="*/ 28 w 75"/>
                <a:gd name="T15" fmla="*/ 9 h 75"/>
                <a:gd name="T16" fmla="*/ 33 w 75"/>
                <a:gd name="T17" fmla="*/ 9 h 75"/>
                <a:gd name="T18" fmla="*/ 37 w 75"/>
                <a:gd name="T19" fmla="*/ 9 h 75"/>
                <a:gd name="T20" fmla="*/ 42 w 75"/>
                <a:gd name="T21" fmla="*/ 9 h 75"/>
                <a:gd name="T22" fmla="*/ 47 w 75"/>
                <a:gd name="T23" fmla="*/ 9 h 75"/>
                <a:gd name="T24" fmla="*/ 52 w 75"/>
                <a:gd name="T25" fmla="*/ 8 h 75"/>
                <a:gd name="T26" fmla="*/ 57 w 75"/>
                <a:gd name="T27" fmla="*/ 7 h 75"/>
                <a:gd name="T28" fmla="*/ 61 w 75"/>
                <a:gd name="T29" fmla="*/ 6 h 75"/>
                <a:gd name="T30" fmla="*/ 66 w 75"/>
                <a:gd name="T31" fmla="*/ 4 h 75"/>
                <a:gd name="T32" fmla="*/ 70 w 75"/>
                <a:gd name="T33" fmla="*/ 3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3"/>
                  </a:lnTo>
                  <a:lnTo>
                    <a:pt x="9" y="4"/>
                  </a:lnTo>
                  <a:lnTo>
                    <a:pt x="14" y="6"/>
                  </a:lnTo>
                  <a:lnTo>
                    <a:pt x="19" y="7"/>
                  </a:lnTo>
                  <a:lnTo>
                    <a:pt x="23" y="8"/>
                  </a:lnTo>
                  <a:lnTo>
                    <a:pt x="28" y="9"/>
                  </a:lnTo>
                  <a:lnTo>
                    <a:pt x="33" y="9"/>
                  </a:lnTo>
                  <a:lnTo>
                    <a:pt x="37" y="9"/>
                  </a:lnTo>
                  <a:lnTo>
                    <a:pt x="42" y="9"/>
                  </a:lnTo>
                  <a:lnTo>
                    <a:pt x="47" y="9"/>
                  </a:lnTo>
                  <a:lnTo>
                    <a:pt x="52" y="8"/>
                  </a:lnTo>
                  <a:lnTo>
                    <a:pt x="57" y="7"/>
                  </a:lnTo>
                  <a:lnTo>
                    <a:pt x="61" y="6"/>
                  </a:lnTo>
                  <a:lnTo>
                    <a:pt x="66" y="4"/>
                  </a:lnTo>
                  <a:lnTo>
                    <a:pt x="70" y="3"/>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653" name="Line 35"/>
            <p:cNvSpPr>
              <a:spLocks noChangeShapeType="1"/>
            </p:cNvSpPr>
            <p:nvPr/>
          </p:nvSpPr>
          <p:spPr bwMode="auto">
            <a:xfrm>
              <a:off x="2332038" y="1739900"/>
              <a:ext cx="1588" cy="8096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654" name="Freeform 36"/>
            <p:cNvSpPr>
              <a:spLocks/>
            </p:cNvSpPr>
            <p:nvPr/>
          </p:nvSpPr>
          <p:spPr bwMode="auto">
            <a:xfrm>
              <a:off x="2273300" y="2519363"/>
              <a:ext cx="119063" cy="119063"/>
            </a:xfrm>
            <a:custGeom>
              <a:avLst/>
              <a:gdLst>
                <a:gd name="T0" fmla="*/ 37 w 75"/>
                <a:gd name="T1" fmla="*/ 75 h 75"/>
                <a:gd name="T2" fmla="*/ 0 w 75"/>
                <a:gd name="T3" fmla="*/ 0 h 75"/>
                <a:gd name="T4" fmla="*/ 4 w 75"/>
                <a:gd name="T5" fmla="*/ 3 h 75"/>
                <a:gd name="T6" fmla="*/ 9 w 75"/>
                <a:gd name="T7" fmla="*/ 4 h 75"/>
                <a:gd name="T8" fmla="*/ 14 w 75"/>
                <a:gd name="T9" fmla="*/ 6 h 75"/>
                <a:gd name="T10" fmla="*/ 19 w 75"/>
                <a:gd name="T11" fmla="*/ 7 h 75"/>
                <a:gd name="T12" fmla="*/ 23 w 75"/>
                <a:gd name="T13" fmla="*/ 8 h 75"/>
                <a:gd name="T14" fmla="*/ 28 w 75"/>
                <a:gd name="T15" fmla="*/ 9 h 75"/>
                <a:gd name="T16" fmla="*/ 32 w 75"/>
                <a:gd name="T17" fmla="*/ 9 h 75"/>
                <a:gd name="T18" fmla="*/ 37 w 75"/>
                <a:gd name="T19" fmla="*/ 9 h 75"/>
                <a:gd name="T20" fmla="*/ 42 w 75"/>
                <a:gd name="T21" fmla="*/ 9 h 75"/>
                <a:gd name="T22" fmla="*/ 47 w 75"/>
                <a:gd name="T23" fmla="*/ 9 h 75"/>
                <a:gd name="T24" fmla="*/ 52 w 75"/>
                <a:gd name="T25" fmla="*/ 8 h 75"/>
                <a:gd name="T26" fmla="*/ 56 w 75"/>
                <a:gd name="T27" fmla="*/ 7 h 75"/>
                <a:gd name="T28" fmla="*/ 61 w 75"/>
                <a:gd name="T29" fmla="*/ 6 h 75"/>
                <a:gd name="T30" fmla="*/ 66 w 75"/>
                <a:gd name="T31" fmla="*/ 4 h 75"/>
                <a:gd name="T32" fmla="*/ 70 w 75"/>
                <a:gd name="T33" fmla="*/ 3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3"/>
                  </a:lnTo>
                  <a:lnTo>
                    <a:pt x="9" y="4"/>
                  </a:lnTo>
                  <a:lnTo>
                    <a:pt x="14" y="6"/>
                  </a:lnTo>
                  <a:lnTo>
                    <a:pt x="19" y="7"/>
                  </a:lnTo>
                  <a:lnTo>
                    <a:pt x="23" y="8"/>
                  </a:lnTo>
                  <a:lnTo>
                    <a:pt x="28" y="9"/>
                  </a:lnTo>
                  <a:lnTo>
                    <a:pt x="32" y="9"/>
                  </a:lnTo>
                  <a:lnTo>
                    <a:pt x="37" y="9"/>
                  </a:lnTo>
                  <a:lnTo>
                    <a:pt x="42" y="9"/>
                  </a:lnTo>
                  <a:lnTo>
                    <a:pt x="47" y="9"/>
                  </a:lnTo>
                  <a:lnTo>
                    <a:pt x="52" y="8"/>
                  </a:lnTo>
                  <a:lnTo>
                    <a:pt x="56" y="7"/>
                  </a:lnTo>
                  <a:lnTo>
                    <a:pt x="61" y="6"/>
                  </a:lnTo>
                  <a:lnTo>
                    <a:pt x="66" y="4"/>
                  </a:lnTo>
                  <a:lnTo>
                    <a:pt x="70" y="3"/>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655" name="Line 37"/>
            <p:cNvSpPr>
              <a:spLocks noChangeShapeType="1"/>
            </p:cNvSpPr>
            <p:nvPr/>
          </p:nvSpPr>
          <p:spPr bwMode="auto">
            <a:xfrm>
              <a:off x="2692400" y="1739900"/>
              <a:ext cx="1588" cy="8096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656" name="Freeform 38"/>
            <p:cNvSpPr>
              <a:spLocks/>
            </p:cNvSpPr>
            <p:nvPr/>
          </p:nvSpPr>
          <p:spPr bwMode="auto">
            <a:xfrm>
              <a:off x="2633663" y="2519363"/>
              <a:ext cx="117475" cy="119063"/>
            </a:xfrm>
            <a:custGeom>
              <a:avLst/>
              <a:gdLst>
                <a:gd name="T0" fmla="*/ 37 w 74"/>
                <a:gd name="T1" fmla="*/ 75 h 75"/>
                <a:gd name="T2" fmla="*/ 0 w 74"/>
                <a:gd name="T3" fmla="*/ 0 h 75"/>
                <a:gd name="T4" fmla="*/ 4 w 74"/>
                <a:gd name="T5" fmla="*/ 3 h 75"/>
                <a:gd name="T6" fmla="*/ 9 w 74"/>
                <a:gd name="T7" fmla="*/ 4 h 75"/>
                <a:gd name="T8" fmla="*/ 13 w 74"/>
                <a:gd name="T9" fmla="*/ 6 h 75"/>
                <a:gd name="T10" fmla="*/ 18 w 74"/>
                <a:gd name="T11" fmla="*/ 7 h 75"/>
                <a:gd name="T12" fmla="*/ 22 w 74"/>
                <a:gd name="T13" fmla="*/ 8 h 75"/>
                <a:gd name="T14" fmla="*/ 27 w 74"/>
                <a:gd name="T15" fmla="*/ 9 h 75"/>
                <a:gd name="T16" fmla="*/ 32 w 74"/>
                <a:gd name="T17" fmla="*/ 9 h 75"/>
                <a:gd name="T18" fmla="*/ 37 w 74"/>
                <a:gd name="T19" fmla="*/ 9 h 75"/>
                <a:gd name="T20" fmla="*/ 41 w 74"/>
                <a:gd name="T21" fmla="*/ 9 h 75"/>
                <a:gd name="T22" fmla="*/ 46 w 74"/>
                <a:gd name="T23" fmla="*/ 9 h 75"/>
                <a:gd name="T24" fmla="*/ 51 w 74"/>
                <a:gd name="T25" fmla="*/ 8 h 75"/>
                <a:gd name="T26" fmla="*/ 56 w 74"/>
                <a:gd name="T27" fmla="*/ 7 h 75"/>
                <a:gd name="T28" fmla="*/ 61 w 74"/>
                <a:gd name="T29" fmla="*/ 6 h 75"/>
                <a:gd name="T30" fmla="*/ 65 w 74"/>
                <a:gd name="T31" fmla="*/ 4 h 75"/>
                <a:gd name="T32" fmla="*/ 70 w 74"/>
                <a:gd name="T33" fmla="*/ 3 h 75"/>
                <a:gd name="T34" fmla="*/ 74 w 74"/>
                <a:gd name="T35" fmla="*/ 0 h 75"/>
                <a:gd name="T36" fmla="*/ 74 w 74"/>
                <a:gd name="T37" fmla="*/ 0 h 75"/>
                <a:gd name="T38" fmla="*/ 37 w 74"/>
                <a:gd name="T39" fmla="*/ 75 h 75"/>
                <a:gd name="T40" fmla="*/ 37 w 74"/>
                <a:gd name="T41" fmla="*/ 75 h 75"/>
                <a:gd name="T42" fmla="*/ 37 w 74"/>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4"/>
                <a:gd name="T67" fmla="*/ 0 h 75"/>
                <a:gd name="T68" fmla="*/ 74 w 74"/>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4" h="75">
                  <a:moveTo>
                    <a:pt x="37" y="75"/>
                  </a:moveTo>
                  <a:lnTo>
                    <a:pt x="0" y="0"/>
                  </a:lnTo>
                  <a:lnTo>
                    <a:pt x="4" y="3"/>
                  </a:lnTo>
                  <a:lnTo>
                    <a:pt x="9" y="4"/>
                  </a:lnTo>
                  <a:lnTo>
                    <a:pt x="13" y="6"/>
                  </a:lnTo>
                  <a:lnTo>
                    <a:pt x="18" y="7"/>
                  </a:lnTo>
                  <a:lnTo>
                    <a:pt x="22" y="8"/>
                  </a:lnTo>
                  <a:lnTo>
                    <a:pt x="27" y="9"/>
                  </a:lnTo>
                  <a:lnTo>
                    <a:pt x="32" y="9"/>
                  </a:lnTo>
                  <a:lnTo>
                    <a:pt x="37" y="9"/>
                  </a:lnTo>
                  <a:lnTo>
                    <a:pt x="41" y="9"/>
                  </a:lnTo>
                  <a:lnTo>
                    <a:pt x="46" y="9"/>
                  </a:lnTo>
                  <a:lnTo>
                    <a:pt x="51" y="8"/>
                  </a:lnTo>
                  <a:lnTo>
                    <a:pt x="56" y="7"/>
                  </a:lnTo>
                  <a:lnTo>
                    <a:pt x="61" y="6"/>
                  </a:lnTo>
                  <a:lnTo>
                    <a:pt x="65" y="4"/>
                  </a:lnTo>
                  <a:lnTo>
                    <a:pt x="70" y="3"/>
                  </a:lnTo>
                  <a:lnTo>
                    <a:pt x="74" y="0"/>
                  </a:lnTo>
                  <a:lnTo>
                    <a:pt x="37" y="75"/>
                  </a:lnTo>
                  <a:close/>
                </a:path>
              </a:pathLst>
            </a:custGeom>
            <a:grpFill/>
            <a:ln w="25400">
              <a:solidFill>
                <a:srgbClr val="000000"/>
              </a:solidFill>
              <a:round/>
              <a:headEnd/>
              <a:tailEnd/>
            </a:ln>
          </p:spPr>
          <p:txBody>
            <a:bodyPr/>
            <a:lstStyle/>
            <a:p>
              <a:endParaRPr lang="zh-CN" altLang="en-US"/>
            </a:p>
          </p:txBody>
        </p:sp>
        <p:sp>
          <p:nvSpPr>
            <p:cNvPr id="154657" name="Line 39"/>
            <p:cNvSpPr>
              <a:spLocks noChangeShapeType="1"/>
            </p:cNvSpPr>
            <p:nvPr/>
          </p:nvSpPr>
          <p:spPr bwMode="auto">
            <a:xfrm>
              <a:off x="3411538" y="2341563"/>
              <a:ext cx="1588" cy="207963"/>
            </a:xfrm>
            <a:prstGeom prst="line">
              <a:avLst/>
            </a:prstGeom>
            <a:grpFill/>
            <a:ln w="25400" cap="rnd">
              <a:solidFill>
                <a:schemeClr val="accent5">
                  <a:lumMod val="25000"/>
                </a:schemeClr>
              </a:solidFill>
              <a:round/>
              <a:headEnd/>
              <a:tailEnd/>
            </a:ln>
          </p:spPr>
          <p:txBody>
            <a:bodyPr/>
            <a:lstStyle/>
            <a:p>
              <a:endParaRPr lang="zh-CN" altLang="en-US"/>
            </a:p>
          </p:txBody>
        </p:sp>
        <p:sp>
          <p:nvSpPr>
            <p:cNvPr id="154658" name="Freeform 40"/>
            <p:cNvSpPr>
              <a:spLocks/>
            </p:cNvSpPr>
            <p:nvPr/>
          </p:nvSpPr>
          <p:spPr bwMode="auto">
            <a:xfrm>
              <a:off x="3352800" y="2519363"/>
              <a:ext cx="119063" cy="119063"/>
            </a:xfrm>
            <a:custGeom>
              <a:avLst/>
              <a:gdLst>
                <a:gd name="T0" fmla="*/ 37 w 75"/>
                <a:gd name="T1" fmla="*/ 75 h 75"/>
                <a:gd name="T2" fmla="*/ 0 w 75"/>
                <a:gd name="T3" fmla="*/ 0 h 75"/>
                <a:gd name="T4" fmla="*/ 4 w 75"/>
                <a:gd name="T5" fmla="*/ 3 h 75"/>
                <a:gd name="T6" fmla="*/ 9 w 75"/>
                <a:gd name="T7" fmla="*/ 4 h 75"/>
                <a:gd name="T8" fmla="*/ 14 w 75"/>
                <a:gd name="T9" fmla="*/ 6 h 75"/>
                <a:gd name="T10" fmla="*/ 18 w 75"/>
                <a:gd name="T11" fmla="*/ 7 h 75"/>
                <a:gd name="T12" fmla="*/ 23 w 75"/>
                <a:gd name="T13" fmla="*/ 8 h 75"/>
                <a:gd name="T14" fmla="*/ 27 w 75"/>
                <a:gd name="T15" fmla="*/ 9 h 75"/>
                <a:gd name="T16" fmla="*/ 32 w 75"/>
                <a:gd name="T17" fmla="*/ 9 h 75"/>
                <a:gd name="T18" fmla="*/ 37 w 75"/>
                <a:gd name="T19" fmla="*/ 9 h 75"/>
                <a:gd name="T20" fmla="*/ 42 w 75"/>
                <a:gd name="T21" fmla="*/ 9 h 75"/>
                <a:gd name="T22" fmla="*/ 47 w 75"/>
                <a:gd name="T23" fmla="*/ 9 h 75"/>
                <a:gd name="T24" fmla="*/ 51 w 75"/>
                <a:gd name="T25" fmla="*/ 8 h 75"/>
                <a:gd name="T26" fmla="*/ 56 w 75"/>
                <a:gd name="T27" fmla="*/ 7 h 75"/>
                <a:gd name="T28" fmla="*/ 61 w 75"/>
                <a:gd name="T29" fmla="*/ 6 h 75"/>
                <a:gd name="T30" fmla="*/ 66 w 75"/>
                <a:gd name="T31" fmla="*/ 4 h 75"/>
                <a:gd name="T32" fmla="*/ 70 w 75"/>
                <a:gd name="T33" fmla="*/ 3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3"/>
                  </a:lnTo>
                  <a:lnTo>
                    <a:pt x="9" y="4"/>
                  </a:lnTo>
                  <a:lnTo>
                    <a:pt x="14" y="6"/>
                  </a:lnTo>
                  <a:lnTo>
                    <a:pt x="18" y="7"/>
                  </a:lnTo>
                  <a:lnTo>
                    <a:pt x="23" y="8"/>
                  </a:lnTo>
                  <a:lnTo>
                    <a:pt x="27" y="9"/>
                  </a:lnTo>
                  <a:lnTo>
                    <a:pt x="32" y="9"/>
                  </a:lnTo>
                  <a:lnTo>
                    <a:pt x="37" y="9"/>
                  </a:lnTo>
                  <a:lnTo>
                    <a:pt x="42" y="9"/>
                  </a:lnTo>
                  <a:lnTo>
                    <a:pt x="47" y="9"/>
                  </a:lnTo>
                  <a:lnTo>
                    <a:pt x="51" y="8"/>
                  </a:lnTo>
                  <a:lnTo>
                    <a:pt x="56" y="7"/>
                  </a:lnTo>
                  <a:lnTo>
                    <a:pt x="61" y="6"/>
                  </a:lnTo>
                  <a:lnTo>
                    <a:pt x="66" y="4"/>
                  </a:lnTo>
                  <a:lnTo>
                    <a:pt x="70" y="3"/>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659" name="Line 41"/>
            <p:cNvSpPr>
              <a:spLocks noChangeShapeType="1"/>
            </p:cNvSpPr>
            <p:nvPr/>
          </p:nvSpPr>
          <p:spPr bwMode="auto">
            <a:xfrm>
              <a:off x="3951288" y="2341563"/>
              <a:ext cx="1588" cy="207963"/>
            </a:xfrm>
            <a:prstGeom prst="line">
              <a:avLst/>
            </a:prstGeom>
            <a:grpFill/>
            <a:ln w="25400" cap="rnd">
              <a:solidFill>
                <a:schemeClr val="accent5">
                  <a:lumMod val="25000"/>
                </a:schemeClr>
              </a:solidFill>
              <a:round/>
              <a:headEnd/>
              <a:tailEnd/>
            </a:ln>
          </p:spPr>
          <p:txBody>
            <a:bodyPr/>
            <a:lstStyle/>
            <a:p>
              <a:endParaRPr lang="zh-CN" altLang="en-US"/>
            </a:p>
          </p:txBody>
        </p:sp>
        <p:sp>
          <p:nvSpPr>
            <p:cNvPr id="154660" name="Freeform 42"/>
            <p:cNvSpPr>
              <a:spLocks/>
            </p:cNvSpPr>
            <p:nvPr/>
          </p:nvSpPr>
          <p:spPr bwMode="auto">
            <a:xfrm>
              <a:off x="3892550" y="2519363"/>
              <a:ext cx="119063" cy="119063"/>
            </a:xfrm>
            <a:custGeom>
              <a:avLst/>
              <a:gdLst>
                <a:gd name="T0" fmla="*/ 37 w 75"/>
                <a:gd name="T1" fmla="*/ 75 h 75"/>
                <a:gd name="T2" fmla="*/ 0 w 75"/>
                <a:gd name="T3" fmla="*/ 0 h 75"/>
                <a:gd name="T4" fmla="*/ 4 w 75"/>
                <a:gd name="T5" fmla="*/ 3 h 75"/>
                <a:gd name="T6" fmla="*/ 9 w 75"/>
                <a:gd name="T7" fmla="*/ 4 h 75"/>
                <a:gd name="T8" fmla="*/ 14 w 75"/>
                <a:gd name="T9" fmla="*/ 6 h 75"/>
                <a:gd name="T10" fmla="*/ 18 w 75"/>
                <a:gd name="T11" fmla="*/ 7 h 75"/>
                <a:gd name="T12" fmla="*/ 23 w 75"/>
                <a:gd name="T13" fmla="*/ 8 h 75"/>
                <a:gd name="T14" fmla="*/ 27 w 75"/>
                <a:gd name="T15" fmla="*/ 9 h 75"/>
                <a:gd name="T16" fmla="*/ 32 w 75"/>
                <a:gd name="T17" fmla="*/ 9 h 75"/>
                <a:gd name="T18" fmla="*/ 37 w 75"/>
                <a:gd name="T19" fmla="*/ 9 h 75"/>
                <a:gd name="T20" fmla="*/ 42 w 75"/>
                <a:gd name="T21" fmla="*/ 9 h 75"/>
                <a:gd name="T22" fmla="*/ 47 w 75"/>
                <a:gd name="T23" fmla="*/ 9 h 75"/>
                <a:gd name="T24" fmla="*/ 51 w 75"/>
                <a:gd name="T25" fmla="*/ 8 h 75"/>
                <a:gd name="T26" fmla="*/ 56 w 75"/>
                <a:gd name="T27" fmla="*/ 7 h 75"/>
                <a:gd name="T28" fmla="*/ 61 w 75"/>
                <a:gd name="T29" fmla="*/ 6 h 75"/>
                <a:gd name="T30" fmla="*/ 66 w 75"/>
                <a:gd name="T31" fmla="*/ 4 h 75"/>
                <a:gd name="T32" fmla="*/ 70 w 75"/>
                <a:gd name="T33" fmla="*/ 3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3"/>
                  </a:lnTo>
                  <a:lnTo>
                    <a:pt x="9" y="4"/>
                  </a:lnTo>
                  <a:lnTo>
                    <a:pt x="14" y="6"/>
                  </a:lnTo>
                  <a:lnTo>
                    <a:pt x="18" y="7"/>
                  </a:lnTo>
                  <a:lnTo>
                    <a:pt x="23" y="8"/>
                  </a:lnTo>
                  <a:lnTo>
                    <a:pt x="27" y="9"/>
                  </a:lnTo>
                  <a:lnTo>
                    <a:pt x="32" y="9"/>
                  </a:lnTo>
                  <a:lnTo>
                    <a:pt x="37" y="9"/>
                  </a:lnTo>
                  <a:lnTo>
                    <a:pt x="42" y="9"/>
                  </a:lnTo>
                  <a:lnTo>
                    <a:pt x="47" y="9"/>
                  </a:lnTo>
                  <a:lnTo>
                    <a:pt x="51" y="8"/>
                  </a:lnTo>
                  <a:lnTo>
                    <a:pt x="56" y="7"/>
                  </a:lnTo>
                  <a:lnTo>
                    <a:pt x="61" y="6"/>
                  </a:lnTo>
                  <a:lnTo>
                    <a:pt x="66" y="4"/>
                  </a:lnTo>
                  <a:lnTo>
                    <a:pt x="70" y="3"/>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661" name="Line 43"/>
            <p:cNvSpPr>
              <a:spLocks noChangeShapeType="1"/>
            </p:cNvSpPr>
            <p:nvPr/>
          </p:nvSpPr>
          <p:spPr bwMode="auto">
            <a:xfrm>
              <a:off x="4491038" y="2341563"/>
              <a:ext cx="1588" cy="207963"/>
            </a:xfrm>
            <a:prstGeom prst="line">
              <a:avLst/>
            </a:prstGeom>
            <a:grpFill/>
            <a:ln w="25400" cap="rnd">
              <a:solidFill>
                <a:schemeClr val="accent5">
                  <a:lumMod val="25000"/>
                </a:schemeClr>
              </a:solidFill>
              <a:round/>
              <a:headEnd/>
              <a:tailEnd/>
            </a:ln>
          </p:spPr>
          <p:txBody>
            <a:bodyPr/>
            <a:lstStyle/>
            <a:p>
              <a:endParaRPr lang="zh-CN" altLang="en-US"/>
            </a:p>
          </p:txBody>
        </p:sp>
        <p:sp>
          <p:nvSpPr>
            <p:cNvPr id="154662" name="Freeform 44"/>
            <p:cNvSpPr>
              <a:spLocks/>
            </p:cNvSpPr>
            <p:nvPr/>
          </p:nvSpPr>
          <p:spPr bwMode="auto">
            <a:xfrm>
              <a:off x="4432300" y="2519363"/>
              <a:ext cx="119063" cy="119063"/>
            </a:xfrm>
            <a:custGeom>
              <a:avLst/>
              <a:gdLst>
                <a:gd name="T0" fmla="*/ 37 w 75"/>
                <a:gd name="T1" fmla="*/ 75 h 75"/>
                <a:gd name="T2" fmla="*/ 0 w 75"/>
                <a:gd name="T3" fmla="*/ 0 h 75"/>
                <a:gd name="T4" fmla="*/ 4 w 75"/>
                <a:gd name="T5" fmla="*/ 3 h 75"/>
                <a:gd name="T6" fmla="*/ 9 w 75"/>
                <a:gd name="T7" fmla="*/ 4 h 75"/>
                <a:gd name="T8" fmla="*/ 13 w 75"/>
                <a:gd name="T9" fmla="*/ 6 h 75"/>
                <a:gd name="T10" fmla="*/ 18 w 75"/>
                <a:gd name="T11" fmla="*/ 7 h 75"/>
                <a:gd name="T12" fmla="*/ 22 w 75"/>
                <a:gd name="T13" fmla="*/ 8 h 75"/>
                <a:gd name="T14" fmla="*/ 27 w 75"/>
                <a:gd name="T15" fmla="*/ 9 h 75"/>
                <a:gd name="T16" fmla="*/ 32 w 75"/>
                <a:gd name="T17" fmla="*/ 9 h 75"/>
                <a:gd name="T18" fmla="*/ 37 w 75"/>
                <a:gd name="T19" fmla="*/ 9 h 75"/>
                <a:gd name="T20" fmla="*/ 42 w 75"/>
                <a:gd name="T21" fmla="*/ 9 h 75"/>
                <a:gd name="T22" fmla="*/ 46 w 75"/>
                <a:gd name="T23" fmla="*/ 9 h 75"/>
                <a:gd name="T24" fmla="*/ 51 w 75"/>
                <a:gd name="T25" fmla="*/ 8 h 75"/>
                <a:gd name="T26" fmla="*/ 56 w 75"/>
                <a:gd name="T27" fmla="*/ 7 h 75"/>
                <a:gd name="T28" fmla="*/ 61 w 75"/>
                <a:gd name="T29" fmla="*/ 6 h 75"/>
                <a:gd name="T30" fmla="*/ 66 w 75"/>
                <a:gd name="T31" fmla="*/ 4 h 75"/>
                <a:gd name="T32" fmla="*/ 70 w 75"/>
                <a:gd name="T33" fmla="*/ 3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3"/>
                  </a:lnTo>
                  <a:lnTo>
                    <a:pt x="9" y="4"/>
                  </a:lnTo>
                  <a:lnTo>
                    <a:pt x="13" y="6"/>
                  </a:lnTo>
                  <a:lnTo>
                    <a:pt x="18" y="7"/>
                  </a:lnTo>
                  <a:lnTo>
                    <a:pt x="22" y="8"/>
                  </a:lnTo>
                  <a:lnTo>
                    <a:pt x="27" y="9"/>
                  </a:lnTo>
                  <a:lnTo>
                    <a:pt x="32" y="9"/>
                  </a:lnTo>
                  <a:lnTo>
                    <a:pt x="37" y="9"/>
                  </a:lnTo>
                  <a:lnTo>
                    <a:pt x="42" y="9"/>
                  </a:lnTo>
                  <a:lnTo>
                    <a:pt x="46" y="9"/>
                  </a:lnTo>
                  <a:lnTo>
                    <a:pt x="51" y="8"/>
                  </a:lnTo>
                  <a:lnTo>
                    <a:pt x="56" y="7"/>
                  </a:lnTo>
                  <a:lnTo>
                    <a:pt x="61" y="6"/>
                  </a:lnTo>
                  <a:lnTo>
                    <a:pt x="66" y="4"/>
                  </a:lnTo>
                  <a:lnTo>
                    <a:pt x="70" y="3"/>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663" name="Line 45"/>
            <p:cNvSpPr>
              <a:spLocks noChangeShapeType="1"/>
            </p:cNvSpPr>
            <p:nvPr/>
          </p:nvSpPr>
          <p:spPr bwMode="auto">
            <a:xfrm>
              <a:off x="5030788" y="2341563"/>
              <a:ext cx="1588" cy="207963"/>
            </a:xfrm>
            <a:prstGeom prst="line">
              <a:avLst/>
            </a:prstGeom>
            <a:grpFill/>
            <a:ln w="25400" cap="rnd">
              <a:solidFill>
                <a:schemeClr val="accent5">
                  <a:lumMod val="25000"/>
                </a:schemeClr>
              </a:solidFill>
              <a:round/>
              <a:headEnd/>
              <a:tailEnd/>
            </a:ln>
          </p:spPr>
          <p:txBody>
            <a:bodyPr/>
            <a:lstStyle/>
            <a:p>
              <a:endParaRPr lang="zh-CN" altLang="en-US"/>
            </a:p>
          </p:txBody>
        </p:sp>
        <p:sp>
          <p:nvSpPr>
            <p:cNvPr id="154664" name="Freeform 46"/>
            <p:cNvSpPr>
              <a:spLocks/>
            </p:cNvSpPr>
            <p:nvPr/>
          </p:nvSpPr>
          <p:spPr bwMode="auto">
            <a:xfrm>
              <a:off x="4972050" y="2519363"/>
              <a:ext cx="119063" cy="119063"/>
            </a:xfrm>
            <a:custGeom>
              <a:avLst/>
              <a:gdLst>
                <a:gd name="T0" fmla="*/ 37 w 75"/>
                <a:gd name="T1" fmla="*/ 75 h 75"/>
                <a:gd name="T2" fmla="*/ 0 w 75"/>
                <a:gd name="T3" fmla="*/ 0 h 75"/>
                <a:gd name="T4" fmla="*/ 4 w 75"/>
                <a:gd name="T5" fmla="*/ 3 h 75"/>
                <a:gd name="T6" fmla="*/ 9 w 75"/>
                <a:gd name="T7" fmla="*/ 4 h 75"/>
                <a:gd name="T8" fmla="*/ 13 w 75"/>
                <a:gd name="T9" fmla="*/ 6 h 75"/>
                <a:gd name="T10" fmla="*/ 18 w 75"/>
                <a:gd name="T11" fmla="*/ 7 h 75"/>
                <a:gd name="T12" fmla="*/ 23 w 75"/>
                <a:gd name="T13" fmla="*/ 8 h 75"/>
                <a:gd name="T14" fmla="*/ 27 w 75"/>
                <a:gd name="T15" fmla="*/ 9 h 75"/>
                <a:gd name="T16" fmla="*/ 32 w 75"/>
                <a:gd name="T17" fmla="*/ 9 h 75"/>
                <a:gd name="T18" fmla="*/ 37 w 75"/>
                <a:gd name="T19" fmla="*/ 9 h 75"/>
                <a:gd name="T20" fmla="*/ 42 w 75"/>
                <a:gd name="T21" fmla="*/ 9 h 75"/>
                <a:gd name="T22" fmla="*/ 47 w 75"/>
                <a:gd name="T23" fmla="*/ 9 h 75"/>
                <a:gd name="T24" fmla="*/ 51 w 75"/>
                <a:gd name="T25" fmla="*/ 8 h 75"/>
                <a:gd name="T26" fmla="*/ 56 w 75"/>
                <a:gd name="T27" fmla="*/ 7 h 75"/>
                <a:gd name="T28" fmla="*/ 61 w 75"/>
                <a:gd name="T29" fmla="*/ 6 h 75"/>
                <a:gd name="T30" fmla="*/ 66 w 75"/>
                <a:gd name="T31" fmla="*/ 4 h 75"/>
                <a:gd name="T32" fmla="*/ 70 w 75"/>
                <a:gd name="T33" fmla="*/ 3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3"/>
                  </a:lnTo>
                  <a:lnTo>
                    <a:pt x="9" y="4"/>
                  </a:lnTo>
                  <a:lnTo>
                    <a:pt x="13" y="6"/>
                  </a:lnTo>
                  <a:lnTo>
                    <a:pt x="18" y="7"/>
                  </a:lnTo>
                  <a:lnTo>
                    <a:pt x="23" y="8"/>
                  </a:lnTo>
                  <a:lnTo>
                    <a:pt x="27" y="9"/>
                  </a:lnTo>
                  <a:lnTo>
                    <a:pt x="32" y="9"/>
                  </a:lnTo>
                  <a:lnTo>
                    <a:pt x="37" y="9"/>
                  </a:lnTo>
                  <a:lnTo>
                    <a:pt x="42" y="9"/>
                  </a:lnTo>
                  <a:lnTo>
                    <a:pt x="47" y="9"/>
                  </a:lnTo>
                  <a:lnTo>
                    <a:pt x="51" y="8"/>
                  </a:lnTo>
                  <a:lnTo>
                    <a:pt x="56" y="7"/>
                  </a:lnTo>
                  <a:lnTo>
                    <a:pt x="61" y="6"/>
                  </a:lnTo>
                  <a:lnTo>
                    <a:pt x="66" y="4"/>
                  </a:lnTo>
                  <a:lnTo>
                    <a:pt x="70" y="3"/>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665" name="Freeform 47"/>
            <p:cNvSpPr>
              <a:spLocks/>
            </p:cNvSpPr>
            <p:nvPr/>
          </p:nvSpPr>
          <p:spPr bwMode="auto">
            <a:xfrm>
              <a:off x="3232150" y="2098675"/>
              <a:ext cx="358775" cy="234950"/>
            </a:xfrm>
            <a:custGeom>
              <a:avLst/>
              <a:gdLst>
                <a:gd name="T0" fmla="*/ 0 w 226"/>
                <a:gd name="T1" fmla="*/ 148 h 148"/>
                <a:gd name="T2" fmla="*/ 226 w 226"/>
                <a:gd name="T3" fmla="*/ 148 h 148"/>
                <a:gd name="T4" fmla="*/ 226 w 226"/>
                <a:gd name="T5" fmla="*/ 0 h 148"/>
                <a:gd name="T6" fmla="*/ 0 w 226"/>
                <a:gd name="T7" fmla="*/ 0 h 148"/>
                <a:gd name="T8" fmla="*/ 0 w 226"/>
                <a:gd name="T9" fmla="*/ 148 h 148"/>
                <a:gd name="T10" fmla="*/ 0 w 226"/>
                <a:gd name="T11" fmla="*/ 148 h 148"/>
                <a:gd name="T12" fmla="*/ 0 60000 65536"/>
                <a:gd name="T13" fmla="*/ 0 60000 65536"/>
                <a:gd name="T14" fmla="*/ 0 60000 65536"/>
                <a:gd name="T15" fmla="*/ 0 60000 65536"/>
                <a:gd name="T16" fmla="*/ 0 60000 65536"/>
                <a:gd name="T17" fmla="*/ 0 60000 65536"/>
                <a:gd name="T18" fmla="*/ 0 w 226"/>
                <a:gd name="T19" fmla="*/ 0 h 148"/>
                <a:gd name="T20" fmla="*/ 226 w 22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226" h="148">
                  <a:moveTo>
                    <a:pt x="0" y="148"/>
                  </a:moveTo>
                  <a:lnTo>
                    <a:pt x="226" y="148"/>
                  </a:lnTo>
                  <a:lnTo>
                    <a:pt x="226" y="0"/>
                  </a:lnTo>
                  <a:lnTo>
                    <a:pt x="0" y="0"/>
                  </a:lnTo>
                  <a:lnTo>
                    <a:pt x="0" y="148"/>
                  </a:lnTo>
                  <a:close/>
                </a:path>
              </a:pathLst>
            </a:custGeom>
            <a:grpFill/>
            <a:ln w="25400" cap="rnd">
              <a:solidFill>
                <a:schemeClr val="accent5">
                  <a:lumMod val="25000"/>
                </a:schemeClr>
              </a:solidFill>
              <a:round/>
              <a:headEnd/>
              <a:tailEnd/>
            </a:ln>
          </p:spPr>
          <p:txBody>
            <a:bodyPr/>
            <a:lstStyle/>
            <a:p>
              <a:endParaRPr lang="zh-CN" altLang="en-US"/>
            </a:p>
          </p:txBody>
        </p:sp>
        <p:sp>
          <p:nvSpPr>
            <p:cNvPr id="154666" name="Freeform 48"/>
            <p:cNvSpPr>
              <a:spLocks/>
            </p:cNvSpPr>
            <p:nvPr/>
          </p:nvSpPr>
          <p:spPr bwMode="auto">
            <a:xfrm>
              <a:off x="3771900" y="2098675"/>
              <a:ext cx="358775" cy="234950"/>
            </a:xfrm>
            <a:custGeom>
              <a:avLst/>
              <a:gdLst>
                <a:gd name="T0" fmla="*/ 0 w 226"/>
                <a:gd name="T1" fmla="*/ 148 h 148"/>
                <a:gd name="T2" fmla="*/ 226 w 226"/>
                <a:gd name="T3" fmla="*/ 148 h 148"/>
                <a:gd name="T4" fmla="*/ 226 w 226"/>
                <a:gd name="T5" fmla="*/ 0 h 148"/>
                <a:gd name="T6" fmla="*/ 0 w 226"/>
                <a:gd name="T7" fmla="*/ 0 h 148"/>
                <a:gd name="T8" fmla="*/ 0 w 226"/>
                <a:gd name="T9" fmla="*/ 148 h 148"/>
                <a:gd name="T10" fmla="*/ 0 w 226"/>
                <a:gd name="T11" fmla="*/ 148 h 148"/>
                <a:gd name="T12" fmla="*/ 0 60000 65536"/>
                <a:gd name="T13" fmla="*/ 0 60000 65536"/>
                <a:gd name="T14" fmla="*/ 0 60000 65536"/>
                <a:gd name="T15" fmla="*/ 0 60000 65536"/>
                <a:gd name="T16" fmla="*/ 0 60000 65536"/>
                <a:gd name="T17" fmla="*/ 0 60000 65536"/>
                <a:gd name="T18" fmla="*/ 0 w 226"/>
                <a:gd name="T19" fmla="*/ 0 h 148"/>
                <a:gd name="T20" fmla="*/ 226 w 22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226" h="148">
                  <a:moveTo>
                    <a:pt x="0" y="148"/>
                  </a:moveTo>
                  <a:lnTo>
                    <a:pt x="226" y="148"/>
                  </a:lnTo>
                  <a:lnTo>
                    <a:pt x="226" y="0"/>
                  </a:lnTo>
                  <a:lnTo>
                    <a:pt x="0" y="0"/>
                  </a:lnTo>
                  <a:lnTo>
                    <a:pt x="0" y="148"/>
                  </a:lnTo>
                  <a:close/>
                </a:path>
              </a:pathLst>
            </a:custGeom>
            <a:grpFill/>
            <a:ln w="25400" cap="rnd">
              <a:solidFill>
                <a:schemeClr val="accent5">
                  <a:lumMod val="25000"/>
                </a:schemeClr>
              </a:solidFill>
              <a:round/>
              <a:headEnd/>
              <a:tailEnd/>
            </a:ln>
          </p:spPr>
          <p:txBody>
            <a:bodyPr/>
            <a:lstStyle/>
            <a:p>
              <a:endParaRPr lang="zh-CN" altLang="en-US"/>
            </a:p>
          </p:txBody>
        </p:sp>
        <p:sp>
          <p:nvSpPr>
            <p:cNvPr id="154667" name="Freeform 49"/>
            <p:cNvSpPr>
              <a:spLocks/>
            </p:cNvSpPr>
            <p:nvPr/>
          </p:nvSpPr>
          <p:spPr bwMode="auto">
            <a:xfrm>
              <a:off x="4310063" y="2098675"/>
              <a:ext cx="360363" cy="234950"/>
            </a:xfrm>
            <a:custGeom>
              <a:avLst/>
              <a:gdLst>
                <a:gd name="T0" fmla="*/ 0 w 227"/>
                <a:gd name="T1" fmla="*/ 148 h 148"/>
                <a:gd name="T2" fmla="*/ 227 w 227"/>
                <a:gd name="T3" fmla="*/ 148 h 148"/>
                <a:gd name="T4" fmla="*/ 227 w 227"/>
                <a:gd name="T5" fmla="*/ 0 h 148"/>
                <a:gd name="T6" fmla="*/ 0 w 227"/>
                <a:gd name="T7" fmla="*/ 0 h 148"/>
                <a:gd name="T8" fmla="*/ 0 w 227"/>
                <a:gd name="T9" fmla="*/ 148 h 148"/>
                <a:gd name="T10" fmla="*/ 0 w 227"/>
                <a:gd name="T11" fmla="*/ 148 h 148"/>
                <a:gd name="T12" fmla="*/ 0 60000 65536"/>
                <a:gd name="T13" fmla="*/ 0 60000 65536"/>
                <a:gd name="T14" fmla="*/ 0 60000 65536"/>
                <a:gd name="T15" fmla="*/ 0 60000 65536"/>
                <a:gd name="T16" fmla="*/ 0 60000 65536"/>
                <a:gd name="T17" fmla="*/ 0 60000 65536"/>
                <a:gd name="T18" fmla="*/ 0 w 227"/>
                <a:gd name="T19" fmla="*/ 0 h 148"/>
                <a:gd name="T20" fmla="*/ 227 w 227"/>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227" h="148">
                  <a:moveTo>
                    <a:pt x="0" y="148"/>
                  </a:moveTo>
                  <a:lnTo>
                    <a:pt x="227" y="148"/>
                  </a:lnTo>
                  <a:lnTo>
                    <a:pt x="227" y="0"/>
                  </a:lnTo>
                  <a:lnTo>
                    <a:pt x="0" y="0"/>
                  </a:lnTo>
                  <a:lnTo>
                    <a:pt x="0" y="148"/>
                  </a:lnTo>
                  <a:close/>
                </a:path>
              </a:pathLst>
            </a:custGeom>
            <a:grpFill/>
            <a:ln w="25400" cap="rnd">
              <a:solidFill>
                <a:schemeClr val="accent5">
                  <a:lumMod val="25000"/>
                </a:schemeClr>
              </a:solidFill>
              <a:round/>
              <a:headEnd/>
              <a:tailEnd/>
            </a:ln>
          </p:spPr>
          <p:txBody>
            <a:bodyPr/>
            <a:lstStyle/>
            <a:p>
              <a:endParaRPr lang="zh-CN" altLang="en-US"/>
            </a:p>
          </p:txBody>
        </p:sp>
        <p:sp>
          <p:nvSpPr>
            <p:cNvPr id="154668" name="Freeform 50"/>
            <p:cNvSpPr>
              <a:spLocks/>
            </p:cNvSpPr>
            <p:nvPr/>
          </p:nvSpPr>
          <p:spPr bwMode="auto">
            <a:xfrm>
              <a:off x="4851400" y="2098675"/>
              <a:ext cx="358775" cy="234950"/>
            </a:xfrm>
            <a:custGeom>
              <a:avLst/>
              <a:gdLst>
                <a:gd name="T0" fmla="*/ 0 w 226"/>
                <a:gd name="T1" fmla="*/ 148 h 148"/>
                <a:gd name="T2" fmla="*/ 226 w 226"/>
                <a:gd name="T3" fmla="*/ 148 h 148"/>
                <a:gd name="T4" fmla="*/ 226 w 226"/>
                <a:gd name="T5" fmla="*/ 0 h 148"/>
                <a:gd name="T6" fmla="*/ 0 w 226"/>
                <a:gd name="T7" fmla="*/ 0 h 148"/>
                <a:gd name="T8" fmla="*/ 0 w 226"/>
                <a:gd name="T9" fmla="*/ 148 h 148"/>
                <a:gd name="T10" fmla="*/ 0 w 226"/>
                <a:gd name="T11" fmla="*/ 148 h 148"/>
                <a:gd name="T12" fmla="*/ 0 60000 65536"/>
                <a:gd name="T13" fmla="*/ 0 60000 65536"/>
                <a:gd name="T14" fmla="*/ 0 60000 65536"/>
                <a:gd name="T15" fmla="*/ 0 60000 65536"/>
                <a:gd name="T16" fmla="*/ 0 60000 65536"/>
                <a:gd name="T17" fmla="*/ 0 60000 65536"/>
                <a:gd name="T18" fmla="*/ 0 w 226"/>
                <a:gd name="T19" fmla="*/ 0 h 148"/>
                <a:gd name="T20" fmla="*/ 226 w 22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226" h="148">
                  <a:moveTo>
                    <a:pt x="0" y="148"/>
                  </a:moveTo>
                  <a:lnTo>
                    <a:pt x="226" y="148"/>
                  </a:lnTo>
                  <a:lnTo>
                    <a:pt x="226" y="0"/>
                  </a:lnTo>
                  <a:lnTo>
                    <a:pt x="0" y="0"/>
                  </a:lnTo>
                  <a:lnTo>
                    <a:pt x="0" y="148"/>
                  </a:lnTo>
                  <a:close/>
                </a:path>
              </a:pathLst>
            </a:custGeom>
            <a:grpFill/>
            <a:ln w="25400" cap="rnd">
              <a:solidFill>
                <a:schemeClr val="accent5">
                  <a:lumMod val="25000"/>
                </a:schemeClr>
              </a:solidFill>
              <a:round/>
              <a:headEnd/>
              <a:tailEnd/>
            </a:ln>
          </p:spPr>
          <p:txBody>
            <a:bodyPr/>
            <a:lstStyle/>
            <a:p>
              <a:endParaRPr lang="zh-CN" altLang="en-US"/>
            </a:p>
          </p:txBody>
        </p:sp>
        <p:sp>
          <p:nvSpPr>
            <p:cNvPr id="154669" name="Rectangle 51"/>
            <p:cNvSpPr>
              <a:spLocks noChangeArrowheads="1"/>
            </p:cNvSpPr>
            <p:nvPr/>
          </p:nvSpPr>
          <p:spPr bwMode="auto">
            <a:xfrm>
              <a:off x="3318511" y="2112707"/>
              <a:ext cx="889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a:t>
              </a:r>
              <a:endParaRPr lang="en-US" altLang="zh-CN" sz="2800">
                <a:solidFill>
                  <a:schemeClr val="tx1"/>
                </a:solidFill>
              </a:endParaRPr>
            </a:p>
          </p:txBody>
        </p:sp>
        <p:sp>
          <p:nvSpPr>
            <p:cNvPr id="154670" name="Rectangle 52"/>
            <p:cNvSpPr>
              <a:spLocks noChangeArrowheads="1"/>
            </p:cNvSpPr>
            <p:nvPr/>
          </p:nvSpPr>
          <p:spPr bwMode="auto">
            <a:xfrm>
              <a:off x="3404236" y="2112707"/>
              <a:ext cx="762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1</a:t>
              </a:r>
              <a:endParaRPr lang="en-US" altLang="zh-CN" sz="2800">
                <a:solidFill>
                  <a:schemeClr val="tx1"/>
                </a:solidFill>
              </a:endParaRPr>
            </a:p>
          </p:txBody>
        </p:sp>
        <p:sp>
          <p:nvSpPr>
            <p:cNvPr id="154671" name="Rectangle 53"/>
            <p:cNvSpPr>
              <a:spLocks noChangeArrowheads="1"/>
            </p:cNvSpPr>
            <p:nvPr/>
          </p:nvSpPr>
          <p:spPr bwMode="auto">
            <a:xfrm>
              <a:off x="3861436" y="2103182"/>
              <a:ext cx="889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a:t>
              </a:r>
              <a:endParaRPr lang="en-US" altLang="zh-CN" sz="2800">
                <a:solidFill>
                  <a:schemeClr val="tx1"/>
                </a:solidFill>
              </a:endParaRPr>
            </a:p>
          </p:txBody>
        </p:sp>
        <p:sp>
          <p:nvSpPr>
            <p:cNvPr id="154672" name="Rectangle 54"/>
            <p:cNvSpPr>
              <a:spLocks noChangeArrowheads="1"/>
            </p:cNvSpPr>
            <p:nvPr/>
          </p:nvSpPr>
          <p:spPr bwMode="auto">
            <a:xfrm>
              <a:off x="3937636" y="2103182"/>
              <a:ext cx="762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1</a:t>
              </a:r>
              <a:endParaRPr lang="en-US" altLang="zh-CN" sz="2800">
                <a:solidFill>
                  <a:schemeClr val="tx1"/>
                </a:solidFill>
              </a:endParaRPr>
            </a:p>
          </p:txBody>
        </p:sp>
        <p:sp>
          <p:nvSpPr>
            <p:cNvPr id="154673" name="Rectangle 55"/>
            <p:cNvSpPr>
              <a:spLocks noChangeArrowheads="1"/>
            </p:cNvSpPr>
            <p:nvPr/>
          </p:nvSpPr>
          <p:spPr bwMode="auto">
            <a:xfrm>
              <a:off x="4404361" y="2103182"/>
              <a:ext cx="889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a:t>
              </a:r>
              <a:endParaRPr lang="en-US" altLang="zh-CN" sz="2800">
                <a:solidFill>
                  <a:schemeClr val="tx1"/>
                </a:solidFill>
              </a:endParaRPr>
            </a:p>
          </p:txBody>
        </p:sp>
        <p:sp>
          <p:nvSpPr>
            <p:cNvPr id="154674" name="Rectangle 56"/>
            <p:cNvSpPr>
              <a:spLocks noChangeArrowheads="1"/>
            </p:cNvSpPr>
            <p:nvPr/>
          </p:nvSpPr>
          <p:spPr bwMode="auto">
            <a:xfrm>
              <a:off x="4490086" y="2103182"/>
              <a:ext cx="762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1</a:t>
              </a:r>
              <a:endParaRPr lang="en-US" altLang="zh-CN" sz="2800">
                <a:solidFill>
                  <a:schemeClr val="tx1"/>
                </a:solidFill>
              </a:endParaRPr>
            </a:p>
          </p:txBody>
        </p:sp>
        <p:sp>
          <p:nvSpPr>
            <p:cNvPr id="154675" name="Rectangle 57"/>
            <p:cNvSpPr>
              <a:spLocks noChangeArrowheads="1"/>
            </p:cNvSpPr>
            <p:nvPr/>
          </p:nvSpPr>
          <p:spPr bwMode="auto">
            <a:xfrm>
              <a:off x="4937761" y="2112707"/>
              <a:ext cx="889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a:t>
              </a:r>
              <a:endParaRPr lang="en-US" altLang="zh-CN" sz="2800">
                <a:solidFill>
                  <a:schemeClr val="tx1"/>
                </a:solidFill>
              </a:endParaRPr>
            </a:p>
          </p:txBody>
        </p:sp>
        <p:sp>
          <p:nvSpPr>
            <p:cNvPr id="154676" name="Rectangle 58"/>
            <p:cNvSpPr>
              <a:spLocks noChangeArrowheads="1"/>
            </p:cNvSpPr>
            <p:nvPr/>
          </p:nvSpPr>
          <p:spPr bwMode="auto">
            <a:xfrm>
              <a:off x="5023486" y="2112707"/>
              <a:ext cx="762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1</a:t>
              </a:r>
              <a:endParaRPr lang="en-US" altLang="zh-CN" sz="2800">
                <a:solidFill>
                  <a:schemeClr val="tx1"/>
                </a:solidFill>
              </a:endParaRPr>
            </a:p>
          </p:txBody>
        </p:sp>
        <p:sp>
          <p:nvSpPr>
            <p:cNvPr id="154677" name="Line 59"/>
            <p:cNvSpPr>
              <a:spLocks noChangeShapeType="1"/>
            </p:cNvSpPr>
            <p:nvPr/>
          </p:nvSpPr>
          <p:spPr bwMode="auto">
            <a:xfrm>
              <a:off x="3270250" y="4660901"/>
              <a:ext cx="1588" cy="3143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678" name="Freeform 60"/>
            <p:cNvSpPr>
              <a:spLocks/>
            </p:cNvSpPr>
            <p:nvPr/>
          </p:nvSpPr>
          <p:spPr bwMode="auto">
            <a:xfrm>
              <a:off x="3211513" y="4945063"/>
              <a:ext cx="119063" cy="119063"/>
            </a:xfrm>
            <a:custGeom>
              <a:avLst/>
              <a:gdLst>
                <a:gd name="T0" fmla="*/ 37 w 75"/>
                <a:gd name="T1" fmla="*/ 75 h 75"/>
                <a:gd name="T2" fmla="*/ 0 w 75"/>
                <a:gd name="T3" fmla="*/ 0 h 75"/>
                <a:gd name="T4" fmla="*/ 4 w 75"/>
                <a:gd name="T5" fmla="*/ 3 h 75"/>
                <a:gd name="T6" fmla="*/ 9 w 75"/>
                <a:gd name="T7" fmla="*/ 5 h 75"/>
                <a:gd name="T8" fmla="*/ 14 w 75"/>
                <a:gd name="T9" fmla="*/ 6 h 75"/>
                <a:gd name="T10" fmla="*/ 18 w 75"/>
                <a:gd name="T11" fmla="*/ 8 h 75"/>
                <a:gd name="T12" fmla="*/ 23 w 75"/>
                <a:gd name="T13" fmla="*/ 8 h 75"/>
                <a:gd name="T14" fmla="*/ 28 w 75"/>
                <a:gd name="T15" fmla="*/ 9 h 75"/>
                <a:gd name="T16" fmla="*/ 32 w 75"/>
                <a:gd name="T17" fmla="*/ 9 h 75"/>
                <a:gd name="T18" fmla="*/ 37 w 75"/>
                <a:gd name="T19" fmla="*/ 9 h 75"/>
                <a:gd name="T20" fmla="*/ 42 w 75"/>
                <a:gd name="T21" fmla="*/ 9 h 75"/>
                <a:gd name="T22" fmla="*/ 47 w 75"/>
                <a:gd name="T23" fmla="*/ 9 h 75"/>
                <a:gd name="T24" fmla="*/ 52 w 75"/>
                <a:gd name="T25" fmla="*/ 8 h 75"/>
                <a:gd name="T26" fmla="*/ 56 w 75"/>
                <a:gd name="T27" fmla="*/ 8 h 75"/>
                <a:gd name="T28" fmla="*/ 61 w 75"/>
                <a:gd name="T29" fmla="*/ 6 h 75"/>
                <a:gd name="T30" fmla="*/ 66 w 75"/>
                <a:gd name="T31" fmla="*/ 5 h 75"/>
                <a:gd name="T32" fmla="*/ 70 w 75"/>
                <a:gd name="T33" fmla="*/ 3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3"/>
                  </a:lnTo>
                  <a:lnTo>
                    <a:pt x="9" y="5"/>
                  </a:lnTo>
                  <a:lnTo>
                    <a:pt x="14" y="6"/>
                  </a:lnTo>
                  <a:lnTo>
                    <a:pt x="18" y="8"/>
                  </a:lnTo>
                  <a:lnTo>
                    <a:pt x="23" y="8"/>
                  </a:lnTo>
                  <a:lnTo>
                    <a:pt x="28" y="9"/>
                  </a:lnTo>
                  <a:lnTo>
                    <a:pt x="32" y="9"/>
                  </a:lnTo>
                  <a:lnTo>
                    <a:pt x="37" y="9"/>
                  </a:lnTo>
                  <a:lnTo>
                    <a:pt x="42" y="9"/>
                  </a:lnTo>
                  <a:lnTo>
                    <a:pt x="47" y="9"/>
                  </a:lnTo>
                  <a:lnTo>
                    <a:pt x="52" y="8"/>
                  </a:lnTo>
                  <a:lnTo>
                    <a:pt x="56" y="8"/>
                  </a:lnTo>
                  <a:lnTo>
                    <a:pt x="61" y="6"/>
                  </a:lnTo>
                  <a:lnTo>
                    <a:pt x="66" y="5"/>
                  </a:lnTo>
                  <a:lnTo>
                    <a:pt x="70" y="3"/>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679" name="Line 61"/>
            <p:cNvSpPr>
              <a:spLocks noChangeShapeType="1"/>
            </p:cNvSpPr>
            <p:nvPr/>
          </p:nvSpPr>
          <p:spPr bwMode="auto">
            <a:xfrm>
              <a:off x="3810000" y="4660901"/>
              <a:ext cx="1588" cy="3143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680" name="Freeform 62"/>
            <p:cNvSpPr>
              <a:spLocks/>
            </p:cNvSpPr>
            <p:nvPr/>
          </p:nvSpPr>
          <p:spPr bwMode="auto">
            <a:xfrm>
              <a:off x="3751263" y="4945063"/>
              <a:ext cx="119063" cy="119063"/>
            </a:xfrm>
            <a:custGeom>
              <a:avLst/>
              <a:gdLst>
                <a:gd name="T0" fmla="*/ 37 w 75"/>
                <a:gd name="T1" fmla="*/ 75 h 75"/>
                <a:gd name="T2" fmla="*/ 0 w 75"/>
                <a:gd name="T3" fmla="*/ 0 h 75"/>
                <a:gd name="T4" fmla="*/ 4 w 75"/>
                <a:gd name="T5" fmla="*/ 3 h 75"/>
                <a:gd name="T6" fmla="*/ 9 w 75"/>
                <a:gd name="T7" fmla="*/ 5 h 75"/>
                <a:gd name="T8" fmla="*/ 14 w 75"/>
                <a:gd name="T9" fmla="*/ 6 h 75"/>
                <a:gd name="T10" fmla="*/ 18 w 75"/>
                <a:gd name="T11" fmla="*/ 8 h 75"/>
                <a:gd name="T12" fmla="*/ 22 w 75"/>
                <a:gd name="T13" fmla="*/ 8 h 75"/>
                <a:gd name="T14" fmla="*/ 27 w 75"/>
                <a:gd name="T15" fmla="*/ 9 h 75"/>
                <a:gd name="T16" fmla="*/ 32 w 75"/>
                <a:gd name="T17" fmla="*/ 9 h 75"/>
                <a:gd name="T18" fmla="*/ 37 w 75"/>
                <a:gd name="T19" fmla="*/ 9 h 75"/>
                <a:gd name="T20" fmla="*/ 42 w 75"/>
                <a:gd name="T21" fmla="*/ 9 h 75"/>
                <a:gd name="T22" fmla="*/ 46 w 75"/>
                <a:gd name="T23" fmla="*/ 9 h 75"/>
                <a:gd name="T24" fmla="*/ 51 w 75"/>
                <a:gd name="T25" fmla="*/ 8 h 75"/>
                <a:gd name="T26" fmla="*/ 56 w 75"/>
                <a:gd name="T27" fmla="*/ 8 h 75"/>
                <a:gd name="T28" fmla="*/ 61 w 75"/>
                <a:gd name="T29" fmla="*/ 6 h 75"/>
                <a:gd name="T30" fmla="*/ 66 w 75"/>
                <a:gd name="T31" fmla="*/ 5 h 75"/>
                <a:gd name="T32" fmla="*/ 70 w 75"/>
                <a:gd name="T33" fmla="*/ 3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3"/>
                  </a:lnTo>
                  <a:lnTo>
                    <a:pt x="9" y="5"/>
                  </a:lnTo>
                  <a:lnTo>
                    <a:pt x="14" y="6"/>
                  </a:lnTo>
                  <a:lnTo>
                    <a:pt x="18" y="8"/>
                  </a:lnTo>
                  <a:lnTo>
                    <a:pt x="22" y="8"/>
                  </a:lnTo>
                  <a:lnTo>
                    <a:pt x="27" y="9"/>
                  </a:lnTo>
                  <a:lnTo>
                    <a:pt x="32" y="9"/>
                  </a:lnTo>
                  <a:lnTo>
                    <a:pt x="37" y="9"/>
                  </a:lnTo>
                  <a:lnTo>
                    <a:pt x="42" y="9"/>
                  </a:lnTo>
                  <a:lnTo>
                    <a:pt x="46" y="9"/>
                  </a:lnTo>
                  <a:lnTo>
                    <a:pt x="51" y="8"/>
                  </a:lnTo>
                  <a:lnTo>
                    <a:pt x="56" y="8"/>
                  </a:lnTo>
                  <a:lnTo>
                    <a:pt x="61" y="6"/>
                  </a:lnTo>
                  <a:lnTo>
                    <a:pt x="66" y="5"/>
                  </a:lnTo>
                  <a:lnTo>
                    <a:pt x="70" y="3"/>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681" name="Line 63"/>
            <p:cNvSpPr>
              <a:spLocks noChangeShapeType="1"/>
            </p:cNvSpPr>
            <p:nvPr/>
          </p:nvSpPr>
          <p:spPr bwMode="auto">
            <a:xfrm>
              <a:off x="4349750" y="4660901"/>
              <a:ext cx="1588" cy="3143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682" name="Freeform 64"/>
            <p:cNvSpPr>
              <a:spLocks/>
            </p:cNvSpPr>
            <p:nvPr/>
          </p:nvSpPr>
          <p:spPr bwMode="auto">
            <a:xfrm>
              <a:off x="4291013" y="4945063"/>
              <a:ext cx="119063" cy="119063"/>
            </a:xfrm>
            <a:custGeom>
              <a:avLst/>
              <a:gdLst>
                <a:gd name="T0" fmla="*/ 37 w 75"/>
                <a:gd name="T1" fmla="*/ 75 h 75"/>
                <a:gd name="T2" fmla="*/ 0 w 75"/>
                <a:gd name="T3" fmla="*/ 0 h 75"/>
                <a:gd name="T4" fmla="*/ 4 w 75"/>
                <a:gd name="T5" fmla="*/ 3 h 75"/>
                <a:gd name="T6" fmla="*/ 9 w 75"/>
                <a:gd name="T7" fmla="*/ 5 h 75"/>
                <a:gd name="T8" fmla="*/ 13 w 75"/>
                <a:gd name="T9" fmla="*/ 6 h 75"/>
                <a:gd name="T10" fmla="*/ 18 w 75"/>
                <a:gd name="T11" fmla="*/ 8 h 75"/>
                <a:gd name="T12" fmla="*/ 23 w 75"/>
                <a:gd name="T13" fmla="*/ 8 h 75"/>
                <a:gd name="T14" fmla="*/ 27 w 75"/>
                <a:gd name="T15" fmla="*/ 9 h 75"/>
                <a:gd name="T16" fmla="*/ 32 w 75"/>
                <a:gd name="T17" fmla="*/ 9 h 75"/>
                <a:gd name="T18" fmla="*/ 37 w 75"/>
                <a:gd name="T19" fmla="*/ 9 h 75"/>
                <a:gd name="T20" fmla="*/ 42 w 75"/>
                <a:gd name="T21" fmla="*/ 9 h 75"/>
                <a:gd name="T22" fmla="*/ 47 w 75"/>
                <a:gd name="T23" fmla="*/ 9 h 75"/>
                <a:gd name="T24" fmla="*/ 51 w 75"/>
                <a:gd name="T25" fmla="*/ 8 h 75"/>
                <a:gd name="T26" fmla="*/ 56 w 75"/>
                <a:gd name="T27" fmla="*/ 8 h 75"/>
                <a:gd name="T28" fmla="*/ 61 w 75"/>
                <a:gd name="T29" fmla="*/ 6 h 75"/>
                <a:gd name="T30" fmla="*/ 66 w 75"/>
                <a:gd name="T31" fmla="*/ 5 h 75"/>
                <a:gd name="T32" fmla="*/ 70 w 75"/>
                <a:gd name="T33" fmla="*/ 3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3"/>
                  </a:lnTo>
                  <a:lnTo>
                    <a:pt x="9" y="5"/>
                  </a:lnTo>
                  <a:lnTo>
                    <a:pt x="13" y="6"/>
                  </a:lnTo>
                  <a:lnTo>
                    <a:pt x="18" y="8"/>
                  </a:lnTo>
                  <a:lnTo>
                    <a:pt x="23" y="8"/>
                  </a:lnTo>
                  <a:lnTo>
                    <a:pt x="27" y="9"/>
                  </a:lnTo>
                  <a:lnTo>
                    <a:pt x="32" y="9"/>
                  </a:lnTo>
                  <a:lnTo>
                    <a:pt x="37" y="9"/>
                  </a:lnTo>
                  <a:lnTo>
                    <a:pt x="42" y="9"/>
                  </a:lnTo>
                  <a:lnTo>
                    <a:pt x="47" y="9"/>
                  </a:lnTo>
                  <a:lnTo>
                    <a:pt x="51" y="8"/>
                  </a:lnTo>
                  <a:lnTo>
                    <a:pt x="56" y="8"/>
                  </a:lnTo>
                  <a:lnTo>
                    <a:pt x="61" y="6"/>
                  </a:lnTo>
                  <a:lnTo>
                    <a:pt x="66" y="5"/>
                  </a:lnTo>
                  <a:lnTo>
                    <a:pt x="70" y="3"/>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683" name="Freeform 65"/>
            <p:cNvSpPr>
              <a:spLocks/>
            </p:cNvSpPr>
            <p:nvPr/>
          </p:nvSpPr>
          <p:spPr bwMode="auto">
            <a:xfrm>
              <a:off x="3090863" y="4418013"/>
              <a:ext cx="358775" cy="233363"/>
            </a:xfrm>
            <a:custGeom>
              <a:avLst/>
              <a:gdLst>
                <a:gd name="T0" fmla="*/ 0 w 226"/>
                <a:gd name="T1" fmla="*/ 147 h 147"/>
                <a:gd name="T2" fmla="*/ 226 w 226"/>
                <a:gd name="T3" fmla="*/ 147 h 147"/>
                <a:gd name="T4" fmla="*/ 226 w 226"/>
                <a:gd name="T5" fmla="*/ 0 h 147"/>
                <a:gd name="T6" fmla="*/ 0 w 226"/>
                <a:gd name="T7" fmla="*/ 0 h 147"/>
                <a:gd name="T8" fmla="*/ 0 w 226"/>
                <a:gd name="T9" fmla="*/ 147 h 147"/>
                <a:gd name="T10" fmla="*/ 0 w 226"/>
                <a:gd name="T11" fmla="*/ 147 h 147"/>
                <a:gd name="T12" fmla="*/ 0 60000 65536"/>
                <a:gd name="T13" fmla="*/ 0 60000 65536"/>
                <a:gd name="T14" fmla="*/ 0 60000 65536"/>
                <a:gd name="T15" fmla="*/ 0 60000 65536"/>
                <a:gd name="T16" fmla="*/ 0 60000 65536"/>
                <a:gd name="T17" fmla="*/ 0 60000 65536"/>
                <a:gd name="T18" fmla="*/ 0 w 226"/>
                <a:gd name="T19" fmla="*/ 0 h 147"/>
                <a:gd name="T20" fmla="*/ 226 w 226"/>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226" h="147">
                  <a:moveTo>
                    <a:pt x="0" y="147"/>
                  </a:moveTo>
                  <a:lnTo>
                    <a:pt x="226" y="147"/>
                  </a:lnTo>
                  <a:lnTo>
                    <a:pt x="226" y="0"/>
                  </a:lnTo>
                  <a:lnTo>
                    <a:pt x="0" y="0"/>
                  </a:lnTo>
                  <a:lnTo>
                    <a:pt x="0" y="147"/>
                  </a:lnTo>
                  <a:close/>
                </a:path>
              </a:pathLst>
            </a:custGeom>
            <a:grpFill/>
            <a:ln w="25400" cap="rnd">
              <a:solidFill>
                <a:schemeClr val="accent5">
                  <a:lumMod val="25000"/>
                </a:schemeClr>
              </a:solidFill>
              <a:round/>
              <a:headEnd/>
              <a:tailEnd/>
            </a:ln>
          </p:spPr>
          <p:txBody>
            <a:bodyPr/>
            <a:lstStyle/>
            <a:p>
              <a:endParaRPr lang="zh-CN" altLang="en-US"/>
            </a:p>
          </p:txBody>
        </p:sp>
        <p:sp>
          <p:nvSpPr>
            <p:cNvPr id="154684" name="Freeform 66"/>
            <p:cNvSpPr>
              <a:spLocks/>
            </p:cNvSpPr>
            <p:nvPr/>
          </p:nvSpPr>
          <p:spPr bwMode="auto">
            <a:xfrm>
              <a:off x="3630613" y="4418013"/>
              <a:ext cx="358775" cy="233363"/>
            </a:xfrm>
            <a:custGeom>
              <a:avLst/>
              <a:gdLst>
                <a:gd name="T0" fmla="*/ 0 w 226"/>
                <a:gd name="T1" fmla="*/ 147 h 147"/>
                <a:gd name="T2" fmla="*/ 226 w 226"/>
                <a:gd name="T3" fmla="*/ 147 h 147"/>
                <a:gd name="T4" fmla="*/ 226 w 226"/>
                <a:gd name="T5" fmla="*/ 0 h 147"/>
                <a:gd name="T6" fmla="*/ 0 w 226"/>
                <a:gd name="T7" fmla="*/ 0 h 147"/>
                <a:gd name="T8" fmla="*/ 0 w 226"/>
                <a:gd name="T9" fmla="*/ 147 h 147"/>
                <a:gd name="T10" fmla="*/ 0 w 226"/>
                <a:gd name="T11" fmla="*/ 147 h 147"/>
                <a:gd name="T12" fmla="*/ 0 60000 65536"/>
                <a:gd name="T13" fmla="*/ 0 60000 65536"/>
                <a:gd name="T14" fmla="*/ 0 60000 65536"/>
                <a:gd name="T15" fmla="*/ 0 60000 65536"/>
                <a:gd name="T16" fmla="*/ 0 60000 65536"/>
                <a:gd name="T17" fmla="*/ 0 60000 65536"/>
                <a:gd name="T18" fmla="*/ 0 w 226"/>
                <a:gd name="T19" fmla="*/ 0 h 147"/>
                <a:gd name="T20" fmla="*/ 226 w 226"/>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226" h="147">
                  <a:moveTo>
                    <a:pt x="0" y="147"/>
                  </a:moveTo>
                  <a:lnTo>
                    <a:pt x="226" y="147"/>
                  </a:lnTo>
                  <a:lnTo>
                    <a:pt x="226" y="0"/>
                  </a:lnTo>
                  <a:lnTo>
                    <a:pt x="0" y="0"/>
                  </a:lnTo>
                  <a:lnTo>
                    <a:pt x="0" y="147"/>
                  </a:lnTo>
                  <a:close/>
                </a:path>
              </a:pathLst>
            </a:custGeom>
            <a:grpFill/>
            <a:ln w="25400" cap="rnd">
              <a:solidFill>
                <a:schemeClr val="accent5">
                  <a:lumMod val="25000"/>
                </a:schemeClr>
              </a:solidFill>
              <a:round/>
              <a:headEnd/>
              <a:tailEnd/>
            </a:ln>
          </p:spPr>
          <p:txBody>
            <a:bodyPr/>
            <a:lstStyle/>
            <a:p>
              <a:endParaRPr lang="zh-CN" altLang="en-US"/>
            </a:p>
          </p:txBody>
        </p:sp>
        <p:sp>
          <p:nvSpPr>
            <p:cNvPr id="154685" name="Freeform 67"/>
            <p:cNvSpPr>
              <a:spLocks/>
            </p:cNvSpPr>
            <p:nvPr/>
          </p:nvSpPr>
          <p:spPr bwMode="auto">
            <a:xfrm>
              <a:off x="4170363" y="4418013"/>
              <a:ext cx="358775" cy="233363"/>
            </a:xfrm>
            <a:custGeom>
              <a:avLst/>
              <a:gdLst>
                <a:gd name="T0" fmla="*/ 0 w 226"/>
                <a:gd name="T1" fmla="*/ 147 h 147"/>
                <a:gd name="T2" fmla="*/ 226 w 226"/>
                <a:gd name="T3" fmla="*/ 147 h 147"/>
                <a:gd name="T4" fmla="*/ 226 w 226"/>
                <a:gd name="T5" fmla="*/ 0 h 147"/>
                <a:gd name="T6" fmla="*/ 0 w 226"/>
                <a:gd name="T7" fmla="*/ 0 h 147"/>
                <a:gd name="T8" fmla="*/ 0 w 226"/>
                <a:gd name="T9" fmla="*/ 147 h 147"/>
                <a:gd name="T10" fmla="*/ 0 w 226"/>
                <a:gd name="T11" fmla="*/ 147 h 147"/>
                <a:gd name="T12" fmla="*/ 0 60000 65536"/>
                <a:gd name="T13" fmla="*/ 0 60000 65536"/>
                <a:gd name="T14" fmla="*/ 0 60000 65536"/>
                <a:gd name="T15" fmla="*/ 0 60000 65536"/>
                <a:gd name="T16" fmla="*/ 0 60000 65536"/>
                <a:gd name="T17" fmla="*/ 0 60000 65536"/>
                <a:gd name="T18" fmla="*/ 0 w 226"/>
                <a:gd name="T19" fmla="*/ 0 h 147"/>
                <a:gd name="T20" fmla="*/ 226 w 226"/>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226" h="147">
                  <a:moveTo>
                    <a:pt x="0" y="147"/>
                  </a:moveTo>
                  <a:lnTo>
                    <a:pt x="226" y="147"/>
                  </a:lnTo>
                  <a:lnTo>
                    <a:pt x="226" y="0"/>
                  </a:lnTo>
                  <a:lnTo>
                    <a:pt x="0" y="0"/>
                  </a:lnTo>
                  <a:lnTo>
                    <a:pt x="0" y="147"/>
                  </a:lnTo>
                  <a:close/>
                </a:path>
              </a:pathLst>
            </a:custGeom>
            <a:grpFill/>
            <a:ln w="25400" cap="rnd">
              <a:solidFill>
                <a:schemeClr val="accent5">
                  <a:lumMod val="25000"/>
                </a:schemeClr>
              </a:solidFill>
              <a:round/>
              <a:headEnd/>
              <a:tailEnd/>
            </a:ln>
          </p:spPr>
          <p:txBody>
            <a:bodyPr/>
            <a:lstStyle/>
            <a:p>
              <a:endParaRPr lang="zh-CN" altLang="en-US"/>
            </a:p>
          </p:txBody>
        </p:sp>
        <p:sp>
          <p:nvSpPr>
            <p:cNvPr id="154686" name="Rectangle 68"/>
            <p:cNvSpPr>
              <a:spLocks noChangeArrowheads="1"/>
            </p:cNvSpPr>
            <p:nvPr/>
          </p:nvSpPr>
          <p:spPr bwMode="auto">
            <a:xfrm>
              <a:off x="3175636" y="4427283"/>
              <a:ext cx="889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a:t>
              </a:r>
              <a:endParaRPr lang="en-US" altLang="zh-CN" sz="2800">
                <a:solidFill>
                  <a:schemeClr val="tx1"/>
                </a:solidFill>
              </a:endParaRPr>
            </a:p>
          </p:txBody>
        </p:sp>
        <p:sp>
          <p:nvSpPr>
            <p:cNvPr id="154687" name="Rectangle 69"/>
            <p:cNvSpPr>
              <a:spLocks noChangeArrowheads="1"/>
            </p:cNvSpPr>
            <p:nvPr/>
          </p:nvSpPr>
          <p:spPr bwMode="auto">
            <a:xfrm>
              <a:off x="3261361" y="4427283"/>
              <a:ext cx="762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1</a:t>
              </a:r>
              <a:endParaRPr lang="en-US" altLang="zh-CN" sz="2800">
                <a:solidFill>
                  <a:schemeClr val="tx1"/>
                </a:solidFill>
              </a:endParaRPr>
            </a:p>
          </p:txBody>
        </p:sp>
        <p:sp>
          <p:nvSpPr>
            <p:cNvPr id="154688" name="Rectangle 70"/>
            <p:cNvSpPr>
              <a:spLocks noChangeArrowheads="1"/>
            </p:cNvSpPr>
            <p:nvPr/>
          </p:nvSpPr>
          <p:spPr bwMode="auto">
            <a:xfrm>
              <a:off x="3728086" y="4427283"/>
              <a:ext cx="889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a:t>
              </a:r>
              <a:endParaRPr lang="en-US" altLang="zh-CN" sz="2800">
                <a:solidFill>
                  <a:schemeClr val="tx1"/>
                </a:solidFill>
              </a:endParaRPr>
            </a:p>
          </p:txBody>
        </p:sp>
        <p:sp>
          <p:nvSpPr>
            <p:cNvPr id="154689" name="Rectangle 71"/>
            <p:cNvSpPr>
              <a:spLocks noChangeArrowheads="1"/>
            </p:cNvSpPr>
            <p:nvPr/>
          </p:nvSpPr>
          <p:spPr bwMode="auto">
            <a:xfrm>
              <a:off x="3813811" y="4427283"/>
              <a:ext cx="762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1</a:t>
              </a:r>
              <a:endParaRPr lang="en-US" altLang="zh-CN" sz="2800">
                <a:solidFill>
                  <a:schemeClr val="tx1"/>
                </a:solidFill>
              </a:endParaRPr>
            </a:p>
          </p:txBody>
        </p:sp>
        <p:sp>
          <p:nvSpPr>
            <p:cNvPr id="154690" name="Rectangle 72"/>
            <p:cNvSpPr>
              <a:spLocks noChangeArrowheads="1"/>
            </p:cNvSpPr>
            <p:nvPr/>
          </p:nvSpPr>
          <p:spPr bwMode="auto">
            <a:xfrm>
              <a:off x="4251961" y="4427283"/>
              <a:ext cx="889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a:t>
              </a:r>
              <a:endParaRPr lang="en-US" altLang="zh-CN" sz="2800">
                <a:solidFill>
                  <a:schemeClr val="tx1"/>
                </a:solidFill>
              </a:endParaRPr>
            </a:p>
          </p:txBody>
        </p:sp>
        <p:sp>
          <p:nvSpPr>
            <p:cNvPr id="154691" name="Rectangle 73"/>
            <p:cNvSpPr>
              <a:spLocks noChangeArrowheads="1"/>
            </p:cNvSpPr>
            <p:nvPr/>
          </p:nvSpPr>
          <p:spPr bwMode="auto">
            <a:xfrm>
              <a:off x="4337686" y="4427283"/>
              <a:ext cx="76200" cy="184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200" b="1">
                  <a:solidFill>
                    <a:schemeClr val="tx1"/>
                  </a:solidFill>
                </a:rPr>
                <a:t>1</a:t>
              </a:r>
              <a:endParaRPr lang="en-US" altLang="zh-CN" sz="2800">
                <a:solidFill>
                  <a:schemeClr val="tx1"/>
                </a:solidFill>
              </a:endParaRPr>
            </a:p>
          </p:txBody>
        </p:sp>
        <p:sp>
          <p:nvSpPr>
            <p:cNvPr id="154692" name="Line 74"/>
            <p:cNvSpPr>
              <a:spLocks noChangeShapeType="1"/>
            </p:cNvSpPr>
            <p:nvPr/>
          </p:nvSpPr>
          <p:spPr bwMode="auto">
            <a:xfrm>
              <a:off x="3322638" y="1739900"/>
              <a:ext cx="1588" cy="358775"/>
            </a:xfrm>
            <a:prstGeom prst="line">
              <a:avLst/>
            </a:prstGeom>
            <a:grpFill/>
            <a:ln w="25400" cap="rnd">
              <a:solidFill>
                <a:schemeClr val="accent5">
                  <a:lumMod val="25000"/>
                </a:schemeClr>
              </a:solidFill>
              <a:round/>
              <a:headEnd/>
              <a:tailEnd/>
            </a:ln>
          </p:spPr>
          <p:txBody>
            <a:bodyPr/>
            <a:lstStyle/>
            <a:p>
              <a:endParaRPr lang="zh-CN" altLang="en-US"/>
            </a:p>
          </p:txBody>
        </p:sp>
        <p:sp>
          <p:nvSpPr>
            <p:cNvPr id="154693" name="Line 75"/>
            <p:cNvSpPr>
              <a:spLocks noChangeShapeType="1"/>
            </p:cNvSpPr>
            <p:nvPr/>
          </p:nvSpPr>
          <p:spPr bwMode="auto">
            <a:xfrm>
              <a:off x="3862388" y="1739900"/>
              <a:ext cx="1588" cy="355600"/>
            </a:xfrm>
            <a:prstGeom prst="line">
              <a:avLst/>
            </a:prstGeom>
            <a:grpFill/>
            <a:ln w="25400" cap="rnd">
              <a:solidFill>
                <a:schemeClr val="accent5">
                  <a:lumMod val="25000"/>
                </a:schemeClr>
              </a:solidFill>
              <a:round/>
              <a:headEnd/>
              <a:tailEnd/>
            </a:ln>
          </p:spPr>
          <p:txBody>
            <a:bodyPr/>
            <a:lstStyle/>
            <a:p>
              <a:endParaRPr lang="zh-CN" altLang="en-US"/>
            </a:p>
          </p:txBody>
        </p:sp>
        <p:sp>
          <p:nvSpPr>
            <p:cNvPr id="154694" name="Line 76"/>
            <p:cNvSpPr>
              <a:spLocks noChangeShapeType="1"/>
            </p:cNvSpPr>
            <p:nvPr/>
          </p:nvSpPr>
          <p:spPr bwMode="auto">
            <a:xfrm>
              <a:off x="4400550" y="1739900"/>
              <a:ext cx="1588" cy="355600"/>
            </a:xfrm>
            <a:prstGeom prst="line">
              <a:avLst/>
            </a:prstGeom>
            <a:grpFill/>
            <a:ln w="25400" cap="rnd">
              <a:solidFill>
                <a:schemeClr val="accent5">
                  <a:lumMod val="25000"/>
                </a:schemeClr>
              </a:solidFill>
              <a:round/>
              <a:headEnd/>
              <a:tailEnd/>
            </a:ln>
          </p:spPr>
          <p:txBody>
            <a:bodyPr/>
            <a:lstStyle/>
            <a:p>
              <a:endParaRPr lang="zh-CN" altLang="en-US"/>
            </a:p>
          </p:txBody>
        </p:sp>
        <p:sp>
          <p:nvSpPr>
            <p:cNvPr id="154695" name="Line 77"/>
            <p:cNvSpPr>
              <a:spLocks noChangeShapeType="1"/>
            </p:cNvSpPr>
            <p:nvPr/>
          </p:nvSpPr>
          <p:spPr bwMode="auto">
            <a:xfrm>
              <a:off x="4941888" y="1739900"/>
              <a:ext cx="1588" cy="358775"/>
            </a:xfrm>
            <a:prstGeom prst="line">
              <a:avLst/>
            </a:prstGeom>
            <a:grpFill/>
            <a:ln w="25400" cap="rnd">
              <a:solidFill>
                <a:schemeClr val="accent5">
                  <a:lumMod val="25000"/>
                </a:schemeClr>
              </a:solidFill>
              <a:round/>
              <a:headEnd/>
              <a:tailEnd/>
            </a:ln>
          </p:spPr>
          <p:txBody>
            <a:bodyPr/>
            <a:lstStyle/>
            <a:p>
              <a:endParaRPr lang="zh-CN" altLang="en-US"/>
            </a:p>
          </p:txBody>
        </p:sp>
        <p:sp>
          <p:nvSpPr>
            <p:cNvPr id="154696" name="Line 78"/>
            <p:cNvSpPr>
              <a:spLocks noChangeShapeType="1"/>
            </p:cNvSpPr>
            <p:nvPr/>
          </p:nvSpPr>
          <p:spPr bwMode="auto">
            <a:xfrm>
              <a:off x="3502025" y="1919288"/>
              <a:ext cx="1588" cy="179388"/>
            </a:xfrm>
            <a:prstGeom prst="line">
              <a:avLst/>
            </a:prstGeom>
            <a:grpFill/>
            <a:ln w="25400" cap="rnd">
              <a:solidFill>
                <a:schemeClr val="accent5">
                  <a:lumMod val="25000"/>
                </a:schemeClr>
              </a:solidFill>
              <a:round/>
              <a:headEnd/>
              <a:tailEnd/>
            </a:ln>
          </p:spPr>
          <p:txBody>
            <a:bodyPr/>
            <a:lstStyle/>
            <a:p>
              <a:endParaRPr lang="zh-CN" altLang="en-US"/>
            </a:p>
          </p:txBody>
        </p:sp>
        <p:sp>
          <p:nvSpPr>
            <p:cNvPr id="154697" name="Line 79"/>
            <p:cNvSpPr>
              <a:spLocks noChangeShapeType="1"/>
            </p:cNvSpPr>
            <p:nvPr/>
          </p:nvSpPr>
          <p:spPr bwMode="auto">
            <a:xfrm>
              <a:off x="4041775" y="1919288"/>
              <a:ext cx="1588" cy="176213"/>
            </a:xfrm>
            <a:prstGeom prst="line">
              <a:avLst/>
            </a:prstGeom>
            <a:grpFill/>
            <a:ln w="25400" cap="rnd">
              <a:solidFill>
                <a:schemeClr val="accent5">
                  <a:lumMod val="25000"/>
                </a:schemeClr>
              </a:solidFill>
              <a:round/>
              <a:headEnd/>
              <a:tailEnd/>
            </a:ln>
          </p:spPr>
          <p:txBody>
            <a:bodyPr/>
            <a:lstStyle/>
            <a:p>
              <a:endParaRPr lang="zh-CN" altLang="en-US"/>
            </a:p>
          </p:txBody>
        </p:sp>
        <p:sp>
          <p:nvSpPr>
            <p:cNvPr id="154698" name="Line 80"/>
            <p:cNvSpPr>
              <a:spLocks noChangeShapeType="1"/>
            </p:cNvSpPr>
            <p:nvPr/>
          </p:nvSpPr>
          <p:spPr bwMode="auto">
            <a:xfrm>
              <a:off x="4581525" y="1919288"/>
              <a:ext cx="1588" cy="176213"/>
            </a:xfrm>
            <a:prstGeom prst="line">
              <a:avLst/>
            </a:prstGeom>
            <a:grpFill/>
            <a:ln w="25400" cap="rnd">
              <a:solidFill>
                <a:schemeClr val="accent5">
                  <a:lumMod val="25000"/>
                </a:schemeClr>
              </a:solidFill>
              <a:round/>
              <a:headEnd/>
              <a:tailEnd/>
            </a:ln>
          </p:spPr>
          <p:txBody>
            <a:bodyPr/>
            <a:lstStyle/>
            <a:p>
              <a:endParaRPr lang="zh-CN" altLang="en-US"/>
            </a:p>
          </p:txBody>
        </p:sp>
        <p:sp>
          <p:nvSpPr>
            <p:cNvPr id="154699" name="Line 81"/>
            <p:cNvSpPr>
              <a:spLocks noChangeShapeType="1"/>
            </p:cNvSpPr>
            <p:nvPr/>
          </p:nvSpPr>
          <p:spPr bwMode="auto">
            <a:xfrm>
              <a:off x="5121275" y="1919288"/>
              <a:ext cx="1588" cy="17938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00" name="Line 82"/>
            <p:cNvSpPr>
              <a:spLocks noChangeShapeType="1"/>
            </p:cNvSpPr>
            <p:nvPr/>
          </p:nvSpPr>
          <p:spPr bwMode="auto">
            <a:xfrm>
              <a:off x="3502025" y="1919288"/>
              <a:ext cx="2068513" cy="158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01" name="Line 83"/>
            <p:cNvSpPr>
              <a:spLocks noChangeShapeType="1"/>
            </p:cNvSpPr>
            <p:nvPr/>
          </p:nvSpPr>
          <p:spPr bwMode="auto">
            <a:xfrm flipH="1">
              <a:off x="2681288" y="3833813"/>
              <a:ext cx="0" cy="269875"/>
            </a:xfrm>
            <a:prstGeom prst="line">
              <a:avLst/>
            </a:prstGeom>
            <a:grpFill/>
            <a:ln w="25400" cap="rnd">
              <a:solidFill>
                <a:schemeClr val="accent5">
                  <a:lumMod val="25000"/>
                </a:schemeClr>
              </a:solidFill>
              <a:round/>
              <a:headEnd/>
              <a:tailEnd/>
            </a:ln>
          </p:spPr>
          <p:txBody>
            <a:bodyPr/>
            <a:lstStyle/>
            <a:p>
              <a:endParaRPr lang="zh-CN" altLang="en-US"/>
            </a:p>
          </p:txBody>
        </p:sp>
        <p:sp>
          <p:nvSpPr>
            <p:cNvPr id="154702" name="Line 84"/>
            <p:cNvSpPr>
              <a:spLocks noChangeShapeType="1"/>
            </p:cNvSpPr>
            <p:nvPr/>
          </p:nvSpPr>
          <p:spPr bwMode="auto">
            <a:xfrm>
              <a:off x="3141663" y="3824288"/>
              <a:ext cx="1588" cy="5937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703" name="Line 85"/>
            <p:cNvSpPr>
              <a:spLocks noChangeShapeType="1"/>
            </p:cNvSpPr>
            <p:nvPr/>
          </p:nvSpPr>
          <p:spPr bwMode="auto">
            <a:xfrm>
              <a:off x="3681413" y="3824288"/>
              <a:ext cx="1588" cy="5937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704" name="Line 86"/>
            <p:cNvSpPr>
              <a:spLocks noChangeShapeType="1"/>
            </p:cNvSpPr>
            <p:nvPr/>
          </p:nvSpPr>
          <p:spPr bwMode="auto">
            <a:xfrm>
              <a:off x="4221163" y="3824288"/>
              <a:ext cx="1588" cy="593725"/>
            </a:xfrm>
            <a:prstGeom prst="line">
              <a:avLst/>
            </a:prstGeom>
            <a:grpFill/>
            <a:ln w="25400" cap="rnd">
              <a:solidFill>
                <a:schemeClr val="accent5">
                  <a:lumMod val="25000"/>
                </a:schemeClr>
              </a:solidFill>
              <a:round/>
              <a:headEnd/>
              <a:tailEnd/>
            </a:ln>
          </p:spPr>
          <p:txBody>
            <a:bodyPr/>
            <a:lstStyle/>
            <a:p>
              <a:endParaRPr lang="zh-CN" altLang="en-US"/>
            </a:p>
          </p:txBody>
        </p:sp>
        <p:sp>
          <p:nvSpPr>
            <p:cNvPr id="154705" name="Line 87"/>
            <p:cNvSpPr>
              <a:spLocks noChangeShapeType="1"/>
            </p:cNvSpPr>
            <p:nvPr/>
          </p:nvSpPr>
          <p:spPr bwMode="auto">
            <a:xfrm>
              <a:off x="3340100" y="4094163"/>
              <a:ext cx="1588" cy="320675"/>
            </a:xfrm>
            <a:prstGeom prst="line">
              <a:avLst/>
            </a:prstGeom>
            <a:grpFill/>
            <a:ln w="25400" cap="rnd">
              <a:solidFill>
                <a:schemeClr val="accent5">
                  <a:lumMod val="25000"/>
                </a:schemeClr>
              </a:solidFill>
              <a:round/>
              <a:headEnd/>
              <a:tailEnd/>
            </a:ln>
          </p:spPr>
          <p:txBody>
            <a:bodyPr/>
            <a:lstStyle/>
            <a:p>
              <a:endParaRPr lang="zh-CN" altLang="en-US"/>
            </a:p>
          </p:txBody>
        </p:sp>
        <p:sp>
          <p:nvSpPr>
            <p:cNvPr id="154706" name="Freeform 88"/>
            <p:cNvSpPr>
              <a:spLocks/>
            </p:cNvSpPr>
            <p:nvPr/>
          </p:nvSpPr>
          <p:spPr bwMode="auto">
            <a:xfrm>
              <a:off x="3295650" y="4049713"/>
              <a:ext cx="88900" cy="88900"/>
            </a:xfrm>
            <a:custGeom>
              <a:avLst/>
              <a:gdLst>
                <a:gd name="T0" fmla="*/ 0 w 149"/>
                <a:gd name="T1" fmla="*/ 0 h 150"/>
                <a:gd name="T2" fmla="*/ 0 w 149"/>
                <a:gd name="T3" fmla="*/ 0 h 150"/>
                <a:gd name="T4" fmla="*/ 0 w 149"/>
                <a:gd name="T5" fmla="*/ 0 h 150"/>
                <a:gd name="T6" fmla="*/ 0 w 149"/>
                <a:gd name="T7" fmla="*/ 0 h 150"/>
                <a:gd name="T8" fmla="*/ 0 w 149"/>
                <a:gd name="T9" fmla="*/ 0 h 150"/>
                <a:gd name="T10" fmla="*/ 0 w 149"/>
                <a:gd name="T11" fmla="*/ 0 h 150"/>
                <a:gd name="T12" fmla="*/ 0 60000 65536"/>
                <a:gd name="T13" fmla="*/ 0 60000 65536"/>
                <a:gd name="T14" fmla="*/ 0 60000 65536"/>
                <a:gd name="T15" fmla="*/ 0 60000 65536"/>
                <a:gd name="T16" fmla="*/ 0 60000 65536"/>
                <a:gd name="T17" fmla="*/ 0 60000 65536"/>
                <a:gd name="T18" fmla="*/ 0 w 149"/>
                <a:gd name="T19" fmla="*/ 0 h 150"/>
                <a:gd name="T20" fmla="*/ 149 w 149"/>
                <a:gd name="T21" fmla="*/ 150 h 150"/>
              </a:gdLst>
              <a:ahLst/>
              <a:cxnLst>
                <a:cxn ang="T12">
                  <a:pos x="T0" y="T1"/>
                </a:cxn>
                <a:cxn ang="T13">
                  <a:pos x="T2" y="T3"/>
                </a:cxn>
                <a:cxn ang="T14">
                  <a:pos x="T4" y="T5"/>
                </a:cxn>
                <a:cxn ang="T15">
                  <a:pos x="T6" y="T7"/>
                </a:cxn>
                <a:cxn ang="T16">
                  <a:pos x="T8" y="T9"/>
                </a:cxn>
                <a:cxn ang="T17">
                  <a:pos x="T10" y="T11"/>
                </a:cxn>
              </a:cxnLst>
              <a:rect l="T18" t="T19" r="T20" b="T21"/>
              <a:pathLst>
                <a:path w="149" h="150">
                  <a:moveTo>
                    <a:pt x="74" y="150"/>
                  </a:moveTo>
                  <a:cubicBezTo>
                    <a:pt x="116" y="150"/>
                    <a:pt x="149" y="116"/>
                    <a:pt x="149" y="75"/>
                  </a:cubicBezTo>
                  <a:cubicBezTo>
                    <a:pt x="149" y="34"/>
                    <a:pt x="116" y="0"/>
                    <a:pt x="74" y="0"/>
                  </a:cubicBezTo>
                  <a:cubicBezTo>
                    <a:pt x="74" y="0"/>
                    <a:pt x="74" y="0"/>
                    <a:pt x="74" y="0"/>
                  </a:cubicBezTo>
                  <a:cubicBezTo>
                    <a:pt x="33" y="0"/>
                    <a:pt x="0" y="34"/>
                    <a:pt x="0" y="75"/>
                  </a:cubicBezTo>
                  <a:cubicBezTo>
                    <a:pt x="0" y="116"/>
                    <a:pt x="33" y="150"/>
                    <a:pt x="74" y="150"/>
                  </a:cubicBezTo>
                </a:path>
              </a:pathLst>
            </a:custGeom>
            <a:grpFill/>
            <a:ln w="25400">
              <a:solidFill>
                <a:schemeClr val="accent5">
                  <a:lumMod val="25000"/>
                </a:schemeClr>
              </a:solidFill>
              <a:round/>
              <a:headEnd/>
              <a:tailEnd/>
            </a:ln>
          </p:spPr>
          <p:txBody>
            <a:bodyPr/>
            <a:lstStyle/>
            <a:p>
              <a:endParaRPr lang="zh-CN" altLang="en-US"/>
            </a:p>
          </p:txBody>
        </p:sp>
        <p:sp>
          <p:nvSpPr>
            <p:cNvPr id="154707" name="Line 89"/>
            <p:cNvSpPr>
              <a:spLocks noChangeShapeType="1"/>
            </p:cNvSpPr>
            <p:nvPr/>
          </p:nvSpPr>
          <p:spPr bwMode="auto">
            <a:xfrm>
              <a:off x="3879850" y="4094163"/>
              <a:ext cx="1588" cy="320675"/>
            </a:xfrm>
            <a:prstGeom prst="line">
              <a:avLst/>
            </a:prstGeom>
            <a:grpFill/>
            <a:ln w="25400" cap="rnd">
              <a:solidFill>
                <a:schemeClr val="accent5">
                  <a:lumMod val="25000"/>
                </a:schemeClr>
              </a:solidFill>
              <a:round/>
              <a:headEnd/>
              <a:tailEnd/>
            </a:ln>
          </p:spPr>
          <p:txBody>
            <a:bodyPr/>
            <a:lstStyle/>
            <a:p>
              <a:endParaRPr lang="zh-CN" altLang="en-US"/>
            </a:p>
          </p:txBody>
        </p:sp>
        <p:sp>
          <p:nvSpPr>
            <p:cNvPr id="154708" name="Freeform 90"/>
            <p:cNvSpPr>
              <a:spLocks/>
            </p:cNvSpPr>
            <p:nvPr/>
          </p:nvSpPr>
          <p:spPr bwMode="auto">
            <a:xfrm>
              <a:off x="3835400" y="4049713"/>
              <a:ext cx="88900" cy="88900"/>
            </a:xfrm>
            <a:custGeom>
              <a:avLst/>
              <a:gdLst>
                <a:gd name="T0" fmla="*/ 0 w 150"/>
                <a:gd name="T1" fmla="*/ 0 h 150"/>
                <a:gd name="T2" fmla="*/ 0 w 150"/>
                <a:gd name="T3" fmla="*/ 0 h 150"/>
                <a:gd name="T4" fmla="*/ 0 w 150"/>
                <a:gd name="T5" fmla="*/ 0 h 150"/>
                <a:gd name="T6" fmla="*/ 0 w 150"/>
                <a:gd name="T7" fmla="*/ 0 h 150"/>
                <a:gd name="T8" fmla="*/ 0 w 150"/>
                <a:gd name="T9" fmla="*/ 0 h 150"/>
                <a:gd name="T10" fmla="*/ 0 w 150"/>
                <a:gd name="T11" fmla="*/ 0 h 150"/>
                <a:gd name="T12" fmla="*/ 0 60000 65536"/>
                <a:gd name="T13" fmla="*/ 0 60000 65536"/>
                <a:gd name="T14" fmla="*/ 0 60000 65536"/>
                <a:gd name="T15" fmla="*/ 0 60000 65536"/>
                <a:gd name="T16" fmla="*/ 0 60000 65536"/>
                <a:gd name="T17" fmla="*/ 0 60000 65536"/>
                <a:gd name="T18" fmla="*/ 0 w 150"/>
                <a:gd name="T19" fmla="*/ 0 h 150"/>
                <a:gd name="T20" fmla="*/ 150 w 150"/>
                <a:gd name="T21" fmla="*/ 150 h 150"/>
              </a:gdLst>
              <a:ahLst/>
              <a:cxnLst>
                <a:cxn ang="T12">
                  <a:pos x="T0" y="T1"/>
                </a:cxn>
                <a:cxn ang="T13">
                  <a:pos x="T2" y="T3"/>
                </a:cxn>
                <a:cxn ang="T14">
                  <a:pos x="T4" y="T5"/>
                </a:cxn>
                <a:cxn ang="T15">
                  <a:pos x="T6" y="T7"/>
                </a:cxn>
                <a:cxn ang="T16">
                  <a:pos x="T8" y="T9"/>
                </a:cxn>
                <a:cxn ang="T17">
                  <a:pos x="T10" y="T11"/>
                </a:cxn>
              </a:cxnLst>
              <a:rect l="T18" t="T19" r="T20" b="T21"/>
              <a:pathLst>
                <a:path w="150" h="150">
                  <a:moveTo>
                    <a:pt x="75" y="150"/>
                  </a:moveTo>
                  <a:cubicBezTo>
                    <a:pt x="116" y="150"/>
                    <a:pt x="150" y="116"/>
                    <a:pt x="150" y="75"/>
                  </a:cubicBezTo>
                  <a:cubicBezTo>
                    <a:pt x="150" y="34"/>
                    <a:pt x="116" y="0"/>
                    <a:pt x="75" y="0"/>
                  </a:cubicBezTo>
                  <a:cubicBezTo>
                    <a:pt x="75" y="0"/>
                    <a:pt x="75" y="0"/>
                    <a:pt x="75" y="0"/>
                  </a:cubicBezTo>
                  <a:cubicBezTo>
                    <a:pt x="34" y="0"/>
                    <a:pt x="0" y="34"/>
                    <a:pt x="0" y="75"/>
                  </a:cubicBezTo>
                  <a:cubicBezTo>
                    <a:pt x="0" y="116"/>
                    <a:pt x="34" y="150"/>
                    <a:pt x="75" y="150"/>
                  </a:cubicBezTo>
                </a:path>
              </a:pathLst>
            </a:custGeom>
            <a:grpFill/>
            <a:ln w="25400">
              <a:solidFill>
                <a:schemeClr val="accent5">
                  <a:lumMod val="25000"/>
                </a:schemeClr>
              </a:solidFill>
              <a:round/>
              <a:headEnd/>
              <a:tailEnd/>
            </a:ln>
          </p:spPr>
          <p:txBody>
            <a:bodyPr/>
            <a:lstStyle/>
            <a:p>
              <a:endParaRPr lang="zh-CN" altLang="en-US"/>
            </a:p>
          </p:txBody>
        </p:sp>
        <p:sp>
          <p:nvSpPr>
            <p:cNvPr id="154709" name="Line 91"/>
            <p:cNvSpPr>
              <a:spLocks noChangeShapeType="1"/>
            </p:cNvSpPr>
            <p:nvPr/>
          </p:nvSpPr>
          <p:spPr bwMode="auto">
            <a:xfrm>
              <a:off x="4421188" y="4094163"/>
              <a:ext cx="1588" cy="323850"/>
            </a:xfrm>
            <a:prstGeom prst="line">
              <a:avLst/>
            </a:prstGeom>
            <a:grpFill/>
            <a:ln w="25400" cap="rnd">
              <a:solidFill>
                <a:schemeClr val="accent5">
                  <a:lumMod val="25000"/>
                </a:schemeClr>
              </a:solidFill>
              <a:round/>
              <a:headEnd/>
              <a:tailEnd/>
            </a:ln>
          </p:spPr>
          <p:txBody>
            <a:bodyPr/>
            <a:lstStyle/>
            <a:p>
              <a:endParaRPr lang="zh-CN" altLang="en-US"/>
            </a:p>
          </p:txBody>
        </p:sp>
        <p:sp>
          <p:nvSpPr>
            <p:cNvPr id="154710" name="Freeform 92"/>
            <p:cNvSpPr>
              <a:spLocks/>
            </p:cNvSpPr>
            <p:nvPr/>
          </p:nvSpPr>
          <p:spPr bwMode="auto">
            <a:xfrm>
              <a:off x="4376738" y="4049713"/>
              <a:ext cx="88900" cy="88900"/>
            </a:xfrm>
            <a:custGeom>
              <a:avLst/>
              <a:gdLst>
                <a:gd name="T0" fmla="*/ 0 w 150"/>
                <a:gd name="T1" fmla="*/ 0 h 150"/>
                <a:gd name="T2" fmla="*/ 0 w 150"/>
                <a:gd name="T3" fmla="*/ 0 h 150"/>
                <a:gd name="T4" fmla="*/ 0 w 150"/>
                <a:gd name="T5" fmla="*/ 0 h 150"/>
                <a:gd name="T6" fmla="*/ 0 w 150"/>
                <a:gd name="T7" fmla="*/ 0 h 150"/>
                <a:gd name="T8" fmla="*/ 0 w 150"/>
                <a:gd name="T9" fmla="*/ 0 h 150"/>
                <a:gd name="T10" fmla="*/ 0 w 150"/>
                <a:gd name="T11" fmla="*/ 0 h 150"/>
                <a:gd name="T12" fmla="*/ 0 60000 65536"/>
                <a:gd name="T13" fmla="*/ 0 60000 65536"/>
                <a:gd name="T14" fmla="*/ 0 60000 65536"/>
                <a:gd name="T15" fmla="*/ 0 60000 65536"/>
                <a:gd name="T16" fmla="*/ 0 60000 65536"/>
                <a:gd name="T17" fmla="*/ 0 60000 65536"/>
                <a:gd name="T18" fmla="*/ 0 w 150"/>
                <a:gd name="T19" fmla="*/ 0 h 150"/>
                <a:gd name="T20" fmla="*/ 150 w 150"/>
                <a:gd name="T21" fmla="*/ 150 h 150"/>
              </a:gdLst>
              <a:ahLst/>
              <a:cxnLst>
                <a:cxn ang="T12">
                  <a:pos x="T0" y="T1"/>
                </a:cxn>
                <a:cxn ang="T13">
                  <a:pos x="T2" y="T3"/>
                </a:cxn>
                <a:cxn ang="T14">
                  <a:pos x="T4" y="T5"/>
                </a:cxn>
                <a:cxn ang="T15">
                  <a:pos x="T6" y="T7"/>
                </a:cxn>
                <a:cxn ang="T16">
                  <a:pos x="T8" y="T9"/>
                </a:cxn>
                <a:cxn ang="T17">
                  <a:pos x="T10" y="T11"/>
                </a:cxn>
              </a:cxnLst>
              <a:rect l="T18" t="T19" r="T20" b="T21"/>
              <a:pathLst>
                <a:path w="150" h="150">
                  <a:moveTo>
                    <a:pt x="75" y="150"/>
                  </a:moveTo>
                  <a:cubicBezTo>
                    <a:pt x="117" y="150"/>
                    <a:pt x="150" y="116"/>
                    <a:pt x="150" y="75"/>
                  </a:cubicBezTo>
                  <a:cubicBezTo>
                    <a:pt x="150" y="34"/>
                    <a:pt x="117" y="0"/>
                    <a:pt x="75" y="0"/>
                  </a:cubicBezTo>
                  <a:cubicBezTo>
                    <a:pt x="75" y="0"/>
                    <a:pt x="75" y="0"/>
                    <a:pt x="75" y="0"/>
                  </a:cubicBezTo>
                  <a:cubicBezTo>
                    <a:pt x="34" y="0"/>
                    <a:pt x="0" y="34"/>
                    <a:pt x="0" y="75"/>
                  </a:cubicBezTo>
                  <a:cubicBezTo>
                    <a:pt x="0" y="116"/>
                    <a:pt x="34" y="150"/>
                    <a:pt x="75" y="150"/>
                  </a:cubicBezTo>
                </a:path>
              </a:pathLst>
            </a:custGeom>
            <a:grpFill/>
            <a:ln w="25400">
              <a:solidFill>
                <a:schemeClr val="accent5">
                  <a:lumMod val="25000"/>
                </a:schemeClr>
              </a:solidFill>
              <a:round/>
              <a:headEnd/>
              <a:tailEnd/>
            </a:ln>
          </p:spPr>
          <p:txBody>
            <a:bodyPr/>
            <a:lstStyle/>
            <a:p>
              <a:endParaRPr lang="zh-CN" altLang="en-US"/>
            </a:p>
          </p:txBody>
        </p:sp>
        <p:sp>
          <p:nvSpPr>
            <p:cNvPr id="154711" name="Line 93"/>
            <p:cNvSpPr>
              <a:spLocks noChangeShapeType="1"/>
            </p:cNvSpPr>
            <p:nvPr/>
          </p:nvSpPr>
          <p:spPr bwMode="auto">
            <a:xfrm flipV="1">
              <a:off x="2681288" y="4095751"/>
              <a:ext cx="2889250" cy="793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12" name="Line 94"/>
            <p:cNvSpPr>
              <a:spLocks noChangeShapeType="1"/>
            </p:cNvSpPr>
            <p:nvPr/>
          </p:nvSpPr>
          <p:spPr bwMode="auto">
            <a:xfrm>
              <a:off x="5562600" y="4103688"/>
              <a:ext cx="9525" cy="1590675"/>
            </a:xfrm>
            <a:prstGeom prst="line">
              <a:avLst/>
            </a:prstGeom>
            <a:grpFill/>
            <a:ln w="25400" cap="rnd">
              <a:solidFill>
                <a:schemeClr val="accent5">
                  <a:lumMod val="25000"/>
                </a:schemeClr>
              </a:solidFill>
              <a:round/>
              <a:headEnd/>
              <a:tailEnd/>
            </a:ln>
          </p:spPr>
          <p:txBody>
            <a:bodyPr/>
            <a:lstStyle/>
            <a:p>
              <a:endParaRPr lang="zh-CN" altLang="en-US"/>
            </a:p>
          </p:txBody>
        </p:sp>
        <p:sp>
          <p:nvSpPr>
            <p:cNvPr id="154713" name="Line 95"/>
            <p:cNvSpPr>
              <a:spLocks noChangeShapeType="1"/>
            </p:cNvSpPr>
            <p:nvPr/>
          </p:nvSpPr>
          <p:spPr bwMode="auto">
            <a:xfrm flipH="1">
              <a:off x="5300663" y="3287713"/>
              <a:ext cx="628650" cy="158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14" name="Freeform 96"/>
            <p:cNvSpPr>
              <a:spLocks/>
            </p:cNvSpPr>
            <p:nvPr/>
          </p:nvSpPr>
          <p:spPr bwMode="auto">
            <a:xfrm>
              <a:off x="5210175" y="3227388"/>
              <a:ext cx="119063" cy="119063"/>
            </a:xfrm>
            <a:custGeom>
              <a:avLst/>
              <a:gdLst>
                <a:gd name="T0" fmla="*/ 0 w 75"/>
                <a:gd name="T1" fmla="*/ 38 h 75"/>
                <a:gd name="T2" fmla="*/ 75 w 75"/>
                <a:gd name="T3" fmla="*/ 0 h 75"/>
                <a:gd name="T4" fmla="*/ 73 w 75"/>
                <a:gd name="T5" fmla="*/ 5 h 75"/>
                <a:gd name="T6" fmla="*/ 72 w 75"/>
                <a:gd name="T7" fmla="*/ 9 h 75"/>
                <a:gd name="T8" fmla="*/ 70 w 75"/>
                <a:gd name="T9" fmla="*/ 14 h 75"/>
                <a:gd name="T10" fmla="*/ 69 w 75"/>
                <a:gd name="T11" fmla="*/ 19 h 75"/>
                <a:gd name="T12" fmla="*/ 67 w 75"/>
                <a:gd name="T13" fmla="*/ 24 h 75"/>
                <a:gd name="T14" fmla="*/ 67 w 75"/>
                <a:gd name="T15" fmla="*/ 29 h 75"/>
                <a:gd name="T16" fmla="*/ 66 w 75"/>
                <a:gd name="T17" fmla="*/ 33 h 75"/>
                <a:gd name="T18" fmla="*/ 66 w 75"/>
                <a:gd name="T19" fmla="*/ 38 h 75"/>
                <a:gd name="T20" fmla="*/ 66 w 75"/>
                <a:gd name="T21" fmla="*/ 43 h 75"/>
                <a:gd name="T22" fmla="*/ 67 w 75"/>
                <a:gd name="T23" fmla="*/ 48 h 75"/>
                <a:gd name="T24" fmla="*/ 67 w 75"/>
                <a:gd name="T25" fmla="*/ 52 h 75"/>
                <a:gd name="T26" fmla="*/ 69 w 75"/>
                <a:gd name="T27" fmla="*/ 57 h 75"/>
                <a:gd name="T28" fmla="*/ 70 w 75"/>
                <a:gd name="T29" fmla="*/ 61 h 75"/>
                <a:gd name="T30" fmla="*/ 72 w 75"/>
                <a:gd name="T31" fmla="*/ 66 h 75"/>
                <a:gd name="T32" fmla="*/ 73 w 75"/>
                <a:gd name="T33" fmla="*/ 71 h 75"/>
                <a:gd name="T34" fmla="*/ 75 w 75"/>
                <a:gd name="T35" fmla="*/ 75 h 75"/>
                <a:gd name="T36" fmla="*/ 0 w 75"/>
                <a:gd name="T37" fmla="*/ 38 h 75"/>
                <a:gd name="T38" fmla="*/ 0 w 75"/>
                <a:gd name="T39" fmla="*/ 38 h 75"/>
                <a:gd name="T40" fmla="*/ 0 w 75"/>
                <a:gd name="T41" fmla="*/ 38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75"/>
                <a:gd name="T65" fmla="*/ 75 w 75"/>
                <a:gd name="T66" fmla="*/ 75 h 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75">
                  <a:moveTo>
                    <a:pt x="0" y="38"/>
                  </a:moveTo>
                  <a:lnTo>
                    <a:pt x="75" y="0"/>
                  </a:lnTo>
                  <a:lnTo>
                    <a:pt x="73" y="5"/>
                  </a:lnTo>
                  <a:lnTo>
                    <a:pt x="72" y="9"/>
                  </a:lnTo>
                  <a:lnTo>
                    <a:pt x="70" y="14"/>
                  </a:lnTo>
                  <a:lnTo>
                    <a:pt x="69" y="19"/>
                  </a:lnTo>
                  <a:lnTo>
                    <a:pt x="67" y="24"/>
                  </a:lnTo>
                  <a:lnTo>
                    <a:pt x="67" y="29"/>
                  </a:lnTo>
                  <a:lnTo>
                    <a:pt x="66" y="33"/>
                  </a:lnTo>
                  <a:lnTo>
                    <a:pt x="66" y="38"/>
                  </a:lnTo>
                  <a:lnTo>
                    <a:pt x="66" y="43"/>
                  </a:lnTo>
                  <a:lnTo>
                    <a:pt x="67" y="48"/>
                  </a:lnTo>
                  <a:lnTo>
                    <a:pt x="67" y="52"/>
                  </a:lnTo>
                  <a:lnTo>
                    <a:pt x="69" y="57"/>
                  </a:lnTo>
                  <a:lnTo>
                    <a:pt x="70" y="61"/>
                  </a:lnTo>
                  <a:lnTo>
                    <a:pt x="72" y="66"/>
                  </a:lnTo>
                  <a:lnTo>
                    <a:pt x="73" y="71"/>
                  </a:lnTo>
                  <a:lnTo>
                    <a:pt x="75" y="75"/>
                  </a:lnTo>
                  <a:lnTo>
                    <a:pt x="0" y="38"/>
                  </a:lnTo>
                  <a:close/>
                </a:path>
              </a:pathLst>
            </a:custGeom>
            <a:grpFill/>
            <a:ln w="25400">
              <a:solidFill>
                <a:srgbClr val="000000"/>
              </a:solidFill>
              <a:round/>
              <a:headEnd/>
              <a:tailEnd/>
            </a:ln>
          </p:spPr>
          <p:txBody>
            <a:bodyPr/>
            <a:lstStyle/>
            <a:p>
              <a:endParaRPr lang="zh-CN" altLang="en-US"/>
            </a:p>
          </p:txBody>
        </p:sp>
        <p:sp>
          <p:nvSpPr>
            <p:cNvPr id="154715" name="Line 97"/>
            <p:cNvSpPr>
              <a:spLocks noChangeShapeType="1"/>
            </p:cNvSpPr>
            <p:nvPr/>
          </p:nvSpPr>
          <p:spPr bwMode="auto">
            <a:xfrm flipH="1">
              <a:off x="5300663" y="5694364"/>
              <a:ext cx="269875" cy="158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16" name="Freeform 98"/>
            <p:cNvSpPr>
              <a:spLocks/>
            </p:cNvSpPr>
            <p:nvPr/>
          </p:nvSpPr>
          <p:spPr bwMode="auto">
            <a:xfrm>
              <a:off x="5210175" y="5634039"/>
              <a:ext cx="119063" cy="119063"/>
            </a:xfrm>
            <a:custGeom>
              <a:avLst/>
              <a:gdLst>
                <a:gd name="T0" fmla="*/ 0 w 75"/>
                <a:gd name="T1" fmla="*/ 38 h 75"/>
                <a:gd name="T2" fmla="*/ 75 w 75"/>
                <a:gd name="T3" fmla="*/ 0 h 75"/>
                <a:gd name="T4" fmla="*/ 73 w 75"/>
                <a:gd name="T5" fmla="*/ 5 h 75"/>
                <a:gd name="T6" fmla="*/ 72 w 75"/>
                <a:gd name="T7" fmla="*/ 9 h 75"/>
                <a:gd name="T8" fmla="*/ 70 w 75"/>
                <a:gd name="T9" fmla="*/ 14 h 75"/>
                <a:gd name="T10" fmla="*/ 69 w 75"/>
                <a:gd name="T11" fmla="*/ 19 h 75"/>
                <a:gd name="T12" fmla="*/ 67 w 75"/>
                <a:gd name="T13" fmla="*/ 24 h 75"/>
                <a:gd name="T14" fmla="*/ 67 w 75"/>
                <a:gd name="T15" fmla="*/ 28 h 75"/>
                <a:gd name="T16" fmla="*/ 66 w 75"/>
                <a:gd name="T17" fmla="*/ 33 h 75"/>
                <a:gd name="T18" fmla="*/ 66 w 75"/>
                <a:gd name="T19" fmla="*/ 38 h 75"/>
                <a:gd name="T20" fmla="*/ 66 w 75"/>
                <a:gd name="T21" fmla="*/ 43 h 75"/>
                <a:gd name="T22" fmla="*/ 67 w 75"/>
                <a:gd name="T23" fmla="*/ 48 h 75"/>
                <a:gd name="T24" fmla="*/ 67 w 75"/>
                <a:gd name="T25" fmla="*/ 52 h 75"/>
                <a:gd name="T26" fmla="*/ 69 w 75"/>
                <a:gd name="T27" fmla="*/ 57 h 75"/>
                <a:gd name="T28" fmla="*/ 70 w 75"/>
                <a:gd name="T29" fmla="*/ 61 h 75"/>
                <a:gd name="T30" fmla="*/ 72 w 75"/>
                <a:gd name="T31" fmla="*/ 66 h 75"/>
                <a:gd name="T32" fmla="*/ 73 w 75"/>
                <a:gd name="T33" fmla="*/ 71 h 75"/>
                <a:gd name="T34" fmla="*/ 75 w 75"/>
                <a:gd name="T35" fmla="*/ 75 h 75"/>
                <a:gd name="T36" fmla="*/ 75 w 75"/>
                <a:gd name="T37" fmla="*/ 75 h 75"/>
                <a:gd name="T38" fmla="*/ 0 w 75"/>
                <a:gd name="T39" fmla="*/ 38 h 75"/>
                <a:gd name="T40" fmla="*/ 0 w 75"/>
                <a:gd name="T41" fmla="*/ 38 h 75"/>
                <a:gd name="T42" fmla="*/ 0 w 75"/>
                <a:gd name="T43" fmla="*/ 38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0" y="38"/>
                  </a:moveTo>
                  <a:lnTo>
                    <a:pt x="75" y="0"/>
                  </a:lnTo>
                  <a:lnTo>
                    <a:pt x="73" y="5"/>
                  </a:lnTo>
                  <a:lnTo>
                    <a:pt x="72" y="9"/>
                  </a:lnTo>
                  <a:lnTo>
                    <a:pt x="70" y="14"/>
                  </a:lnTo>
                  <a:lnTo>
                    <a:pt x="69" y="19"/>
                  </a:lnTo>
                  <a:lnTo>
                    <a:pt x="67" y="24"/>
                  </a:lnTo>
                  <a:lnTo>
                    <a:pt x="67" y="28"/>
                  </a:lnTo>
                  <a:lnTo>
                    <a:pt x="66" y="33"/>
                  </a:lnTo>
                  <a:lnTo>
                    <a:pt x="66" y="38"/>
                  </a:lnTo>
                  <a:lnTo>
                    <a:pt x="66" y="43"/>
                  </a:lnTo>
                  <a:lnTo>
                    <a:pt x="67" y="48"/>
                  </a:lnTo>
                  <a:lnTo>
                    <a:pt x="67" y="52"/>
                  </a:lnTo>
                  <a:lnTo>
                    <a:pt x="69" y="57"/>
                  </a:lnTo>
                  <a:lnTo>
                    <a:pt x="70" y="61"/>
                  </a:lnTo>
                  <a:lnTo>
                    <a:pt x="72" y="66"/>
                  </a:lnTo>
                  <a:lnTo>
                    <a:pt x="73" y="71"/>
                  </a:lnTo>
                  <a:lnTo>
                    <a:pt x="75" y="75"/>
                  </a:lnTo>
                  <a:lnTo>
                    <a:pt x="0" y="38"/>
                  </a:lnTo>
                  <a:close/>
                </a:path>
              </a:pathLst>
            </a:custGeom>
            <a:grpFill/>
            <a:ln w="25400">
              <a:solidFill>
                <a:srgbClr val="000000"/>
              </a:solidFill>
              <a:round/>
              <a:headEnd/>
              <a:tailEnd/>
            </a:ln>
          </p:spPr>
          <p:txBody>
            <a:bodyPr/>
            <a:lstStyle/>
            <a:p>
              <a:endParaRPr lang="zh-CN" altLang="en-US"/>
            </a:p>
          </p:txBody>
        </p:sp>
        <p:sp>
          <p:nvSpPr>
            <p:cNvPr id="154717" name="Line 100"/>
            <p:cNvSpPr>
              <a:spLocks noChangeShapeType="1"/>
            </p:cNvSpPr>
            <p:nvPr/>
          </p:nvSpPr>
          <p:spPr bwMode="auto">
            <a:xfrm flipH="1">
              <a:off x="984250" y="5695951"/>
              <a:ext cx="269875" cy="158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18" name="Freeform 101"/>
            <p:cNvSpPr>
              <a:spLocks/>
            </p:cNvSpPr>
            <p:nvPr/>
          </p:nvSpPr>
          <p:spPr bwMode="auto">
            <a:xfrm>
              <a:off x="893762" y="5637214"/>
              <a:ext cx="119063" cy="117475"/>
            </a:xfrm>
            <a:custGeom>
              <a:avLst/>
              <a:gdLst>
                <a:gd name="T0" fmla="*/ 0 w 75"/>
                <a:gd name="T1" fmla="*/ 37 h 74"/>
                <a:gd name="T2" fmla="*/ 75 w 75"/>
                <a:gd name="T3" fmla="*/ 0 h 74"/>
                <a:gd name="T4" fmla="*/ 73 w 75"/>
                <a:gd name="T5" fmla="*/ 4 h 74"/>
                <a:gd name="T6" fmla="*/ 71 w 75"/>
                <a:gd name="T7" fmla="*/ 9 h 74"/>
                <a:gd name="T8" fmla="*/ 69 w 75"/>
                <a:gd name="T9" fmla="*/ 13 h 74"/>
                <a:gd name="T10" fmla="*/ 68 w 75"/>
                <a:gd name="T11" fmla="*/ 18 h 74"/>
                <a:gd name="T12" fmla="*/ 67 w 75"/>
                <a:gd name="T13" fmla="*/ 23 h 74"/>
                <a:gd name="T14" fmla="*/ 67 w 75"/>
                <a:gd name="T15" fmla="*/ 28 h 74"/>
                <a:gd name="T16" fmla="*/ 66 w 75"/>
                <a:gd name="T17" fmla="*/ 32 h 74"/>
                <a:gd name="T18" fmla="*/ 66 w 75"/>
                <a:gd name="T19" fmla="*/ 37 h 74"/>
                <a:gd name="T20" fmla="*/ 66 w 75"/>
                <a:gd name="T21" fmla="*/ 42 h 74"/>
                <a:gd name="T22" fmla="*/ 67 w 75"/>
                <a:gd name="T23" fmla="*/ 47 h 74"/>
                <a:gd name="T24" fmla="*/ 67 w 75"/>
                <a:gd name="T25" fmla="*/ 52 h 74"/>
                <a:gd name="T26" fmla="*/ 68 w 75"/>
                <a:gd name="T27" fmla="*/ 56 h 74"/>
                <a:gd name="T28" fmla="*/ 69 w 75"/>
                <a:gd name="T29" fmla="*/ 61 h 74"/>
                <a:gd name="T30" fmla="*/ 71 w 75"/>
                <a:gd name="T31" fmla="*/ 65 h 74"/>
                <a:gd name="T32" fmla="*/ 73 w 75"/>
                <a:gd name="T33" fmla="*/ 70 h 74"/>
                <a:gd name="T34" fmla="*/ 75 w 75"/>
                <a:gd name="T35" fmla="*/ 74 h 74"/>
                <a:gd name="T36" fmla="*/ 0 w 75"/>
                <a:gd name="T37" fmla="*/ 37 h 74"/>
                <a:gd name="T38" fmla="*/ 0 w 75"/>
                <a:gd name="T39" fmla="*/ 37 h 74"/>
                <a:gd name="T40" fmla="*/ 0 w 75"/>
                <a:gd name="T41" fmla="*/ 37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74"/>
                <a:gd name="T65" fmla="*/ 75 w 75"/>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74">
                  <a:moveTo>
                    <a:pt x="0" y="37"/>
                  </a:moveTo>
                  <a:lnTo>
                    <a:pt x="75" y="0"/>
                  </a:lnTo>
                  <a:lnTo>
                    <a:pt x="73" y="4"/>
                  </a:lnTo>
                  <a:lnTo>
                    <a:pt x="71" y="9"/>
                  </a:lnTo>
                  <a:lnTo>
                    <a:pt x="69" y="13"/>
                  </a:lnTo>
                  <a:lnTo>
                    <a:pt x="68" y="18"/>
                  </a:lnTo>
                  <a:lnTo>
                    <a:pt x="67" y="23"/>
                  </a:lnTo>
                  <a:lnTo>
                    <a:pt x="67" y="28"/>
                  </a:lnTo>
                  <a:lnTo>
                    <a:pt x="66" y="32"/>
                  </a:lnTo>
                  <a:lnTo>
                    <a:pt x="66" y="37"/>
                  </a:lnTo>
                  <a:lnTo>
                    <a:pt x="66" y="42"/>
                  </a:lnTo>
                  <a:lnTo>
                    <a:pt x="67" y="47"/>
                  </a:lnTo>
                  <a:lnTo>
                    <a:pt x="67" y="52"/>
                  </a:lnTo>
                  <a:lnTo>
                    <a:pt x="68" y="56"/>
                  </a:lnTo>
                  <a:lnTo>
                    <a:pt x="69" y="61"/>
                  </a:lnTo>
                  <a:lnTo>
                    <a:pt x="71" y="65"/>
                  </a:lnTo>
                  <a:lnTo>
                    <a:pt x="73" y="70"/>
                  </a:lnTo>
                  <a:lnTo>
                    <a:pt x="75" y="74"/>
                  </a:lnTo>
                  <a:lnTo>
                    <a:pt x="0" y="37"/>
                  </a:lnTo>
                  <a:close/>
                </a:path>
              </a:pathLst>
            </a:custGeom>
            <a:grpFill/>
            <a:ln w="25400">
              <a:solidFill>
                <a:srgbClr val="000000"/>
              </a:solidFill>
              <a:round/>
              <a:headEnd/>
              <a:tailEnd/>
            </a:ln>
          </p:spPr>
          <p:txBody>
            <a:bodyPr/>
            <a:lstStyle/>
            <a:p>
              <a:endParaRPr lang="zh-CN" altLang="en-US"/>
            </a:p>
          </p:txBody>
        </p:sp>
        <p:sp>
          <p:nvSpPr>
            <p:cNvPr id="154719" name="Line 102"/>
            <p:cNvSpPr>
              <a:spLocks noChangeShapeType="1"/>
            </p:cNvSpPr>
            <p:nvPr/>
          </p:nvSpPr>
          <p:spPr bwMode="auto">
            <a:xfrm flipH="1">
              <a:off x="1038225" y="4824413"/>
              <a:ext cx="1733550" cy="793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20" name="Line 103"/>
            <p:cNvSpPr>
              <a:spLocks noChangeShapeType="1"/>
            </p:cNvSpPr>
            <p:nvPr/>
          </p:nvSpPr>
          <p:spPr bwMode="auto">
            <a:xfrm flipV="1">
              <a:off x="1038225" y="4830763"/>
              <a:ext cx="1588" cy="447675"/>
            </a:xfrm>
            <a:prstGeom prst="line">
              <a:avLst/>
            </a:prstGeom>
            <a:grpFill/>
            <a:ln w="25400" cap="rnd">
              <a:solidFill>
                <a:schemeClr val="accent5">
                  <a:lumMod val="25000"/>
                </a:schemeClr>
              </a:solidFill>
              <a:round/>
              <a:headEnd/>
              <a:tailEnd/>
            </a:ln>
          </p:spPr>
          <p:txBody>
            <a:bodyPr/>
            <a:lstStyle/>
            <a:p>
              <a:endParaRPr lang="zh-CN" altLang="en-US"/>
            </a:p>
          </p:txBody>
        </p:sp>
        <p:sp>
          <p:nvSpPr>
            <p:cNvPr id="154721" name="Line 104"/>
            <p:cNvSpPr>
              <a:spLocks noChangeShapeType="1"/>
            </p:cNvSpPr>
            <p:nvPr/>
          </p:nvSpPr>
          <p:spPr bwMode="auto">
            <a:xfrm>
              <a:off x="2387600" y="4830763"/>
              <a:ext cx="1588" cy="233363"/>
            </a:xfrm>
            <a:prstGeom prst="line">
              <a:avLst/>
            </a:prstGeom>
            <a:grpFill/>
            <a:ln w="25400" cap="rnd">
              <a:solidFill>
                <a:schemeClr val="accent5">
                  <a:lumMod val="25000"/>
                </a:schemeClr>
              </a:solidFill>
              <a:round/>
              <a:headEnd type="oval" w="med" len="med"/>
              <a:tailEnd/>
            </a:ln>
          </p:spPr>
          <p:txBody>
            <a:bodyPr/>
            <a:lstStyle/>
            <a:p>
              <a:endParaRPr lang="zh-CN" altLang="en-US"/>
            </a:p>
          </p:txBody>
        </p:sp>
        <p:sp>
          <p:nvSpPr>
            <p:cNvPr id="154722" name="Line 105"/>
            <p:cNvSpPr>
              <a:spLocks noChangeShapeType="1"/>
            </p:cNvSpPr>
            <p:nvPr/>
          </p:nvSpPr>
          <p:spPr bwMode="auto">
            <a:xfrm>
              <a:off x="2027238" y="4830763"/>
              <a:ext cx="1588" cy="233363"/>
            </a:xfrm>
            <a:prstGeom prst="line">
              <a:avLst/>
            </a:prstGeom>
            <a:grpFill/>
            <a:ln w="25400" cap="rnd">
              <a:solidFill>
                <a:schemeClr val="accent5">
                  <a:lumMod val="25000"/>
                </a:schemeClr>
              </a:solidFill>
              <a:round/>
              <a:headEnd/>
              <a:tailEnd/>
            </a:ln>
          </p:spPr>
          <p:txBody>
            <a:bodyPr/>
            <a:lstStyle/>
            <a:p>
              <a:endParaRPr lang="zh-CN" altLang="en-US"/>
            </a:p>
          </p:txBody>
        </p:sp>
        <p:sp>
          <p:nvSpPr>
            <p:cNvPr id="154723" name="Freeform 106"/>
            <p:cNvSpPr>
              <a:spLocks/>
            </p:cNvSpPr>
            <p:nvPr/>
          </p:nvSpPr>
          <p:spPr bwMode="auto">
            <a:xfrm>
              <a:off x="1993900" y="4797426"/>
              <a:ext cx="68263" cy="68263"/>
            </a:xfrm>
            <a:custGeom>
              <a:avLst/>
              <a:gdLst>
                <a:gd name="T0" fmla="*/ 0 w 116"/>
                <a:gd name="T1" fmla="*/ 0 h 116"/>
                <a:gd name="T2" fmla="*/ 0 w 116"/>
                <a:gd name="T3" fmla="*/ 0 h 116"/>
                <a:gd name="T4" fmla="*/ 0 w 116"/>
                <a:gd name="T5" fmla="*/ 0 h 116"/>
                <a:gd name="T6" fmla="*/ 0 w 116"/>
                <a:gd name="T7" fmla="*/ 0 h 116"/>
                <a:gd name="T8" fmla="*/ 0 w 116"/>
                <a:gd name="T9" fmla="*/ 0 h 116"/>
                <a:gd name="T10" fmla="*/ 0 w 116"/>
                <a:gd name="T11" fmla="*/ 0 h 116"/>
                <a:gd name="T12" fmla="*/ 0 60000 65536"/>
                <a:gd name="T13" fmla="*/ 0 60000 65536"/>
                <a:gd name="T14" fmla="*/ 0 60000 65536"/>
                <a:gd name="T15" fmla="*/ 0 60000 65536"/>
                <a:gd name="T16" fmla="*/ 0 60000 65536"/>
                <a:gd name="T17" fmla="*/ 0 60000 65536"/>
                <a:gd name="T18" fmla="*/ 0 w 116"/>
                <a:gd name="T19" fmla="*/ 0 h 116"/>
                <a:gd name="T20" fmla="*/ 116 w 116"/>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16" h="116">
                  <a:moveTo>
                    <a:pt x="58" y="116"/>
                  </a:moveTo>
                  <a:cubicBezTo>
                    <a:pt x="90" y="116"/>
                    <a:pt x="116" y="90"/>
                    <a:pt x="116" y="58"/>
                  </a:cubicBezTo>
                  <a:cubicBezTo>
                    <a:pt x="116" y="26"/>
                    <a:pt x="90" y="0"/>
                    <a:pt x="58" y="0"/>
                  </a:cubicBezTo>
                  <a:cubicBezTo>
                    <a:pt x="58" y="0"/>
                    <a:pt x="58" y="0"/>
                    <a:pt x="58" y="0"/>
                  </a:cubicBezTo>
                  <a:cubicBezTo>
                    <a:pt x="26" y="0"/>
                    <a:pt x="0" y="26"/>
                    <a:pt x="0" y="58"/>
                  </a:cubicBezTo>
                  <a:cubicBezTo>
                    <a:pt x="0" y="90"/>
                    <a:pt x="26" y="116"/>
                    <a:pt x="58" y="116"/>
                  </a:cubicBezTo>
                </a:path>
              </a:pathLst>
            </a:custGeom>
            <a:grpFill/>
            <a:ln w="25400">
              <a:solidFill>
                <a:schemeClr val="accent5">
                  <a:lumMod val="25000"/>
                </a:schemeClr>
              </a:solidFill>
              <a:round/>
              <a:headEnd/>
              <a:tailEnd/>
            </a:ln>
          </p:spPr>
          <p:txBody>
            <a:bodyPr/>
            <a:lstStyle/>
            <a:p>
              <a:endParaRPr lang="zh-CN" altLang="en-US"/>
            </a:p>
          </p:txBody>
        </p:sp>
        <p:sp>
          <p:nvSpPr>
            <p:cNvPr id="154724" name="Line 107"/>
            <p:cNvSpPr>
              <a:spLocks noChangeShapeType="1"/>
            </p:cNvSpPr>
            <p:nvPr/>
          </p:nvSpPr>
          <p:spPr bwMode="auto">
            <a:xfrm>
              <a:off x="1703388" y="4830763"/>
              <a:ext cx="1588" cy="233363"/>
            </a:xfrm>
            <a:prstGeom prst="line">
              <a:avLst/>
            </a:prstGeom>
            <a:grpFill/>
            <a:ln w="25400" cap="rnd">
              <a:solidFill>
                <a:schemeClr val="accent5">
                  <a:lumMod val="25000"/>
                </a:schemeClr>
              </a:solidFill>
              <a:round/>
              <a:headEnd/>
              <a:tailEnd/>
            </a:ln>
          </p:spPr>
          <p:txBody>
            <a:bodyPr/>
            <a:lstStyle/>
            <a:p>
              <a:endParaRPr lang="zh-CN" altLang="en-US"/>
            </a:p>
          </p:txBody>
        </p:sp>
        <p:sp>
          <p:nvSpPr>
            <p:cNvPr id="154725" name="Freeform 108"/>
            <p:cNvSpPr>
              <a:spLocks/>
            </p:cNvSpPr>
            <p:nvPr/>
          </p:nvSpPr>
          <p:spPr bwMode="auto">
            <a:xfrm>
              <a:off x="1670050" y="4797426"/>
              <a:ext cx="68263" cy="68263"/>
            </a:xfrm>
            <a:custGeom>
              <a:avLst/>
              <a:gdLst>
                <a:gd name="T0" fmla="*/ 0 w 115"/>
                <a:gd name="T1" fmla="*/ 0 h 116"/>
                <a:gd name="T2" fmla="*/ 0 w 115"/>
                <a:gd name="T3" fmla="*/ 0 h 116"/>
                <a:gd name="T4" fmla="*/ 0 w 115"/>
                <a:gd name="T5" fmla="*/ 0 h 116"/>
                <a:gd name="T6" fmla="*/ 0 w 115"/>
                <a:gd name="T7" fmla="*/ 0 h 116"/>
                <a:gd name="T8" fmla="*/ 0 w 115"/>
                <a:gd name="T9" fmla="*/ 0 h 116"/>
                <a:gd name="T10" fmla="*/ 0 w 115"/>
                <a:gd name="T11" fmla="*/ 0 h 116"/>
                <a:gd name="T12" fmla="*/ 0 60000 65536"/>
                <a:gd name="T13" fmla="*/ 0 60000 65536"/>
                <a:gd name="T14" fmla="*/ 0 60000 65536"/>
                <a:gd name="T15" fmla="*/ 0 60000 65536"/>
                <a:gd name="T16" fmla="*/ 0 60000 65536"/>
                <a:gd name="T17" fmla="*/ 0 60000 65536"/>
                <a:gd name="T18" fmla="*/ 0 w 115"/>
                <a:gd name="T19" fmla="*/ 0 h 116"/>
                <a:gd name="T20" fmla="*/ 115 w 115"/>
                <a:gd name="T21" fmla="*/ 116 h 116"/>
              </a:gdLst>
              <a:ahLst/>
              <a:cxnLst>
                <a:cxn ang="T12">
                  <a:pos x="T0" y="T1"/>
                </a:cxn>
                <a:cxn ang="T13">
                  <a:pos x="T2" y="T3"/>
                </a:cxn>
                <a:cxn ang="T14">
                  <a:pos x="T4" y="T5"/>
                </a:cxn>
                <a:cxn ang="T15">
                  <a:pos x="T6" y="T7"/>
                </a:cxn>
                <a:cxn ang="T16">
                  <a:pos x="T8" y="T9"/>
                </a:cxn>
                <a:cxn ang="T17">
                  <a:pos x="T10" y="T11"/>
                </a:cxn>
              </a:cxnLst>
              <a:rect l="T18" t="T19" r="T20" b="T21"/>
              <a:pathLst>
                <a:path w="115" h="116">
                  <a:moveTo>
                    <a:pt x="58" y="116"/>
                  </a:moveTo>
                  <a:cubicBezTo>
                    <a:pt x="89" y="116"/>
                    <a:pt x="115" y="90"/>
                    <a:pt x="115" y="58"/>
                  </a:cubicBezTo>
                  <a:cubicBezTo>
                    <a:pt x="115" y="26"/>
                    <a:pt x="89" y="0"/>
                    <a:pt x="58" y="0"/>
                  </a:cubicBezTo>
                  <a:cubicBezTo>
                    <a:pt x="58" y="0"/>
                    <a:pt x="58" y="0"/>
                    <a:pt x="58" y="0"/>
                  </a:cubicBezTo>
                  <a:cubicBezTo>
                    <a:pt x="26" y="0"/>
                    <a:pt x="0" y="26"/>
                    <a:pt x="0" y="58"/>
                  </a:cubicBezTo>
                  <a:cubicBezTo>
                    <a:pt x="0" y="90"/>
                    <a:pt x="26" y="116"/>
                    <a:pt x="58" y="116"/>
                  </a:cubicBezTo>
                </a:path>
              </a:pathLst>
            </a:custGeom>
            <a:grpFill/>
            <a:ln w="25400">
              <a:solidFill>
                <a:schemeClr val="accent5">
                  <a:lumMod val="25000"/>
                </a:schemeClr>
              </a:solidFill>
              <a:round/>
              <a:headEnd/>
              <a:tailEnd/>
            </a:ln>
          </p:spPr>
          <p:txBody>
            <a:bodyPr/>
            <a:lstStyle/>
            <a:p>
              <a:endParaRPr lang="zh-CN" altLang="en-US"/>
            </a:p>
          </p:txBody>
        </p:sp>
        <p:sp>
          <p:nvSpPr>
            <p:cNvPr id="154726" name="Line 109"/>
            <p:cNvSpPr>
              <a:spLocks noChangeShapeType="1"/>
            </p:cNvSpPr>
            <p:nvPr/>
          </p:nvSpPr>
          <p:spPr bwMode="auto">
            <a:xfrm>
              <a:off x="1362075" y="4830763"/>
              <a:ext cx="1588" cy="233363"/>
            </a:xfrm>
            <a:prstGeom prst="line">
              <a:avLst/>
            </a:prstGeom>
            <a:grpFill/>
            <a:ln w="25400" cap="rnd">
              <a:solidFill>
                <a:schemeClr val="accent5">
                  <a:lumMod val="25000"/>
                </a:schemeClr>
              </a:solidFill>
              <a:round/>
              <a:headEnd/>
              <a:tailEnd/>
            </a:ln>
          </p:spPr>
          <p:txBody>
            <a:bodyPr/>
            <a:lstStyle/>
            <a:p>
              <a:endParaRPr lang="zh-CN" altLang="en-US"/>
            </a:p>
          </p:txBody>
        </p:sp>
        <p:sp>
          <p:nvSpPr>
            <p:cNvPr id="154727" name="Line 110"/>
            <p:cNvSpPr>
              <a:spLocks noChangeShapeType="1"/>
            </p:cNvSpPr>
            <p:nvPr/>
          </p:nvSpPr>
          <p:spPr bwMode="auto">
            <a:xfrm>
              <a:off x="3951288" y="6234114"/>
              <a:ext cx="1588" cy="31273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28" name="Freeform 111"/>
            <p:cNvSpPr>
              <a:spLocks/>
            </p:cNvSpPr>
            <p:nvPr/>
          </p:nvSpPr>
          <p:spPr bwMode="auto">
            <a:xfrm>
              <a:off x="3892550" y="6518276"/>
              <a:ext cx="119063" cy="119063"/>
            </a:xfrm>
            <a:custGeom>
              <a:avLst/>
              <a:gdLst>
                <a:gd name="T0" fmla="*/ 37 w 75"/>
                <a:gd name="T1" fmla="*/ 75 h 75"/>
                <a:gd name="T2" fmla="*/ 0 w 75"/>
                <a:gd name="T3" fmla="*/ 0 h 75"/>
                <a:gd name="T4" fmla="*/ 4 w 75"/>
                <a:gd name="T5" fmla="*/ 2 h 75"/>
                <a:gd name="T6" fmla="*/ 9 w 75"/>
                <a:gd name="T7" fmla="*/ 5 h 75"/>
                <a:gd name="T8" fmla="*/ 14 w 75"/>
                <a:gd name="T9" fmla="*/ 6 h 75"/>
                <a:gd name="T10" fmla="*/ 18 w 75"/>
                <a:gd name="T11" fmla="*/ 7 h 75"/>
                <a:gd name="T12" fmla="*/ 23 w 75"/>
                <a:gd name="T13" fmla="*/ 8 h 75"/>
                <a:gd name="T14" fmla="*/ 27 w 75"/>
                <a:gd name="T15" fmla="*/ 9 h 75"/>
                <a:gd name="T16" fmla="*/ 32 w 75"/>
                <a:gd name="T17" fmla="*/ 9 h 75"/>
                <a:gd name="T18" fmla="*/ 37 w 75"/>
                <a:gd name="T19" fmla="*/ 9 h 75"/>
                <a:gd name="T20" fmla="*/ 42 w 75"/>
                <a:gd name="T21" fmla="*/ 9 h 75"/>
                <a:gd name="T22" fmla="*/ 47 w 75"/>
                <a:gd name="T23" fmla="*/ 9 h 75"/>
                <a:gd name="T24" fmla="*/ 51 w 75"/>
                <a:gd name="T25" fmla="*/ 8 h 75"/>
                <a:gd name="T26" fmla="*/ 56 w 75"/>
                <a:gd name="T27" fmla="*/ 7 h 75"/>
                <a:gd name="T28" fmla="*/ 61 w 75"/>
                <a:gd name="T29" fmla="*/ 6 h 75"/>
                <a:gd name="T30" fmla="*/ 66 w 75"/>
                <a:gd name="T31" fmla="*/ 5 h 75"/>
                <a:gd name="T32" fmla="*/ 70 w 75"/>
                <a:gd name="T33" fmla="*/ 2 h 75"/>
                <a:gd name="T34" fmla="*/ 75 w 75"/>
                <a:gd name="T35" fmla="*/ 0 h 75"/>
                <a:gd name="T36" fmla="*/ 37 w 75"/>
                <a:gd name="T37" fmla="*/ 75 h 75"/>
                <a:gd name="T38" fmla="*/ 37 w 75"/>
                <a:gd name="T39" fmla="*/ 75 h 75"/>
                <a:gd name="T40" fmla="*/ 37 w 75"/>
                <a:gd name="T41" fmla="*/ 75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75"/>
                <a:gd name="T65" fmla="*/ 75 w 75"/>
                <a:gd name="T66" fmla="*/ 75 h 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75">
                  <a:moveTo>
                    <a:pt x="37" y="75"/>
                  </a:moveTo>
                  <a:lnTo>
                    <a:pt x="0" y="0"/>
                  </a:lnTo>
                  <a:lnTo>
                    <a:pt x="4" y="2"/>
                  </a:lnTo>
                  <a:lnTo>
                    <a:pt x="9" y="5"/>
                  </a:lnTo>
                  <a:lnTo>
                    <a:pt x="14" y="6"/>
                  </a:lnTo>
                  <a:lnTo>
                    <a:pt x="18" y="7"/>
                  </a:lnTo>
                  <a:lnTo>
                    <a:pt x="23" y="8"/>
                  </a:lnTo>
                  <a:lnTo>
                    <a:pt x="27" y="9"/>
                  </a:lnTo>
                  <a:lnTo>
                    <a:pt x="32" y="9"/>
                  </a:lnTo>
                  <a:lnTo>
                    <a:pt x="37" y="9"/>
                  </a:lnTo>
                  <a:lnTo>
                    <a:pt x="42" y="9"/>
                  </a:lnTo>
                  <a:lnTo>
                    <a:pt x="47" y="9"/>
                  </a:lnTo>
                  <a:lnTo>
                    <a:pt x="51" y="8"/>
                  </a:lnTo>
                  <a:lnTo>
                    <a:pt x="56" y="7"/>
                  </a:lnTo>
                  <a:lnTo>
                    <a:pt x="61" y="6"/>
                  </a:lnTo>
                  <a:lnTo>
                    <a:pt x="66" y="5"/>
                  </a:lnTo>
                  <a:lnTo>
                    <a:pt x="70" y="2"/>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729" name="Line 112"/>
            <p:cNvSpPr>
              <a:spLocks noChangeShapeType="1"/>
            </p:cNvSpPr>
            <p:nvPr/>
          </p:nvSpPr>
          <p:spPr bwMode="auto">
            <a:xfrm>
              <a:off x="3590925" y="6234114"/>
              <a:ext cx="1588" cy="31273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30" name="Freeform 113"/>
            <p:cNvSpPr>
              <a:spLocks/>
            </p:cNvSpPr>
            <p:nvPr/>
          </p:nvSpPr>
          <p:spPr bwMode="auto">
            <a:xfrm>
              <a:off x="3532188" y="6518276"/>
              <a:ext cx="119063" cy="119063"/>
            </a:xfrm>
            <a:custGeom>
              <a:avLst/>
              <a:gdLst>
                <a:gd name="T0" fmla="*/ 37 w 75"/>
                <a:gd name="T1" fmla="*/ 75 h 75"/>
                <a:gd name="T2" fmla="*/ 0 w 75"/>
                <a:gd name="T3" fmla="*/ 0 h 75"/>
                <a:gd name="T4" fmla="*/ 4 w 75"/>
                <a:gd name="T5" fmla="*/ 2 h 75"/>
                <a:gd name="T6" fmla="*/ 9 w 75"/>
                <a:gd name="T7" fmla="*/ 5 h 75"/>
                <a:gd name="T8" fmla="*/ 14 w 75"/>
                <a:gd name="T9" fmla="*/ 6 h 75"/>
                <a:gd name="T10" fmla="*/ 19 w 75"/>
                <a:gd name="T11" fmla="*/ 7 h 75"/>
                <a:gd name="T12" fmla="*/ 23 w 75"/>
                <a:gd name="T13" fmla="*/ 8 h 75"/>
                <a:gd name="T14" fmla="*/ 28 w 75"/>
                <a:gd name="T15" fmla="*/ 9 h 75"/>
                <a:gd name="T16" fmla="*/ 33 w 75"/>
                <a:gd name="T17" fmla="*/ 9 h 75"/>
                <a:gd name="T18" fmla="*/ 37 w 75"/>
                <a:gd name="T19" fmla="*/ 9 h 75"/>
                <a:gd name="T20" fmla="*/ 42 w 75"/>
                <a:gd name="T21" fmla="*/ 9 h 75"/>
                <a:gd name="T22" fmla="*/ 47 w 75"/>
                <a:gd name="T23" fmla="*/ 9 h 75"/>
                <a:gd name="T24" fmla="*/ 52 w 75"/>
                <a:gd name="T25" fmla="*/ 8 h 75"/>
                <a:gd name="T26" fmla="*/ 57 w 75"/>
                <a:gd name="T27" fmla="*/ 7 h 75"/>
                <a:gd name="T28" fmla="*/ 61 w 75"/>
                <a:gd name="T29" fmla="*/ 6 h 75"/>
                <a:gd name="T30" fmla="*/ 66 w 75"/>
                <a:gd name="T31" fmla="*/ 5 h 75"/>
                <a:gd name="T32" fmla="*/ 70 w 75"/>
                <a:gd name="T33" fmla="*/ 2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2"/>
                  </a:lnTo>
                  <a:lnTo>
                    <a:pt x="9" y="5"/>
                  </a:lnTo>
                  <a:lnTo>
                    <a:pt x="14" y="6"/>
                  </a:lnTo>
                  <a:lnTo>
                    <a:pt x="19" y="7"/>
                  </a:lnTo>
                  <a:lnTo>
                    <a:pt x="23" y="8"/>
                  </a:lnTo>
                  <a:lnTo>
                    <a:pt x="28" y="9"/>
                  </a:lnTo>
                  <a:lnTo>
                    <a:pt x="33" y="9"/>
                  </a:lnTo>
                  <a:lnTo>
                    <a:pt x="37" y="9"/>
                  </a:lnTo>
                  <a:lnTo>
                    <a:pt x="42" y="9"/>
                  </a:lnTo>
                  <a:lnTo>
                    <a:pt x="47" y="9"/>
                  </a:lnTo>
                  <a:lnTo>
                    <a:pt x="52" y="8"/>
                  </a:lnTo>
                  <a:lnTo>
                    <a:pt x="57" y="7"/>
                  </a:lnTo>
                  <a:lnTo>
                    <a:pt x="61" y="6"/>
                  </a:lnTo>
                  <a:lnTo>
                    <a:pt x="66" y="5"/>
                  </a:lnTo>
                  <a:lnTo>
                    <a:pt x="70" y="2"/>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731" name="Line 114"/>
            <p:cNvSpPr>
              <a:spLocks noChangeShapeType="1"/>
            </p:cNvSpPr>
            <p:nvPr/>
          </p:nvSpPr>
          <p:spPr bwMode="auto">
            <a:xfrm>
              <a:off x="3232150" y="6234114"/>
              <a:ext cx="1588" cy="31273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32" name="Freeform 115"/>
            <p:cNvSpPr>
              <a:spLocks/>
            </p:cNvSpPr>
            <p:nvPr/>
          </p:nvSpPr>
          <p:spPr bwMode="auto">
            <a:xfrm>
              <a:off x="3171825" y="6518276"/>
              <a:ext cx="119063" cy="119063"/>
            </a:xfrm>
            <a:custGeom>
              <a:avLst/>
              <a:gdLst>
                <a:gd name="T0" fmla="*/ 38 w 75"/>
                <a:gd name="T1" fmla="*/ 75 h 75"/>
                <a:gd name="T2" fmla="*/ 0 w 75"/>
                <a:gd name="T3" fmla="*/ 0 h 75"/>
                <a:gd name="T4" fmla="*/ 5 w 75"/>
                <a:gd name="T5" fmla="*/ 2 h 75"/>
                <a:gd name="T6" fmla="*/ 9 w 75"/>
                <a:gd name="T7" fmla="*/ 5 h 75"/>
                <a:gd name="T8" fmla="*/ 14 w 75"/>
                <a:gd name="T9" fmla="*/ 6 h 75"/>
                <a:gd name="T10" fmla="*/ 19 w 75"/>
                <a:gd name="T11" fmla="*/ 7 h 75"/>
                <a:gd name="T12" fmla="*/ 23 w 75"/>
                <a:gd name="T13" fmla="*/ 8 h 75"/>
                <a:gd name="T14" fmla="*/ 28 w 75"/>
                <a:gd name="T15" fmla="*/ 9 h 75"/>
                <a:gd name="T16" fmla="*/ 33 w 75"/>
                <a:gd name="T17" fmla="*/ 9 h 75"/>
                <a:gd name="T18" fmla="*/ 38 w 75"/>
                <a:gd name="T19" fmla="*/ 9 h 75"/>
                <a:gd name="T20" fmla="*/ 42 w 75"/>
                <a:gd name="T21" fmla="*/ 9 h 75"/>
                <a:gd name="T22" fmla="*/ 47 w 75"/>
                <a:gd name="T23" fmla="*/ 9 h 75"/>
                <a:gd name="T24" fmla="*/ 52 w 75"/>
                <a:gd name="T25" fmla="*/ 8 h 75"/>
                <a:gd name="T26" fmla="*/ 57 w 75"/>
                <a:gd name="T27" fmla="*/ 7 h 75"/>
                <a:gd name="T28" fmla="*/ 62 w 75"/>
                <a:gd name="T29" fmla="*/ 6 h 75"/>
                <a:gd name="T30" fmla="*/ 66 w 75"/>
                <a:gd name="T31" fmla="*/ 5 h 75"/>
                <a:gd name="T32" fmla="*/ 71 w 75"/>
                <a:gd name="T33" fmla="*/ 2 h 75"/>
                <a:gd name="T34" fmla="*/ 75 w 75"/>
                <a:gd name="T35" fmla="*/ 0 h 75"/>
                <a:gd name="T36" fmla="*/ 75 w 75"/>
                <a:gd name="T37" fmla="*/ 0 h 75"/>
                <a:gd name="T38" fmla="*/ 38 w 75"/>
                <a:gd name="T39" fmla="*/ 75 h 75"/>
                <a:gd name="T40" fmla="*/ 38 w 75"/>
                <a:gd name="T41" fmla="*/ 75 h 75"/>
                <a:gd name="T42" fmla="*/ 38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8" y="75"/>
                  </a:moveTo>
                  <a:lnTo>
                    <a:pt x="0" y="0"/>
                  </a:lnTo>
                  <a:lnTo>
                    <a:pt x="5" y="2"/>
                  </a:lnTo>
                  <a:lnTo>
                    <a:pt x="9" y="5"/>
                  </a:lnTo>
                  <a:lnTo>
                    <a:pt x="14" y="6"/>
                  </a:lnTo>
                  <a:lnTo>
                    <a:pt x="19" y="7"/>
                  </a:lnTo>
                  <a:lnTo>
                    <a:pt x="23" y="8"/>
                  </a:lnTo>
                  <a:lnTo>
                    <a:pt x="28" y="9"/>
                  </a:lnTo>
                  <a:lnTo>
                    <a:pt x="33" y="9"/>
                  </a:lnTo>
                  <a:lnTo>
                    <a:pt x="38" y="9"/>
                  </a:lnTo>
                  <a:lnTo>
                    <a:pt x="42" y="9"/>
                  </a:lnTo>
                  <a:lnTo>
                    <a:pt x="47" y="9"/>
                  </a:lnTo>
                  <a:lnTo>
                    <a:pt x="52" y="8"/>
                  </a:lnTo>
                  <a:lnTo>
                    <a:pt x="57" y="7"/>
                  </a:lnTo>
                  <a:lnTo>
                    <a:pt x="62" y="6"/>
                  </a:lnTo>
                  <a:lnTo>
                    <a:pt x="66" y="5"/>
                  </a:lnTo>
                  <a:lnTo>
                    <a:pt x="71" y="2"/>
                  </a:lnTo>
                  <a:lnTo>
                    <a:pt x="75" y="0"/>
                  </a:lnTo>
                  <a:lnTo>
                    <a:pt x="38" y="75"/>
                  </a:lnTo>
                  <a:close/>
                </a:path>
              </a:pathLst>
            </a:custGeom>
            <a:grpFill/>
            <a:ln w="25400">
              <a:solidFill>
                <a:srgbClr val="000000"/>
              </a:solidFill>
              <a:round/>
              <a:headEnd/>
              <a:tailEnd/>
            </a:ln>
          </p:spPr>
          <p:txBody>
            <a:bodyPr/>
            <a:lstStyle/>
            <a:p>
              <a:endParaRPr lang="zh-CN" altLang="en-US"/>
            </a:p>
          </p:txBody>
        </p:sp>
        <p:sp>
          <p:nvSpPr>
            <p:cNvPr id="154733" name="Line 116"/>
            <p:cNvSpPr>
              <a:spLocks noChangeShapeType="1"/>
            </p:cNvSpPr>
            <p:nvPr/>
          </p:nvSpPr>
          <p:spPr bwMode="auto">
            <a:xfrm>
              <a:off x="2871788" y="6234114"/>
              <a:ext cx="1588" cy="31273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34" name="Freeform 117"/>
            <p:cNvSpPr>
              <a:spLocks/>
            </p:cNvSpPr>
            <p:nvPr/>
          </p:nvSpPr>
          <p:spPr bwMode="auto">
            <a:xfrm>
              <a:off x="2813050" y="6518276"/>
              <a:ext cx="119063" cy="119063"/>
            </a:xfrm>
            <a:custGeom>
              <a:avLst/>
              <a:gdLst>
                <a:gd name="T0" fmla="*/ 37 w 75"/>
                <a:gd name="T1" fmla="*/ 75 h 75"/>
                <a:gd name="T2" fmla="*/ 0 w 75"/>
                <a:gd name="T3" fmla="*/ 0 h 75"/>
                <a:gd name="T4" fmla="*/ 4 w 75"/>
                <a:gd name="T5" fmla="*/ 2 h 75"/>
                <a:gd name="T6" fmla="*/ 9 w 75"/>
                <a:gd name="T7" fmla="*/ 5 h 75"/>
                <a:gd name="T8" fmla="*/ 14 w 75"/>
                <a:gd name="T9" fmla="*/ 6 h 75"/>
                <a:gd name="T10" fmla="*/ 18 w 75"/>
                <a:gd name="T11" fmla="*/ 7 h 75"/>
                <a:gd name="T12" fmla="*/ 22 w 75"/>
                <a:gd name="T13" fmla="*/ 8 h 75"/>
                <a:gd name="T14" fmla="*/ 27 w 75"/>
                <a:gd name="T15" fmla="*/ 9 h 75"/>
                <a:gd name="T16" fmla="*/ 32 w 75"/>
                <a:gd name="T17" fmla="*/ 9 h 75"/>
                <a:gd name="T18" fmla="*/ 37 w 75"/>
                <a:gd name="T19" fmla="*/ 9 h 75"/>
                <a:gd name="T20" fmla="*/ 42 w 75"/>
                <a:gd name="T21" fmla="*/ 9 h 75"/>
                <a:gd name="T22" fmla="*/ 46 w 75"/>
                <a:gd name="T23" fmla="*/ 9 h 75"/>
                <a:gd name="T24" fmla="*/ 51 w 75"/>
                <a:gd name="T25" fmla="*/ 8 h 75"/>
                <a:gd name="T26" fmla="*/ 56 w 75"/>
                <a:gd name="T27" fmla="*/ 7 h 75"/>
                <a:gd name="T28" fmla="*/ 61 w 75"/>
                <a:gd name="T29" fmla="*/ 6 h 75"/>
                <a:gd name="T30" fmla="*/ 66 w 75"/>
                <a:gd name="T31" fmla="*/ 5 h 75"/>
                <a:gd name="T32" fmla="*/ 70 w 75"/>
                <a:gd name="T33" fmla="*/ 2 h 75"/>
                <a:gd name="T34" fmla="*/ 75 w 75"/>
                <a:gd name="T35" fmla="*/ 0 h 75"/>
                <a:gd name="T36" fmla="*/ 75 w 75"/>
                <a:gd name="T37" fmla="*/ 0 h 75"/>
                <a:gd name="T38" fmla="*/ 37 w 75"/>
                <a:gd name="T39" fmla="*/ 75 h 75"/>
                <a:gd name="T40" fmla="*/ 37 w 75"/>
                <a:gd name="T41" fmla="*/ 75 h 75"/>
                <a:gd name="T42" fmla="*/ 37 w 75"/>
                <a:gd name="T43" fmla="*/ 75 h 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5"/>
                <a:gd name="T67" fmla="*/ 0 h 75"/>
                <a:gd name="T68" fmla="*/ 75 w 75"/>
                <a:gd name="T69" fmla="*/ 75 h 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5" h="75">
                  <a:moveTo>
                    <a:pt x="37" y="75"/>
                  </a:moveTo>
                  <a:lnTo>
                    <a:pt x="0" y="0"/>
                  </a:lnTo>
                  <a:lnTo>
                    <a:pt x="4" y="2"/>
                  </a:lnTo>
                  <a:lnTo>
                    <a:pt x="9" y="5"/>
                  </a:lnTo>
                  <a:lnTo>
                    <a:pt x="14" y="6"/>
                  </a:lnTo>
                  <a:lnTo>
                    <a:pt x="18" y="7"/>
                  </a:lnTo>
                  <a:lnTo>
                    <a:pt x="22" y="8"/>
                  </a:lnTo>
                  <a:lnTo>
                    <a:pt x="27" y="9"/>
                  </a:lnTo>
                  <a:lnTo>
                    <a:pt x="32" y="9"/>
                  </a:lnTo>
                  <a:lnTo>
                    <a:pt x="37" y="9"/>
                  </a:lnTo>
                  <a:lnTo>
                    <a:pt x="42" y="9"/>
                  </a:lnTo>
                  <a:lnTo>
                    <a:pt x="46" y="9"/>
                  </a:lnTo>
                  <a:lnTo>
                    <a:pt x="51" y="8"/>
                  </a:lnTo>
                  <a:lnTo>
                    <a:pt x="56" y="7"/>
                  </a:lnTo>
                  <a:lnTo>
                    <a:pt x="61" y="6"/>
                  </a:lnTo>
                  <a:lnTo>
                    <a:pt x="66" y="5"/>
                  </a:lnTo>
                  <a:lnTo>
                    <a:pt x="70" y="2"/>
                  </a:lnTo>
                  <a:lnTo>
                    <a:pt x="75" y="0"/>
                  </a:lnTo>
                  <a:lnTo>
                    <a:pt x="37" y="75"/>
                  </a:lnTo>
                  <a:close/>
                </a:path>
              </a:pathLst>
            </a:custGeom>
            <a:grpFill/>
            <a:ln w="25400">
              <a:solidFill>
                <a:srgbClr val="000000"/>
              </a:solidFill>
              <a:round/>
              <a:headEnd/>
              <a:tailEnd/>
            </a:ln>
          </p:spPr>
          <p:txBody>
            <a:bodyPr/>
            <a:lstStyle/>
            <a:p>
              <a:endParaRPr lang="zh-CN" altLang="en-US"/>
            </a:p>
          </p:txBody>
        </p:sp>
        <p:sp>
          <p:nvSpPr>
            <p:cNvPr id="154735" name="Line 118"/>
            <p:cNvSpPr>
              <a:spLocks noChangeShapeType="1"/>
            </p:cNvSpPr>
            <p:nvPr/>
          </p:nvSpPr>
          <p:spPr bwMode="auto">
            <a:xfrm>
              <a:off x="930275" y="5278438"/>
              <a:ext cx="215900" cy="1588"/>
            </a:xfrm>
            <a:prstGeom prst="line">
              <a:avLst/>
            </a:prstGeom>
            <a:grpFill/>
            <a:ln w="25400" cap="rnd">
              <a:solidFill>
                <a:schemeClr val="accent5">
                  <a:lumMod val="25000"/>
                </a:schemeClr>
              </a:solidFill>
              <a:round/>
              <a:headEnd/>
              <a:tailEnd/>
            </a:ln>
          </p:spPr>
          <p:txBody>
            <a:bodyPr/>
            <a:lstStyle/>
            <a:p>
              <a:endParaRPr lang="zh-CN" altLang="en-US"/>
            </a:p>
          </p:txBody>
        </p:sp>
        <p:sp>
          <p:nvSpPr>
            <p:cNvPr id="154736" name="Freeform 119"/>
            <p:cNvSpPr>
              <a:spLocks/>
            </p:cNvSpPr>
            <p:nvPr/>
          </p:nvSpPr>
          <p:spPr bwMode="auto">
            <a:xfrm>
              <a:off x="3862388" y="4076701"/>
              <a:ext cx="34925" cy="34925"/>
            </a:xfrm>
            <a:custGeom>
              <a:avLst/>
              <a:gdLst>
                <a:gd name="T0" fmla="*/ 0 w 22"/>
                <a:gd name="T1" fmla="*/ 11 h 22"/>
                <a:gd name="T2" fmla="*/ 0 w 22"/>
                <a:gd name="T3" fmla="*/ 9 h 22"/>
                <a:gd name="T4" fmla="*/ 0 w 22"/>
                <a:gd name="T5" fmla="*/ 6 h 22"/>
                <a:gd name="T6" fmla="*/ 1 w 22"/>
                <a:gd name="T7" fmla="*/ 5 h 22"/>
                <a:gd name="T8" fmla="*/ 3 w 22"/>
                <a:gd name="T9" fmla="*/ 3 h 22"/>
                <a:gd name="T10" fmla="*/ 4 w 22"/>
                <a:gd name="T11" fmla="*/ 2 h 22"/>
                <a:gd name="T12" fmla="*/ 6 w 22"/>
                <a:gd name="T13" fmla="*/ 0 h 22"/>
                <a:gd name="T14" fmla="*/ 9 w 22"/>
                <a:gd name="T15" fmla="*/ 0 h 22"/>
                <a:gd name="T16" fmla="*/ 11 w 22"/>
                <a:gd name="T17" fmla="*/ 0 h 22"/>
                <a:gd name="T18" fmla="*/ 13 w 22"/>
                <a:gd name="T19" fmla="*/ 0 h 22"/>
                <a:gd name="T20" fmla="*/ 15 w 22"/>
                <a:gd name="T21" fmla="*/ 0 h 22"/>
                <a:gd name="T22" fmla="*/ 17 w 22"/>
                <a:gd name="T23" fmla="*/ 2 h 22"/>
                <a:gd name="T24" fmla="*/ 19 w 22"/>
                <a:gd name="T25" fmla="*/ 3 h 22"/>
                <a:gd name="T26" fmla="*/ 20 w 22"/>
                <a:gd name="T27" fmla="*/ 5 h 22"/>
                <a:gd name="T28" fmla="*/ 21 w 22"/>
                <a:gd name="T29" fmla="*/ 6 h 22"/>
                <a:gd name="T30" fmla="*/ 22 w 22"/>
                <a:gd name="T31" fmla="*/ 9 h 22"/>
                <a:gd name="T32" fmla="*/ 22 w 22"/>
                <a:gd name="T33" fmla="*/ 11 h 22"/>
                <a:gd name="T34" fmla="*/ 22 w 22"/>
                <a:gd name="T35" fmla="*/ 11 h 22"/>
                <a:gd name="T36" fmla="*/ 22 w 22"/>
                <a:gd name="T37" fmla="*/ 13 h 22"/>
                <a:gd name="T38" fmla="*/ 21 w 22"/>
                <a:gd name="T39" fmla="*/ 15 h 22"/>
                <a:gd name="T40" fmla="*/ 20 w 22"/>
                <a:gd name="T41" fmla="*/ 17 h 22"/>
                <a:gd name="T42" fmla="*/ 19 w 22"/>
                <a:gd name="T43" fmla="*/ 19 h 22"/>
                <a:gd name="T44" fmla="*/ 17 w 22"/>
                <a:gd name="T45" fmla="*/ 20 h 22"/>
                <a:gd name="T46" fmla="*/ 15 w 22"/>
                <a:gd name="T47" fmla="*/ 21 h 22"/>
                <a:gd name="T48" fmla="*/ 13 w 22"/>
                <a:gd name="T49" fmla="*/ 22 h 22"/>
                <a:gd name="T50" fmla="*/ 11 w 22"/>
                <a:gd name="T51" fmla="*/ 22 h 22"/>
                <a:gd name="T52" fmla="*/ 9 w 22"/>
                <a:gd name="T53" fmla="*/ 22 h 22"/>
                <a:gd name="T54" fmla="*/ 6 w 22"/>
                <a:gd name="T55" fmla="*/ 21 h 22"/>
                <a:gd name="T56" fmla="*/ 4 w 22"/>
                <a:gd name="T57" fmla="*/ 20 h 22"/>
                <a:gd name="T58" fmla="*/ 3 w 22"/>
                <a:gd name="T59" fmla="*/ 19 h 22"/>
                <a:gd name="T60" fmla="*/ 1 w 22"/>
                <a:gd name="T61" fmla="*/ 17 h 22"/>
                <a:gd name="T62" fmla="*/ 0 w 22"/>
                <a:gd name="T63" fmla="*/ 15 h 22"/>
                <a:gd name="T64" fmla="*/ 0 w 22"/>
                <a:gd name="T65" fmla="*/ 13 h 22"/>
                <a:gd name="T66" fmla="*/ 0 w 22"/>
                <a:gd name="T67" fmla="*/ 11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22"/>
                <a:gd name="T104" fmla="*/ 22 w 22"/>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22">
                  <a:moveTo>
                    <a:pt x="0" y="11"/>
                  </a:moveTo>
                  <a:lnTo>
                    <a:pt x="0" y="9"/>
                  </a:lnTo>
                  <a:lnTo>
                    <a:pt x="0" y="6"/>
                  </a:lnTo>
                  <a:lnTo>
                    <a:pt x="1" y="5"/>
                  </a:lnTo>
                  <a:lnTo>
                    <a:pt x="3" y="3"/>
                  </a:lnTo>
                  <a:lnTo>
                    <a:pt x="4" y="2"/>
                  </a:lnTo>
                  <a:lnTo>
                    <a:pt x="6" y="0"/>
                  </a:lnTo>
                  <a:lnTo>
                    <a:pt x="9" y="0"/>
                  </a:lnTo>
                  <a:lnTo>
                    <a:pt x="11" y="0"/>
                  </a:lnTo>
                  <a:lnTo>
                    <a:pt x="13" y="0"/>
                  </a:lnTo>
                  <a:lnTo>
                    <a:pt x="15" y="0"/>
                  </a:lnTo>
                  <a:lnTo>
                    <a:pt x="17" y="2"/>
                  </a:lnTo>
                  <a:lnTo>
                    <a:pt x="19" y="3"/>
                  </a:lnTo>
                  <a:lnTo>
                    <a:pt x="20" y="5"/>
                  </a:lnTo>
                  <a:lnTo>
                    <a:pt x="21" y="6"/>
                  </a:lnTo>
                  <a:lnTo>
                    <a:pt x="22" y="9"/>
                  </a:lnTo>
                  <a:lnTo>
                    <a:pt x="22" y="11"/>
                  </a:lnTo>
                  <a:lnTo>
                    <a:pt x="22" y="13"/>
                  </a:lnTo>
                  <a:lnTo>
                    <a:pt x="21" y="15"/>
                  </a:lnTo>
                  <a:lnTo>
                    <a:pt x="20" y="17"/>
                  </a:lnTo>
                  <a:lnTo>
                    <a:pt x="19" y="19"/>
                  </a:lnTo>
                  <a:lnTo>
                    <a:pt x="17" y="20"/>
                  </a:lnTo>
                  <a:lnTo>
                    <a:pt x="15" y="21"/>
                  </a:lnTo>
                  <a:lnTo>
                    <a:pt x="13" y="22"/>
                  </a:lnTo>
                  <a:lnTo>
                    <a:pt x="11" y="22"/>
                  </a:lnTo>
                  <a:lnTo>
                    <a:pt x="9" y="22"/>
                  </a:lnTo>
                  <a:lnTo>
                    <a:pt x="6" y="21"/>
                  </a:lnTo>
                  <a:lnTo>
                    <a:pt x="4" y="20"/>
                  </a:lnTo>
                  <a:lnTo>
                    <a:pt x="3" y="19"/>
                  </a:lnTo>
                  <a:lnTo>
                    <a:pt x="1" y="17"/>
                  </a:lnTo>
                  <a:lnTo>
                    <a:pt x="0" y="15"/>
                  </a:lnTo>
                  <a:lnTo>
                    <a:pt x="0" y="13"/>
                  </a:lnTo>
                  <a:lnTo>
                    <a:pt x="0" y="11"/>
                  </a:lnTo>
                  <a:close/>
                </a:path>
              </a:pathLst>
            </a:custGeom>
            <a:grpFill/>
            <a:ln w="25400" cap="rnd">
              <a:solidFill>
                <a:schemeClr val="accent5">
                  <a:lumMod val="25000"/>
                </a:schemeClr>
              </a:solidFill>
              <a:round/>
              <a:headEnd/>
              <a:tailEnd/>
            </a:ln>
          </p:spPr>
          <p:txBody>
            <a:bodyPr/>
            <a:lstStyle/>
            <a:p>
              <a:endParaRPr lang="zh-CN" altLang="en-US"/>
            </a:p>
          </p:txBody>
        </p:sp>
        <p:sp>
          <p:nvSpPr>
            <p:cNvPr id="154737" name="Freeform 120"/>
            <p:cNvSpPr>
              <a:spLocks/>
            </p:cNvSpPr>
            <p:nvPr/>
          </p:nvSpPr>
          <p:spPr bwMode="auto">
            <a:xfrm>
              <a:off x="4400550" y="4076701"/>
              <a:ext cx="36513" cy="34925"/>
            </a:xfrm>
            <a:custGeom>
              <a:avLst/>
              <a:gdLst>
                <a:gd name="T0" fmla="*/ 0 w 23"/>
                <a:gd name="T1" fmla="*/ 11 h 22"/>
                <a:gd name="T2" fmla="*/ 0 w 23"/>
                <a:gd name="T3" fmla="*/ 9 h 22"/>
                <a:gd name="T4" fmla="*/ 1 w 23"/>
                <a:gd name="T5" fmla="*/ 6 h 22"/>
                <a:gd name="T6" fmla="*/ 2 w 23"/>
                <a:gd name="T7" fmla="*/ 5 h 22"/>
                <a:gd name="T8" fmla="*/ 3 w 23"/>
                <a:gd name="T9" fmla="*/ 3 h 22"/>
                <a:gd name="T10" fmla="*/ 5 w 23"/>
                <a:gd name="T11" fmla="*/ 2 h 22"/>
                <a:gd name="T12" fmla="*/ 7 w 23"/>
                <a:gd name="T13" fmla="*/ 0 h 22"/>
                <a:gd name="T14" fmla="*/ 9 w 23"/>
                <a:gd name="T15" fmla="*/ 0 h 22"/>
                <a:gd name="T16" fmla="*/ 12 w 23"/>
                <a:gd name="T17" fmla="*/ 0 h 22"/>
                <a:gd name="T18" fmla="*/ 14 w 23"/>
                <a:gd name="T19" fmla="*/ 0 h 22"/>
                <a:gd name="T20" fmla="*/ 16 w 23"/>
                <a:gd name="T21" fmla="*/ 0 h 22"/>
                <a:gd name="T22" fmla="*/ 18 w 23"/>
                <a:gd name="T23" fmla="*/ 2 h 22"/>
                <a:gd name="T24" fmla="*/ 20 w 23"/>
                <a:gd name="T25" fmla="*/ 3 h 22"/>
                <a:gd name="T26" fmla="*/ 21 w 23"/>
                <a:gd name="T27" fmla="*/ 5 h 22"/>
                <a:gd name="T28" fmla="*/ 22 w 23"/>
                <a:gd name="T29" fmla="*/ 6 h 22"/>
                <a:gd name="T30" fmla="*/ 23 w 23"/>
                <a:gd name="T31" fmla="*/ 9 h 22"/>
                <a:gd name="T32" fmla="*/ 23 w 23"/>
                <a:gd name="T33" fmla="*/ 11 h 22"/>
                <a:gd name="T34" fmla="*/ 23 w 23"/>
                <a:gd name="T35" fmla="*/ 11 h 22"/>
                <a:gd name="T36" fmla="*/ 23 w 23"/>
                <a:gd name="T37" fmla="*/ 13 h 22"/>
                <a:gd name="T38" fmla="*/ 22 w 23"/>
                <a:gd name="T39" fmla="*/ 15 h 22"/>
                <a:gd name="T40" fmla="*/ 21 w 23"/>
                <a:gd name="T41" fmla="*/ 17 h 22"/>
                <a:gd name="T42" fmla="*/ 20 w 23"/>
                <a:gd name="T43" fmla="*/ 19 h 22"/>
                <a:gd name="T44" fmla="*/ 18 w 23"/>
                <a:gd name="T45" fmla="*/ 20 h 22"/>
                <a:gd name="T46" fmla="*/ 16 w 23"/>
                <a:gd name="T47" fmla="*/ 21 h 22"/>
                <a:gd name="T48" fmla="*/ 14 w 23"/>
                <a:gd name="T49" fmla="*/ 22 h 22"/>
                <a:gd name="T50" fmla="*/ 12 w 23"/>
                <a:gd name="T51" fmla="*/ 22 h 22"/>
                <a:gd name="T52" fmla="*/ 9 w 23"/>
                <a:gd name="T53" fmla="*/ 22 h 22"/>
                <a:gd name="T54" fmla="*/ 7 w 23"/>
                <a:gd name="T55" fmla="*/ 21 h 22"/>
                <a:gd name="T56" fmla="*/ 5 w 23"/>
                <a:gd name="T57" fmla="*/ 20 h 22"/>
                <a:gd name="T58" fmla="*/ 3 w 23"/>
                <a:gd name="T59" fmla="*/ 19 h 22"/>
                <a:gd name="T60" fmla="*/ 2 w 23"/>
                <a:gd name="T61" fmla="*/ 17 h 22"/>
                <a:gd name="T62" fmla="*/ 1 w 23"/>
                <a:gd name="T63" fmla="*/ 15 h 22"/>
                <a:gd name="T64" fmla="*/ 0 w 23"/>
                <a:gd name="T65" fmla="*/ 13 h 22"/>
                <a:gd name="T66" fmla="*/ 0 w 23"/>
                <a:gd name="T67" fmla="*/ 11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
                <a:gd name="T103" fmla="*/ 0 h 22"/>
                <a:gd name="T104" fmla="*/ 23 w 23"/>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 h="22">
                  <a:moveTo>
                    <a:pt x="0" y="11"/>
                  </a:moveTo>
                  <a:lnTo>
                    <a:pt x="0" y="9"/>
                  </a:lnTo>
                  <a:lnTo>
                    <a:pt x="1" y="6"/>
                  </a:lnTo>
                  <a:lnTo>
                    <a:pt x="2" y="5"/>
                  </a:lnTo>
                  <a:lnTo>
                    <a:pt x="3" y="3"/>
                  </a:lnTo>
                  <a:lnTo>
                    <a:pt x="5" y="2"/>
                  </a:lnTo>
                  <a:lnTo>
                    <a:pt x="7" y="0"/>
                  </a:lnTo>
                  <a:lnTo>
                    <a:pt x="9" y="0"/>
                  </a:lnTo>
                  <a:lnTo>
                    <a:pt x="12" y="0"/>
                  </a:lnTo>
                  <a:lnTo>
                    <a:pt x="14" y="0"/>
                  </a:lnTo>
                  <a:lnTo>
                    <a:pt x="16" y="0"/>
                  </a:lnTo>
                  <a:lnTo>
                    <a:pt x="18" y="2"/>
                  </a:lnTo>
                  <a:lnTo>
                    <a:pt x="20" y="3"/>
                  </a:lnTo>
                  <a:lnTo>
                    <a:pt x="21" y="5"/>
                  </a:lnTo>
                  <a:lnTo>
                    <a:pt x="22" y="6"/>
                  </a:lnTo>
                  <a:lnTo>
                    <a:pt x="23" y="9"/>
                  </a:lnTo>
                  <a:lnTo>
                    <a:pt x="23" y="11"/>
                  </a:lnTo>
                  <a:lnTo>
                    <a:pt x="23" y="13"/>
                  </a:lnTo>
                  <a:lnTo>
                    <a:pt x="22" y="15"/>
                  </a:lnTo>
                  <a:lnTo>
                    <a:pt x="21" y="17"/>
                  </a:lnTo>
                  <a:lnTo>
                    <a:pt x="20" y="19"/>
                  </a:lnTo>
                  <a:lnTo>
                    <a:pt x="18" y="20"/>
                  </a:lnTo>
                  <a:lnTo>
                    <a:pt x="16" y="21"/>
                  </a:lnTo>
                  <a:lnTo>
                    <a:pt x="14" y="22"/>
                  </a:lnTo>
                  <a:lnTo>
                    <a:pt x="12" y="22"/>
                  </a:lnTo>
                  <a:lnTo>
                    <a:pt x="9" y="22"/>
                  </a:lnTo>
                  <a:lnTo>
                    <a:pt x="7" y="21"/>
                  </a:lnTo>
                  <a:lnTo>
                    <a:pt x="5" y="20"/>
                  </a:lnTo>
                  <a:lnTo>
                    <a:pt x="3" y="19"/>
                  </a:lnTo>
                  <a:lnTo>
                    <a:pt x="2" y="17"/>
                  </a:lnTo>
                  <a:lnTo>
                    <a:pt x="1" y="15"/>
                  </a:lnTo>
                  <a:lnTo>
                    <a:pt x="0" y="13"/>
                  </a:lnTo>
                  <a:lnTo>
                    <a:pt x="0" y="11"/>
                  </a:lnTo>
                  <a:close/>
                </a:path>
              </a:pathLst>
            </a:custGeom>
            <a:grpFill/>
            <a:ln w="25400" cap="rnd">
              <a:solidFill>
                <a:schemeClr val="accent5">
                  <a:lumMod val="25000"/>
                </a:schemeClr>
              </a:solidFill>
              <a:round/>
              <a:headEnd/>
              <a:tailEnd/>
            </a:ln>
          </p:spPr>
          <p:txBody>
            <a:bodyPr/>
            <a:lstStyle/>
            <a:p>
              <a:endParaRPr lang="zh-CN" altLang="en-US"/>
            </a:p>
          </p:txBody>
        </p:sp>
        <p:sp>
          <p:nvSpPr>
            <p:cNvPr id="154738" name="Freeform 121"/>
            <p:cNvSpPr>
              <a:spLocks/>
            </p:cNvSpPr>
            <p:nvPr/>
          </p:nvSpPr>
          <p:spPr bwMode="auto">
            <a:xfrm>
              <a:off x="1344613" y="4813301"/>
              <a:ext cx="34925" cy="36513"/>
            </a:xfrm>
            <a:custGeom>
              <a:avLst/>
              <a:gdLst>
                <a:gd name="T0" fmla="*/ 0 w 22"/>
                <a:gd name="T1" fmla="*/ 11 h 23"/>
                <a:gd name="T2" fmla="*/ 0 w 22"/>
                <a:gd name="T3" fmla="*/ 9 h 23"/>
                <a:gd name="T4" fmla="*/ 0 w 22"/>
                <a:gd name="T5" fmla="*/ 7 h 23"/>
                <a:gd name="T6" fmla="*/ 1 w 22"/>
                <a:gd name="T7" fmla="*/ 5 h 23"/>
                <a:gd name="T8" fmla="*/ 3 w 22"/>
                <a:gd name="T9" fmla="*/ 3 h 23"/>
                <a:gd name="T10" fmla="*/ 4 w 22"/>
                <a:gd name="T11" fmla="*/ 2 h 23"/>
                <a:gd name="T12" fmla="*/ 6 w 22"/>
                <a:gd name="T13" fmla="*/ 1 h 23"/>
                <a:gd name="T14" fmla="*/ 9 w 22"/>
                <a:gd name="T15" fmla="*/ 0 h 23"/>
                <a:gd name="T16" fmla="*/ 11 w 22"/>
                <a:gd name="T17" fmla="*/ 0 h 23"/>
                <a:gd name="T18" fmla="*/ 13 w 22"/>
                <a:gd name="T19" fmla="*/ 0 h 23"/>
                <a:gd name="T20" fmla="*/ 15 w 22"/>
                <a:gd name="T21" fmla="*/ 1 h 23"/>
                <a:gd name="T22" fmla="*/ 17 w 22"/>
                <a:gd name="T23" fmla="*/ 2 h 23"/>
                <a:gd name="T24" fmla="*/ 19 w 22"/>
                <a:gd name="T25" fmla="*/ 3 h 23"/>
                <a:gd name="T26" fmla="*/ 20 w 22"/>
                <a:gd name="T27" fmla="*/ 5 h 23"/>
                <a:gd name="T28" fmla="*/ 21 w 22"/>
                <a:gd name="T29" fmla="*/ 7 h 23"/>
                <a:gd name="T30" fmla="*/ 22 w 22"/>
                <a:gd name="T31" fmla="*/ 9 h 23"/>
                <a:gd name="T32" fmla="*/ 22 w 22"/>
                <a:gd name="T33" fmla="*/ 11 h 23"/>
                <a:gd name="T34" fmla="*/ 22 w 22"/>
                <a:gd name="T35" fmla="*/ 11 h 23"/>
                <a:gd name="T36" fmla="*/ 22 w 22"/>
                <a:gd name="T37" fmla="*/ 13 h 23"/>
                <a:gd name="T38" fmla="*/ 21 w 22"/>
                <a:gd name="T39" fmla="*/ 16 h 23"/>
                <a:gd name="T40" fmla="*/ 20 w 22"/>
                <a:gd name="T41" fmla="*/ 17 h 23"/>
                <a:gd name="T42" fmla="*/ 19 w 22"/>
                <a:gd name="T43" fmla="*/ 19 h 23"/>
                <a:gd name="T44" fmla="*/ 17 w 22"/>
                <a:gd name="T45" fmla="*/ 20 h 23"/>
                <a:gd name="T46" fmla="*/ 15 w 22"/>
                <a:gd name="T47" fmla="*/ 22 h 23"/>
                <a:gd name="T48" fmla="*/ 13 w 22"/>
                <a:gd name="T49" fmla="*/ 22 h 23"/>
                <a:gd name="T50" fmla="*/ 11 w 22"/>
                <a:gd name="T51" fmla="*/ 23 h 23"/>
                <a:gd name="T52" fmla="*/ 9 w 22"/>
                <a:gd name="T53" fmla="*/ 22 h 23"/>
                <a:gd name="T54" fmla="*/ 6 w 22"/>
                <a:gd name="T55" fmla="*/ 22 h 23"/>
                <a:gd name="T56" fmla="*/ 4 w 22"/>
                <a:gd name="T57" fmla="*/ 20 h 23"/>
                <a:gd name="T58" fmla="*/ 3 w 22"/>
                <a:gd name="T59" fmla="*/ 19 h 23"/>
                <a:gd name="T60" fmla="*/ 1 w 22"/>
                <a:gd name="T61" fmla="*/ 17 h 23"/>
                <a:gd name="T62" fmla="*/ 0 w 22"/>
                <a:gd name="T63" fmla="*/ 16 h 23"/>
                <a:gd name="T64" fmla="*/ 0 w 22"/>
                <a:gd name="T65" fmla="*/ 13 h 23"/>
                <a:gd name="T66" fmla="*/ 0 w 22"/>
                <a:gd name="T67" fmla="*/ 11 h 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23"/>
                <a:gd name="T104" fmla="*/ 22 w 22"/>
                <a:gd name="T105" fmla="*/ 23 h 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23">
                  <a:moveTo>
                    <a:pt x="0" y="11"/>
                  </a:moveTo>
                  <a:lnTo>
                    <a:pt x="0" y="9"/>
                  </a:lnTo>
                  <a:lnTo>
                    <a:pt x="0" y="7"/>
                  </a:lnTo>
                  <a:lnTo>
                    <a:pt x="1" y="5"/>
                  </a:lnTo>
                  <a:lnTo>
                    <a:pt x="3" y="3"/>
                  </a:lnTo>
                  <a:lnTo>
                    <a:pt x="4" y="2"/>
                  </a:lnTo>
                  <a:lnTo>
                    <a:pt x="6" y="1"/>
                  </a:lnTo>
                  <a:lnTo>
                    <a:pt x="9" y="0"/>
                  </a:lnTo>
                  <a:lnTo>
                    <a:pt x="11" y="0"/>
                  </a:lnTo>
                  <a:lnTo>
                    <a:pt x="13" y="0"/>
                  </a:lnTo>
                  <a:lnTo>
                    <a:pt x="15" y="1"/>
                  </a:lnTo>
                  <a:lnTo>
                    <a:pt x="17" y="2"/>
                  </a:lnTo>
                  <a:lnTo>
                    <a:pt x="19" y="3"/>
                  </a:lnTo>
                  <a:lnTo>
                    <a:pt x="20" y="5"/>
                  </a:lnTo>
                  <a:lnTo>
                    <a:pt x="21" y="7"/>
                  </a:lnTo>
                  <a:lnTo>
                    <a:pt x="22" y="9"/>
                  </a:lnTo>
                  <a:lnTo>
                    <a:pt x="22" y="11"/>
                  </a:lnTo>
                  <a:lnTo>
                    <a:pt x="22" y="13"/>
                  </a:lnTo>
                  <a:lnTo>
                    <a:pt x="21" y="16"/>
                  </a:lnTo>
                  <a:lnTo>
                    <a:pt x="20" y="17"/>
                  </a:lnTo>
                  <a:lnTo>
                    <a:pt x="19" y="19"/>
                  </a:lnTo>
                  <a:lnTo>
                    <a:pt x="17" y="20"/>
                  </a:lnTo>
                  <a:lnTo>
                    <a:pt x="15" y="22"/>
                  </a:lnTo>
                  <a:lnTo>
                    <a:pt x="13" y="22"/>
                  </a:lnTo>
                  <a:lnTo>
                    <a:pt x="11" y="23"/>
                  </a:lnTo>
                  <a:lnTo>
                    <a:pt x="9" y="22"/>
                  </a:lnTo>
                  <a:lnTo>
                    <a:pt x="6" y="22"/>
                  </a:lnTo>
                  <a:lnTo>
                    <a:pt x="4" y="20"/>
                  </a:lnTo>
                  <a:lnTo>
                    <a:pt x="3" y="19"/>
                  </a:lnTo>
                  <a:lnTo>
                    <a:pt x="1" y="17"/>
                  </a:lnTo>
                  <a:lnTo>
                    <a:pt x="0" y="16"/>
                  </a:lnTo>
                  <a:lnTo>
                    <a:pt x="0" y="13"/>
                  </a:lnTo>
                  <a:lnTo>
                    <a:pt x="0" y="11"/>
                  </a:lnTo>
                  <a:close/>
                </a:path>
              </a:pathLst>
            </a:custGeom>
            <a:grpFill/>
            <a:ln w="25400" cap="rnd">
              <a:solidFill>
                <a:schemeClr val="accent5">
                  <a:lumMod val="25000"/>
                </a:schemeClr>
              </a:solidFill>
              <a:round/>
              <a:headEnd/>
              <a:tailEnd/>
            </a:ln>
          </p:spPr>
          <p:txBody>
            <a:bodyPr/>
            <a:lstStyle/>
            <a:p>
              <a:endParaRPr lang="zh-CN" altLang="en-US"/>
            </a:p>
          </p:txBody>
        </p:sp>
        <p:sp>
          <p:nvSpPr>
            <p:cNvPr id="154739" name="Freeform 122"/>
            <p:cNvSpPr>
              <a:spLocks/>
            </p:cNvSpPr>
            <p:nvPr/>
          </p:nvSpPr>
          <p:spPr bwMode="auto">
            <a:xfrm>
              <a:off x="5103813" y="1901825"/>
              <a:ext cx="34925" cy="34925"/>
            </a:xfrm>
            <a:custGeom>
              <a:avLst/>
              <a:gdLst>
                <a:gd name="T0" fmla="*/ 0 w 22"/>
                <a:gd name="T1" fmla="*/ 11 h 22"/>
                <a:gd name="T2" fmla="*/ 0 w 22"/>
                <a:gd name="T3" fmla="*/ 9 h 22"/>
                <a:gd name="T4" fmla="*/ 0 w 22"/>
                <a:gd name="T5" fmla="*/ 7 h 22"/>
                <a:gd name="T6" fmla="*/ 1 w 22"/>
                <a:gd name="T7" fmla="*/ 5 h 22"/>
                <a:gd name="T8" fmla="*/ 3 w 22"/>
                <a:gd name="T9" fmla="*/ 3 h 22"/>
                <a:gd name="T10" fmla="*/ 4 w 22"/>
                <a:gd name="T11" fmla="*/ 2 h 22"/>
                <a:gd name="T12" fmla="*/ 6 w 22"/>
                <a:gd name="T13" fmla="*/ 1 h 22"/>
                <a:gd name="T14" fmla="*/ 9 w 22"/>
                <a:gd name="T15" fmla="*/ 0 h 22"/>
                <a:gd name="T16" fmla="*/ 11 w 22"/>
                <a:gd name="T17" fmla="*/ 0 h 22"/>
                <a:gd name="T18" fmla="*/ 13 w 22"/>
                <a:gd name="T19" fmla="*/ 0 h 22"/>
                <a:gd name="T20" fmla="*/ 15 w 22"/>
                <a:gd name="T21" fmla="*/ 1 h 22"/>
                <a:gd name="T22" fmla="*/ 17 w 22"/>
                <a:gd name="T23" fmla="*/ 2 h 22"/>
                <a:gd name="T24" fmla="*/ 19 w 22"/>
                <a:gd name="T25" fmla="*/ 3 h 22"/>
                <a:gd name="T26" fmla="*/ 20 w 22"/>
                <a:gd name="T27" fmla="*/ 5 h 22"/>
                <a:gd name="T28" fmla="*/ 21 w 22"/>
                <a:gd name="T29" fmla="*/ 7 h 22"/>
                <a:gd name="T30" fmla="*/ 22 w 22"/>
                <a:gd name="T31" fmla="*/ 9 h 22"/>
                <a:gd name="T32" fmla="*/ 22 w 22"/>
                <a:gd name="T33" fmla="*/ 11 h 22"/>
                <a:gd name="T34" fmla="*/ 22 w 22"/>
                <a:gd name="T35" fmla="*/ 11 h 22"/>
                <a:gd name="T36" fmla="*/ 22 w 22"/>
                <a:gd name="T37" fmla="*/ 13 h 22"/>
                <a:gd name="T38" fmla="*/ 21 w 22"/>
                <a:gd name="T39" fmla="*/ 16 h 22"/>
                <a:gd name="T40" fmla="*/ 20 w 22"/>
                <a:gd name="T41" fmla="*/ 18 h 22"/>
                <a:gd name="T42" fmla="*/ 19 w 22"/>
                <a:gd name="T43" fmla="*/ 19 h 22"/>
                <a:gd name="T44" fmla="*/ 17 w 22"/>
                <a:gd name="T45" fmla="*/ 21 h 22"/>
                <a:gd name="T46" fmla="*/ 15 w 22"/>
                <a:gd name="T47" fmla="*/ 22 h 22"/>
                <a:gd name="T48" fmla="*/ 13 w 22"/>
                <a:gd name="T49" fmla="*/ 22 h 22"/>
                <a:gd name="T50" fmla="*/ 11 w 22"/>
                <a:gd name="T51" fmla="*/ 22 h 22"/>
                <a:gd name="T52" fmla="*/ 9 w 22"/>
                <a:gd name="T53" fmla="*/ 22 h 22"/>
                <a:gd name="T54" fmla="*/ 6 w 22"/>
                <a:gd name="T55" fmla="*/ 22 h 22"/>
                <a:gd name="T56" fmla="*/ 4 w 22"/>
                <a:gd name="T57" fmla="*/ 21 h 22"/>
                <a:gd name="T58" fmla="*/ 3 w 22"/>
                <a:gd name="T59" fmla="*/ 19 h 22"/>
                <a:gd name="T60" fmla="*/ 1 w 22"/>
                <a:gd name="T61" fmla="*/ 18 h 22"/>
                <a:gd name="T62" fmla="*/ 0 w 22"/>
                <a:gd name="T63" fmla="*/ 16 h 22"/>
                <a:gd name="T64" fmla="*/ 0 w 22"/>
                <a:gd name="T65" fmla="*/ 13 h 22"/>
                <a:gd name="T66" fmla="*/ 0 w 22"/>
                <a:gd name="T67" fmla="*/ 11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22"/>
                <a:gd name="T104" fmla="*/ 22 w 22"/>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22">
                  <a:moveTo>
                    <a:pt x="0" y="11"/>
                  </a:moveTo>
                  <a:lnTo>
                    <a:pt x="0" y="9"/>
                  </a:lnTo>
                  <a:lnTo>
                    <a:pt x="0" y="7"/>
                  </a:lnTo>
                  <a:lnTo>
                    <a:pt x="1" y="5"/>
                  </a:lnTo>
                  <a:lnTo>
                    <a:pt x="3" y="3"/>
                  </a:lnTo>
                  <a:lnTo>
                    <a:pt x="4" y="2"/>
                  </a:lnTo>
                  <a:lnTo>
                    <a:pt x="6" y="1"/>
                  </a:lnTo>
                  <a:lnTo>
                    <a:pt x="9" y="0"/>
                  </a:lnTo>
                  <a:lnTo>
                    <a:pt x="11" y="0"/>
                  </a:lnTo>
                  <a:lnTo>
                    <a:pt x="13" y="0"/>
                  </a:lnTo>
                  <a:lnTo>
                    <a:pt x="15" y="1"/>
                  </a:lnTo>
                  <a:lnTo>
                    <a:pt x="17" y="2"/>
                  </a:lnTo>
                  <a:lnTo>
                    <a:pt x="19" y="3"/>
                  </a:lnTo>
                  <a:lnTo>
                    <a:pt x="20" y="5"/>
                  </a:lnTo>
                  <a:lnTo>
                    <a:pt x="21" y="7"/>
                  </a:lnTo>
                  <a:lnTo>
                    <a:pt x="22" y="9"/>
                  </a:lnTo>
                  <a:lnTo>
                    <a:pt x="22" y="11"/>
                  </a:lnTo>
                  <a:lnTo>
                    <a:pt x="22" y="13"/>
                  </a:lnTo>
                  <a:lnTo>
                    <a:pt x="21" y="16"/>
                  </a:lnTo>
                  <a:lnTo>
                    <a:pt x="20" y="18"/>
                  </a:lnTo>
                  <a:lnTo>
                    <a:pt x="19" y="19"/>
                  </a:lnTo>
                  <a:lnTo>
                    <a:pt x="17" y="21"/>
                  </a:lnTo>
                  <a:lnTo>
                    <a:pt x="15" y="22"/>
                  </a:lnTo>
                  <a:lnTo>
                    <a:pt x="13" y="22"/>
                  </a:lnTo>
                  <a:lnTo>
                    <a:pt x="11" y="22"/>
                  </a:lnTo>
                  <a:lnTo>
                    <a:pt x="9" y="22"/>
                  </a:lnTo>
                  <a:lnTo>
                    <a:pt x="6" y="22"/>
                  </a:lnTo>
                  <a:lnTo>
                    <a:pt x="4" y="21"/>
                  </a:lnTo>
                  <a:lnTo>
                    <a:pt x="3" y="19"/>
                  </a:lnTo>
                  <a:lnTo>
                    <a:pt x="1" y="18"/>
                  </a:lnTo>
                  <a:lnTo>
                    <a:pt x="0" y="16"/>
                  </a:lnTo>
                  <a:lnTo>
                    <a:pt x="0" y="13"/>
                  </a:lnTo>
                  <a:lnTo>
                    <a:pt x="0" y="11"/>
                  </a:lnTo>
                  <a:close/>
                </a:path>
              </a:pathLst>
            </a:custGeom>
            <a:grpFill/>
            <a:ln w="25400" cap="rnd">
              <a:solidFill>
                <a:schemeClr val="accent5">
                  <a:lumMod val="25000"/>
                </a:schemeClr>
              </a:solidFill>
              <a:round/>
              <a:headEnd/>
              <a:tailEnd/>
            </a:ln>
          </p:spPr>
          <p:txBody>
            <a:bodyPr/>
            <a:lstStyle/>
            <a:p>
              <a:endParaRPr lang="zh-CN" altLang="en-US"/>
            </a:p>
          </p:txBody>
        </p:sp>
        <p:sp>
          <p:nvSpPr>
            <p:cNvPr id="154740" name="Freeform 123"/>
            <p:cNvSpPr>
              <a:spLocks/>
            </p:cNvSpPr>
            <p:nvPr/>
          </p:nvSpPr>
          <p:spPr bwMode="auto">
            <a:xfrm>
              <a:off x="4024313" y="1901825"/>
              <a:ext cx="34925" cy="34925"/>
            </a:xfrm>
            <a:custGeom>
              <a:avLst/>
              <a:gdLst>
                <a:gd name="T0" fmla="*/ 0 w 22"/>
                <a:gd name="T1" fmla="*/ 11 h 22"/>
                <a:gd name="T2" fmla="*/ 0 w 22"/>
                <a:gd name="T3" fmla="*/ 9 h 22"/>
                <a:gd name="T4" fmla="*/ 0 w 22"/>
                <a:gd name="T5" fmla="*/ 7 h 22"/>
                <a:gd name="T6" fmla="*/ 1 w 22"/>
                <a:gd name="T7" fmla="*/ 5 h 22"/>
                <a:gd name="T8" fmla="*/ 2 w 22"/>
                <a:gd name="T9" fmla="*/ 3 h 22"/>
                <a:gd name="T10" fmla="*/ 4 w 22"/>
                <a:gd name="T11" fmla="*/ 2 h 22"/>
                <a:gd name="T12" fmla="*/ 6 w 22"/>
                <a:gd name="T13" fmla="*/ 1 h 22"/>
                <a:gd name="T14" fmla="*/ 8 w 22"/>
                <a:gd name="T15" fmla="*/ 0 h 22"/>
                <a:gd name="T16" fmla="*/ 11 w 22"/>
                <a:gd name="T17" fmla="*/ 0 h 22"/>
                <a:gd name="T18" fmla="*/ 13 w 22"/>
                <a:gd name="T19" fmla="*/ 0 h 22"/>
                <a:gd name="T20" fmla="*/ 15 w 22"/>
                <a:gd name="T21" fmla="*/ 1 h 22"/>
                <a:gd name="T22" fmla="*/ 17 w 22"/>
                <a:gd name="T23" fmla="*/ 2 h 22"/>
                <a:gd name="T24" fmla="*/ 19 w 22"/>
                <a:gd name="T25" fmla="*/ 3 h 22"/>
                <a:gd name="T26" fmla="*/ 20 w 22"/>
                <a:gd name="T27" fmla="*/ 5 h 22"/>
                <a:gd name="T28" fmla="*/ 21 w 22"/>
                <a:gd name="T29" fmla="*/ 7 h 22"/>
                <a:gd name="T30" fmla="*/ 22 w 22"/>
                <a:gd name="T31" fmla="*/ 9 h 22"/>
                <a:gd name="T32" fmla="*/ 22 w 22"/>
                <a:gd name="T33" fmla="*/ 11 h 22"/>
                <a:gd name="T34" fmla="*/ 22 w 22"/>
                <a:gd name="T35" fmla="*/ 11 h 22"/>
                <a:gd name="T36" fmla="*/ 22 w 22"/>
                <a:gd name="T37" fmla="*/ 13 h 22"/>
                <a:gd name="T38" fmla="*/ 21 w 22"/>
                <a:gd name="T39" fmla="*/ 16 h 22"/>
                <a:gd name="T40" fmla="*/ 20 w 22"/>
                <a:gd name="T41" fmla="*/ 18 h 22"/>
                <a:gd name="T42" fmla="*/ 19 w 22"/>
                <a:gd name="T43" fmla="*/ 19 h 22"/>
                <a:gd name="T44" fmla="*/ 17 w 22"/>
                <a:gd name="T45" fmla="*/ 21 h 22"/>
                <a:gd name="T46" fmla="*/ 15 w 22"/>
                <a:gd name="T47" fmla="*/ 22 h 22"/>
                <a:gd name="T48" fmla="*/ 13 w 22"/>
                <a:gd name="T49" fmla="*/ 22 h 22"/>
                <a:gd name="T50" fmla="*/ 11 w 22"/>
                <a:gd name="T51" fmla="*/ 22 h 22"/>
                <a:gd name="T52" fmla="*/ 8 w 22"/>
                <a:gd name="T53" fmla="*/ 22 h 22"/>
                <a:gd name="T54" fmla="*/ 6 w 22"/>
                <a:gd name="T55" fmla="*/ 22 h 22"/>
                <a:gd name="T56" fmla="*/ 4 w 22"/>
                <a:gd name="T57" fmla="*/ 21 h 22"/>
                <a:gd name="T58" fmla="*/ 2 w 22"/>
                <a:gd name="T59" fmla="*/ 19 h 22"/>
                <a:gd name="T60" fmla="*/ 1 w 22"/>
                <a:gd name="T61" fmla="*/ 18 h 22"/>
                <a:gd name="T62" fmla="*/ 0 w 22"/>
                <a:gd name="T63" fmla="*/ 16 h 22"/>
                <a:gd name="T64" fmla="*/ 0 w 22"/>
                <a:gd name="T65" fmla="*/ 13 h 22"/>
                <a:gd name="T66" fmla="*/ 0 w 22"/>
                <a:gd name="T67" fmla="*/ 11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22"/>
                <a:gd name="T104" fmla="*/ 22 w 22"/>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22">
                  <a:moveTo>
                    <a:pt x="0" y="11"/>
                  </a:moveTo>
                  <a:lnTo>
                    <a:pt x="0" y="9"/>
                  </a:lnTo>
                  <a:lnTo>
                    <a:pt x="0" y="7"/>
                  </a:lnTo>
                  <a:lnTo>
                    <a:pt x="1" y="5"/>
                  </a:lnTo>
                  <a:lnTo>
                    <a:pt x="2" y="3"/>
                  </a:lnTo>
                  <a:lnTo>
                    <a:pt x="4" y="2"/>
                  </a:lnTo>
                  <a:lnTo>
                    <a:pt x="6" y="1"/>
                  </a:lnTo>
                  <a:lnTo>
                    <a:pt x="8" y="0"/>
                  </a:lnTo>
                  <a:lnTo>
                    <a:pt x="11" y="0"/>
                  </a:lnTo>
                  <a:lnTo>
                    <a:pt x="13" y="0"/>
                  </a:lnTo>
                  <a:lnTo>
                    <a:pt x="15" y="1"/>
                  </a:lnTo>
                  <a:lnTo>
                    <a:pt x="17" y="2"/>
                  </a:lnTo>
                  <a:lnTo>
                    <a:pt x="19" y="3"/>
                  </a:lnTo>
                  <a:lnTo>
                    <a:pt x="20" y="5"/>
                  </a:lnTo>
                  <a:lnTo>
                    <a:pt x="21" y="7"/>
                  </a:lnTo>
                  <a:lnTo>
                    <a:pt x="22" y="9"/>
                  </a:lnTo>
                  <a:lnTo>
                    <a:pt x="22" y="11"/>
                  </a:lnTo>
                  <a:lnTo>
                    <a:pt x="22" y="13"/>
                  </a:lnTo>
                  <a:lnTo>
                    <a:pt x="21" y="16"/>
                  </a:lnTo>
                  <a:lnTo>
                    <a:pt x="20" y="18"/>
                  </a:lnTo>
                  <a:lnTo>
                    <a:pt x="19" y="19"/>
                  </a:lnTo>
                  <a:lnTo>
                    <a:pt x="17" y="21"/>
                  </a:lnTo>
                  <a:lnTo>
                    <a:pt x="15" y="22"/>
                  </a:lnTo>
                  <a:lnTo>
                    <a:pt x="13" y="22"/>
                  </a:lnTo>
                  <a:lnTo>
                    <a:pt x="11" y="22"/>
                  </a:lnTo>
                  <a:lnTo>
                    <a:pt x="8" y="22"/>
                  </a:lnTo>
                  <a:lnTo>
                    <a:pt x="6" y="22"/>
                  </a:lnTo>
                  <a:lnTo>
                    <a:pt x="4" y="21"/>
                  </a:lnTo>
                  <a:lnTo>
                    <a:pt x="2" y="19"/>
                  </a:lnTo>
                  <a:lnTo>
                    <a:pt x="1" y="18"/>
                  </a:lnTo>
                  <a:lnTo>
                    <a:pt x="0" y="16"/>
                  </a:lnTo>
                  <a:lnTo>
                    <a:pt x="0" y="13"/>
                  </a:lnTo>
                  <a:lnTo>
                    <a:pt x="0" y="11"/>
                  </a:lnTo>
                  <a:close/>
                </a:path>
              </a:pathLst>
            </a:custGeom>
            <a:grpFill/>
            <a:ln w="25400" cap="rnd">
              <a:solidFill>
                <a:schemeClr val="accent5">
                  <a:lumMod val="25000"/>
                </a:schemeClr>
              </a:solidFill>
              <a:round/>
              <a:headEnd/>
              <a:tailEnd/>
            </a:ln>
          </p:spPr>
          <p:txBody>
            <a:bodyPr/>
            <a:lstStyle/>
            <a:p>
              <a:endParaRPr lang="zh-CN" altLang="en-US"/>
            </a:p>
          </p:txBody>
        </p:sp>
        <p:sp>
          <p:nvSpPr>
            <p:cNvPr id="154741" name="Freeform 124"/>
            <p:cNvSpPr>
              <a:spLocks/>
            </p:cNvSpPr>
            <p:nvPr/>
          </p:nvSpPr>
          <p:spPr bwMode="auto">
            <a:xfrm>
              <a:off x="4562475" y="1901825"/>
              <a:ext cx="36513" cy="34925"/>
            </a:xfrm>
            <a:custGeom>
              <a:avLst/>
              <a:gdLst>
                <a:gd name="T0" fmla="*/ 0 w 23"/>
                <a:gd name="T1" fmla="*/ 11 h 22"/>
                <a:gd name="T2" fmla="*/ 0 w 23"/>
                <a:gd name="T3" fmla="*/ 9 h 22"/>
                <a:gd name="T4" fmla="*/ 1 w 23"/>
                <a:gd name="T5" fmla="*/ 7 h 22"/>
                <a:gd name="T6" fmla="*/ 2 w 23"/>
                <a:gd name="T7" fmla="*/ 5 h 22"/>
                <a:gd name="T8" fmla="*/ 3 w 23"/>
                <a:gd name="T9" fmla="*/ 3 h 22"/>
                <a:gd name="T10" fmla="*/ 5 w 23"/>
                <a:gd name="T11" fmla="*/ 2 h 22"/>
                <a:gd name="T12" fmla="*/ 7 w 23"/>
                <a:gd name="T13" fmla="*/ 1 h 22"/>
                <a:gd name="T14" fmla="*/ 9 w 23"/>
                <a:gd name="T15" fmla="*/ 0 h 22"/>
                <a:gd name="T16" fmla="*/ 12 w 23"/>
                <a:gd name="T17" fmla="*/ 0 h 22"/>
                <a:gd name="T18" fmla="*/ 14 w 23"/>
                <a:gd name="T19" fmla="*/ 0 h 22"/>
                <a:gd name="T20" fmla="*/ 16 w 23"/>
                <a:gd name="T21" fmla="*/ 1 h 22"/>
                <a:gd name="T22" fmla="*/ 18 w 23"/>
                <a:gd name="T23" fmla="*/ 2 h 22"/>
                <a:gd name="T24" fmla="*/ 20 w 23"/>
                <a:gd name="T25" fmla="*/ 3 h 22"/>
                <a:gd name="T26" fmla="*/ 21 w 23"/>
                <a:gd name="T27" fmla="*/ 5 h 22"/>
                <a:gd name="T28" fmla="*/ 22 w 23"/>
                <a:gd name="T29" fmla="*/ 7 h 22"/>
                <a:gd name="T30" fmla="*/ 23 w 23"/>
                <a:gd name="T31" fmla="*/ 9 h 22"/>
                <a:gd name="T32" fmla="*/ 23 w 23"/>
                <a:gd name="T33" fmla="*/ 11 h 22"/>
                <a:gd name="T34" fmla="*/ 23 w 23"/>
                <a:gd name="T35" fmla="*/ 11 h 22"/>
                <a:gd name="T36" fmla="*/ 23 w 23"/>
                <a:gd name="T37" fmla="*/ 13 h 22"/>
                <a:gd name="T38" fmla="*/ 22 w 23"/>
                <a:gd name="T39" fmla="*/ 16 h 22"/>
                <a:gd name="T40" fmla="*/ 21 w 23"/>
                <a:gd name="T41" fmla="*/ 18 h 22"/>
                <a:gd name="T42" fmla="*/ 20 w 23"/>
                <a:gd name="T43" fmla="*/ 19 h 22"/>
                <a:gd name="T44" fmla="*/ 18 w 23"/>
                <a:gd name="T45" fmla="*/ 21 h 22"/>
                <a:gd name="T46" fmla="*/ 16 w 23"/>
                <a:gd name="T47" fmla="*/ 22 h 22"/>
                <a:gd name="T48" fmla="*/ 14 w 23"/>
                <a:gd name="T49" fmla="*/ 22 h 22"/>
                <a:gd name="T50" fmla="*/ 12 w 23"/>
                <a:gd name="T51" fmla="*/ 22 h 22"/>
                <a:gd name="T52" fmla="*/ 9 w 23"/>
                <a:gd name="T53" fmla="*/ 22 h 22"/>
                <a:gd name="T54" fmla="*/ 7 w 23"/>
                <a:gd name="T55" fmla="*/ 22 h 22"/>
                <a:gd name="T56" fmla="*/ 5 w 23"/>
                <a:gd name="T57" fmla="*/ 21 h 22"/>
                <a:gd name="T58" fmla="*/ 3 w 23"/>
                <a:gd name="T59" fmla="*/ 19 h 22"/>
                <a:gd name="T60" fmla="*/ 2 w 23"/>
                <a:gd name="T61" fmla="*/ 18 h 22"/>
                <a:gd name="T62" fmla="*/ 1 w 23"/>
                <a:gd name="T63" fmla="*/ 16 h 22"/>
                <a:gd name="T64" fmla="*/ 0 w 23"/>
                <a:gd name="T65" fmla="*/ 13 h 22"/>
                <a:gd name="T66" fmla="*/ 0 w 23"/>
                <a:gd name="T67" fmla="*/ 11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
                <a:gd name="T103" fmla="*/ 0 h 22"/>
                <a:gd name="T104" fmla="*/ 23 w 23"/>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 h="22">
                  <a:moveTo>
                    <a:pt x="0" y="11"/>
                  </a:moveTo>
                  <a:lnTo>
                    <a:pt x="0" y="9"/>
                  </a:lnTo>
                  <a:lnTo>
                    <a:pt x="1" y="7"/>
                  </a:lnTo>
                  <a:lnTo>
                    <a:pt x="2" y="5"/>
                  </a:lnTo>
                  <a:lnTo>
                    <a:pt x="3" y="3"/>
                  </a:lnTo>
                  <a:lnTo>
                    <a:pt x="5" y="2"/>
                  </a:lnTo>
                  <a:lnTo>
                    <a:pt x="7" y="1"/>
                  </a:lnTo>
                  <a:lnTo>
                    <a:pt x="9" y="0"/>
                  </a:lnTo>
                  <a:lnTo>
                    <a:pt x="12" y="0"/>
                  </a:lnTo>
                  <a:lnTo>
                    <a:pt x="14" y="0"/>
                  </a:lnTo>
                  <a:lnTo>
                    <a:pt x="16" y="1"/>
                  </a:lnTo>
                  <a:lnTo>
                    <a:pt x="18" y="2"/>
                  </a:lnTo>
                  <a:lnTo>
                    <a:pt x="20" y="3"/>
                  </a:lnTo>
                  <a:lnTo>
                    <a:pt x="21" y="5"/>
                  </a:lnTo>
                  <a:lnTo>
                    <a:pt x="22" y="7"/>
                  </a:lnTo>
                  <a:lnTo>
                    <a:pt x="23" y="9"/>
                  </a:lnTo>
                  <a:lnTo>
                    <a:pt x="23" y="11"/>
                  </a:lnTo>
                  <a:lnTo>
                    <a:pt x="23" y="13"/>
                  </a:lnTo>
                  <a:lnTo>
                    <a:pt x="22" y="16"/>
                  </a:lnTo>
                  <a:lnTo>
                    <a:pt x="21" y="18"/>
                  </a:lnTo>
                  <a:lnTo>
                    <a:pt x="20" y="19"/>
                  </a:lnTo>
                  <a:lnTo>
                    <a:pt x="18" y="21"/>
                  </a:lnTo>
                  <a:lnTo>
                    <a:pt x="16" y="22"/>
                  </a:lnTo>
                  <a:lnTo>
                    <a:pt x="14" y="22"/>
                  </a:lnTo>
                  <a:lnTo>
                    <a:pt x="12" y="22"/>
                  </a:lnTo>
                  <a:lnTo>
                    <a:pt x="9" y="22"/>
                  </a:lnTo>
                  <a:lnTo>
                    <a:pt x="7" y="22"/>
                  </a:lnTo>
                  <a:lnTo>
                    <a:pt x="5" y="21"/>
                  </a:lnTo>
                  <a:lnTo>
                    <a:pt x="3" y="19"/>
                  </a:lnTo>
                  <a:lnTo>
                    <a:pt x="2" y="18"/>
                  </a:lnTo>
                  <a:lnTo>
                    <a:pt x="1" y="16"/>
                  </a:lnTo>
                  <a:lnTo>
                    <a:pt x="0" y="13"/>
                  </a:lnTo>
                  <a:lnTo>
                    <a:pt x="0" y="11"/>
                  </a:lnTo>
                  <a:close/>
                </a:path>
              </a:pathLst>
            </a:custGeom>
            <a:grpFill/>
            <a:ln w="25400" cap="rnd">
              <a:solidFill>
                <a:schemeClr val="accent5">
                  <a:lumMod val="25000"/>
                </a:schemeClr>
              </a:solidFill>
              <a:round/>
              <a:headEnd/>
              <a:tailEnd/>
            </a:ln>
          </p:spPr>
          <p:txBody>
            <a:bodyPr/>
            <a:lstStyle/>
            <a:p>
              <a:endParaRPr lang="zh-CN" altLang="en-US"/>
            </a:p>
          </p:txBody>
        </p:sp>
        <p:sp>
          <p:nvSpPr>
            <p:cNvPr id="154742" name="Freeform 125"/>
            <p:cNvSpPr>
              <a:spLocks/>
            </p:cNvSpPr>
            <p:nvPr/>
          </p:nvSpPr>
          <p:spPr bwMode="auto">
            <a:xfrm>
              <a:off x="5551488" y="3270250"/>
              <a:ext cx="36513" cy="34925"/>
            </a:xfrm>
            <a:custGeom>
              <a:avLst/>
              <a:gdLst>
                <a:gd name="T0" fmla="*/ 0 w 23"/>
                <a:gd name="T1" fmla="*/ 11 h 22"/>
                <a:gd name="T2" fmla="*/ 1 w 23"/>
                <a:gd name="T3" fmla="*/ 9 h 22"/>
                <a:gd name="T4" fmla="*/ 1 w 23"/>
                <a:gd name="T5" fmla="*/ 6 h 22"/>
                <a:gd name="T6" fmla="*/ 2 w 23"/>
                <a:gd name="T7" fmla="*/ 5 h 22"/>
                <a:gd name="T8" fmla="*/ 4 w 23"/>
                <a:gd name="T9" fmla="*/ 3 h 22"/>
                <a:gd name="T10" fmla="*/ 5 w 23"/>
                <a:gd name="T11" fmla="*/ 2 h 22"/>
                <a:gd name="T12" fmla="*/ 7 w 23"/>
                <a:gd name="T13" fmla="*/ 0 h 22"/>
                <a:gd name="T14" fmla="*/ 9 w 23"/>
                <a:gd name="T15" fmla="*/ 0 h 22"/>
                <a:gd name="T16" fmla="*/ 12 w 23"/>
                <a:gd name="T17" fmla="*/ 0 h 22"/>
                <a:gd name="T18" fmla="*/ 14 w 23"/>
                <a:gd name="T19" fmla="*/ 0 h 22"/>
                <a:gd name="T20" fmla="*/ 16 w 23"/>
                <a:gd name="T21" fmla="*/ 0 h 22"/>
                <a:gd name="T22" fmla="*/ 18 w 23"/>
                <a:gd name="T23" fmla="*/ 2 h 22"/>
                <a:gd name="T24" fmla="*/ 19 w 23"/>
                <a:gd name="T25" fmla="*/ 3 h 22"/>
                <a:gd name="T26" fmla="*/ 21 w 23"/>
                <a:gd name="T27" fmla="*/ 5 h 22"/>
                <a:gd name="T28" fmla="*/ 22 w 23"/>
                <a:gd name="T29" fmla="*/ 6 h 22"/>
                <a:gd name="T30" fmla="*/ 23 w 23"/>
                <a:gd name="T31" fmla="*/ 9 h 22"/>
                <a:gd name="T32" fmla="*/ 23 w 23"/>
                <a:gd name="T33" fmla="*/ 11 h 22"/>
                <a:gd name="T34" fmla="*/ 23 w 23"/>
                <a:gd name="T35" fmla="*/ 11 h 22"/>
                <a:gd name="T36" fmla="*/ 23 w 23"/>
                <a:gd name="T37" fmla="*/ 13 h 22"/>
                <a:gd name="T38" fmla="*/ 22 w 23"/>
                <a:gd name="T39" fmla="*/ 15 h 22"/>
                <a:gd name="T40" fmla="*/ 21 w 23"/>
                <a:gd name="T41" fmla="*/ 17 h 22"/>
                <a:gd name="T42" fmla="*/ 19 w 23"/>
                <a:gd name="T43" fmla="*/ 19 h 22"/>
                <a:gd name="T44" fmla="*/ 18 w 23"/>
                <a:gd name="T45" fmla="*/ 20 h 22"/>
                <a:gd name="T46" fmla="*/ 16 w 23"/>
                <a:gd name="T47" fmla="*/ 21 h 22"/>
                <a:gd name="T48" fmla="*/ 14 w 23"/>
                <a:gd name="T49" fmla="*/ 22 h 22"/>
                <a:gd name="T50" fmla="*/ 12 w 23"/>
                <a:gd name="T51" fmla="*/ 22 h 22"/>
                <a:gd name="T52" fmla="*/ 9 w 23"/>
                <a:gd name="T53" fmla="*/ 22 h 22"/>
                <a:gd name="T54" fmla="*/ 7 w 23"/>
                <a:gd name="T55" fmla="*/ 21 h 22"/>
                <a:gd name="T56" fmla="*/ 5 w 23"/>
                <a:gd name="T57" fmla="*/ 20 h 22"/>
                <a:gd name="T58" fmla="*/ 4 w 23"/>
                <a:gd name="T59" fmla="*/ 19 h 22"/>
                <a:gd name="T60" fmla="*/ 2 w 23"/>
                <a:gd name="T61" fmla="*/ 17 h 22"/>
                <a:gd name="T62" fmla="*/ 1 w 23"/>
                <a:gd name="T63" fmla="*/ 15 h 22"/>
                <a:gd name="T64" fmla="*/ 1 w 23"/>
                <a:gd name="T65" fmla="*/ 13 h 22"/>
                <a:gd name="T66" fmla="*/ 0 w 23"/>
                <a:gd name="T67" fmla="*/ 11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
                <a:gd name="T103" fmla="*/ 0 h 22"/>
                <a:gd name="T104" fmla="*/ 23 w 23"/>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 h="22">
                  <a:moveTo>
                    <a:pt x="0" y="11"/>
                  </a:moveTo>
                  <a:lnTo>
                    <a:pt x="1" y="9"/>
                  </a:lnTo>
                  <a:lnTo>
                    <a:pt x="1" y="6"/>
                  </a:lnTo>
                  <a:lnTo>
                    <a:pt x="2" y="5"/>
                  </a:lnTo>
                  <a:lnTo>
                    <a:pt x="4" y="3"/>
                  </a:lnTo>
                  <a:lnTo>
                    <a:pt x="5" y="2"/>
                  </a:lnTo>
                  <a:lnTo>
                    <a:pt x="7" y="0"/>
                  </a:lnTo>
                  <a:lnTo>
                    <a:pt x="9" y="0"/>
                  </a:lnTo>
                  <a:lnTo>
                    <a:pt x="12" y="0"/>
                  </a:lnTo>
                  <a:lnTo>
                    <a:pt x="14" y="0"/>
                  </a:lnTo>
                  <a:lnTo>
                    <a:pt x="16" y="0"/>
                  </a:lnTo>
                  <a:lnTo>
                    <a:pt x="18" y="2"/>
                  </a:lnTo>
                  <a:lnTo>
                    <a:pt x="19" y="3"/>
                  </a:lnTo>
                  <a:lnTo>
                    <a:pt x="21" y="5"/>
                  </a:lnTo>
                  <a:lnTo>
                    <a:pt x="22" y="6"/>
                  </a:lnTo>
                  <a:lnTo>
                    <a:pt x="23" y="9"/>
                  </a:lnTo>
                  <a:lnTo>
                    <a:pt x="23" y="11"/>
                  </a:lnTo>
                  <a:lnTo>
                    <a:pt x="23" y="13"/>
                  </a:lnTo>
                  <a:lnTo>
                    <a:pt x="22" y="15"/>
                  </a:lnTo>
                  <a:lnTo>
                    <a:pt x="21" y="17"/>
                  </a:lnTo>
                  <a:lnTo>
                    <a:pt x="19" y="19"/>
                  </a:lnTo>
                  <a:lnTo>
                    <a:pt x="18" y="20"/>
                  </a:lnTo>
                  <a:lnTo>
                    <a:pt x="16" y="21"/>
                  </a:lnTo>
                  <a:lnTo>
                    <a:pt x="14" y="22"/>
                  </a:lnTo>
                  <a:lnTo>
                    <a:pt x="12" y="22"/>
                  </a:lnTo>
                  <a:lnTo>
                    <a:pt x="9" y="22"/>
                  </a:lnTo>
                  <a:lnTo>
                    <a:pt x="7" y="21"/>
                  </a:lnTo>
                  <a:lnTo>
                    <a:pt x="5" y="20"/>
                  </a:lnTo>
                  <a:lnTo>
                    <a:pt x="4" y="19"/>
                  </a:lnTo>
                  <a:lnTo>
                    <a:pt x="2" y="17"/>
                  </a:lnTo>
                  <a:lnTo>
                    <a:pt x="1" y="15"/>
                  </a:lnTo>
                  <a:lnTo>
                    <a:pt x="1" y="13"/>
                  </a:lnTo>
                  <a:lnTo>
                    <a:pt x="0" y="11"/>
                  </a:lnTo>
                  <a:close/>
                </a:path>
              </a:pathLst>
            </a:custGeom>
            <a:grpFill/>
            <a:ln w="25400" cap="rnd">
              <a:solidFill>
                <a:schemeClr val="accent5">
                  <a:lumMod val="25000"/>
                </a:schemeClr>
              </a:solidFill>
              <a:round/>
              <a:headEnd/>
              <a:tailEnd/>
            </a:ln>
          </p:spPr>
          <p:txBody>
            <a:bodyPr/>
            <a:lstStyle/>
            <a:p>
              <a:endParaRPr lang="zh-CN" altLang="en-US"/>
            </a:p>
          </p:txBody>
        </p:sp>
        <p:sp>
          <p:nvSpPr>
            <p:cNvPr id="154743" name="Freeform 126"/>
            <p:cNvSpPr>
              <a:spLocks/>
            </p:cNvSpPr>
            <p:nvPr/>
          </p:nvSpPr>
          <p:spPr bwMode="auto">
            <a:xfrm>
              <a:off x="5551488" y="4076701"/>
              <a:ext cx="36513" cy="34925"/>
            </a:xfrm>
            <a:custGeom>
              <a:avLst/>
              <a:gdLst>
                <a:gd name="T0" fmla="*/ 0 w 23"/>
                <a:gd name="T1" fmla="*/ 11 h 22"/>
                <a:gd name="T2" fmla="*/ 1 w 23"/>
                <a:gd name="T3" fmla="*/ 9 h 22"/>
                <a:gd name="T4" fmla="*/ 1 w 23"/>
                <a:gd name="T5" fmla="*/ 7 h 22"/>
                <a:gd name="T6" fmla="*/ 2 w 23"/>
                <a:gd name="T7" fmla="*/ 5 h 22"/>
                <a:gd name="T8" fmla="*/ 4 w 23"/>
                <a:gd name="T9" fmla="*/ 3 h 22"/>
                <a:gd name="T10" fmla="*/ 5 w 23"/>
                <a:gd name="T11" fmla="*/ 2 h 22"/>
                <a:gd name="T12" fmla="*/ 7 w 23"/>
                <a:gd name="T13" fmla="*/ 1 h 22"/>
                <a:gd name="T14" fmla="*/ 9 w 23"/>
                <a:gd name="T15" fmla="*/ 0 h 22"/>
                <a:gd name="T16" fmla="*/ 12 w 23"/>
                <a:gd name="T17" fmla="*/ 0 h 22"/>
                <a:gd name="T18" fmla="*/ 14 w 23"/>
                <a:gd name="T19" fmla="*/ 0 h 22"/>
                <a:gd name="T20" fmla="*/ 16 w 23"/>
                <a:gd name="T21" fmla="*/ 1 h 22"/>
                <a:gd name="T22" fmla="*/ 18 w 23"/>
                <a:gd name="T23" fmla="*/ 2 h 22"/>
                <a:gd name="T24" fmla="*/ 19 w 23"/>
                <a:gd name="T25" fmla="*/ 3 h 22"/>
                <a:gd name="T26" fmla="*/ 21 w 23"/>
                <a:gd name="T27" fmla="*/ 5 h 22"/>
                <a:gd name="T28" fmla="*/ 22 w 23"/>
                <a:gd name="T29" fmla="*/ 7 h 22"/>
                <a:gd name="T30" fmla="*/ 23 w 23"/>
                <a:gd name="T31" fmla="*/ 9 h 22"/>
                <a:gd name="T32" fmla="*/ 23 w 23"/>
                <a:gd name="T33" fmla="*/ 11 h 22"/>
                <a:gd name="T34" fmla="*/ 23 w 23"/>
                <a:gd name="T35" fmla="*/ 11 h 22"/>
                <a:gd name="T36" fmla="*/ 23 w 23"/>
                <a:gd name="T37" fmla="*/ 13 h 22"/>
                <a:gd name="T38" fmla="*/ 22 w 23"/>
                <a:gd name="T39" fmla="*/ 15 h 22"/>
                <a:gd name="T40" fmla="*/ 21 w 23"/>
                <a:gd name="T41" fmla="*/ 17 h 22"/>
                <a:gd name="T42" fmla="*/ 19 w 23"/>
                <a:gd name="T43" fmla="*/ 19 h 22"/>
                <a:gd name="T44" fmla="*/ 18 w 23"/>
                <a:gd name="T45" fmla="*/ 21 h 22"/>
                <a:gd name="T46" fmla="*/ 16 w 23"/>
                <a:gd name="T47" fmla="*/ 21 h 22"/>
                <a:gd name="T48" fmla="*/ 14 w 23"/>
                <a:gd name="T49" fmla="*/ 22 h 22"/>
                <a:gd name="T50" fmla="*/ 12 w 23"/>
                <a:gd name="T51" fmla="*/ 22 h 22"/>
                <a:gd name="T52" fmla="*/ 9 w 23"/>
                <a:gd name="T53" fmla="*/ 22 h 22"/>
                <a:gd name="T54" fmla="*/ 7 w 23"/>
                <a:gd name="T55" fmla="*/ 21 h 22"/>
                <a:gd name="T56" fmla="*/ 5 w 23"/>
                <a:gd name="T57" fmla="*/ 21 h 22"/>
                <a:gd name="T58" fmla="*/ 4 w 23"/>
                <a:gd name="T59" fmla="*/ 19 h 22"/>
                <a:gd name="T60" fmla="*/ 2 w 23"/>
                <a:gd name="T61" fmla="*/ 17 h 22"/>
                <a:gd name="T62" fmla="*/ 1 w 23"/>
                <a:gd name="T63" fmla="*/ 15 h 22"/>
                <a:gd name="T64" fmla="*/ 1 w 23"/>
                <a:gd name="T65" fmla="*/ 13 h 22"/>
                <a:gd name="T66" fmla="*/ 0 w 23"/>
                <a:gd name="T67" fmla="*/ 11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
                <a:gd name="T103" fmla="*/ 0 h 22"/>
                <a:gd name="T104" fmla="*/ 23 w 23"/>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 h="22">
                  <a:moveTo>
                    <a:pt x="0" y="11"/>
                  </a:moveTo>
                  <a:lnTo>
                    <a:pt x="1" y="9"/>
                  </a:lnTo>
                  <a:lnTo>
                    <a:pt x="1" y="7"/>
                  </a:lnTo>
                  <a:lnTo>
                    <a:pt x="2" y="5"/>
                  </a:lnTo>
                  <a:lnTo>
                    <a:pt x="4" y="3"/>
                  </a:lnTo>
                  <a:lnTo>
                    <a:pt x="5" y="2"/>
                  </a:lnTo>
                  <a:lnTo>
                    <a:pt x="7" y="1"/>
                  </a:lnTo>
                  <a:lnTo>
                    <a:pt x="9" y="0"/>
                  </a:lnTo>
                  <a:lnTo>
                    <a:pt x="12" y="0"/>
                  </a:lnTo>
                  <a:lnTo>
                    <a:pt x="14" y="0"/>
                  </a:lnTo>
                  <a:lnTo>
                    <a:pt x="16" y="1"/>
                  </a:lnTo>
                  <a:lnTo>
                    <a:pt x="18" y="2"/>
                  </a:lnTo>
                  <a:lnTo>
                    <a:pt x="19" y="3"/>
                  </a:lnTo>
                  <a:lnTo>
                    <a:pt x="21" y="5"/>
                  </a:lnTo>
                  <a:lnTo>
                    <a:pt x="22" y="7"/>
                  </a:lnTo>
                  <a:lnTo>
                    <a:pt x="23" y="9"/>
                  </a:lnTo>
                  <a:lnTo>
                    <a:pt x="23" y="11"/>
                  </a:lnTo>
                  <a:lnTo>
                    <a:pt x="23" y="13"/>
                  </a:lnTo>
                  <a:lnTo>
                    <a:pt x="22" y="15"/>
                  </a:lnTo>
                  <a:lnTo>
                    <a:pt x="21" y="17"/>
                  </a:lnTo>
                  <a:lnTo>
                    <a:pt x="19" y="19"/>
                  </a:lnTo>
                  <a:lnTo>
                    <a:pt x="18" y="21"/>
                  </a:lnTo>
                  <a:lnTo>
                    <a:pt x="16" y="21"/>
                  </a:lnTo>
                  <a:lnTo>
                    <a:pt x="14" y="22"/>
                  </a:lnTo>
                  <a:lnTo>
                    <a:pt x="12" y="22"/>
                  </a:lnTo>
                  <a:lnTo>
                    <a:pt x="9" y="22"/>
                  </a:lnTo>
                  <a:lnTo>
                    <a:pt x="7" y="21"/>
                  </a:lnTo>
                  <a:lnTo>
                    <a:pt x="5" y="21"/>
                  </a:lnTo>
                  <a:lnTo>
                    <a:pt x="4" y="19"/>
                  </a:lnTo>
                  <a:lnTo>
                    <a:pt x="2" y="17"/>
                  </a:lnTo>
                  <a:lnTo>
                    <a:pt x="1" y="15"/>
                  </a:lnTo>
                  <a:lnTo>
                    <a:pt x="1" y="13"/>
                  </a:lnTo>
                  <a:lnTo>
                    <a:pt x="0" y="11"/>
                  </a:lnTo>
                  <a:close/>
                </a:path>
              </a:pathLst>
            </a:custGeom>
            <a:grpFill/>
            <a:ln w="25400" cap="rnd">
              <a:solidFill>
                <a:schemeClr val="accent5">
                  <a:lumMod val="25000"/>
                </a:schemeClr>
              </a:solidFill>
              <a:round/>
              <a:headEnd/>
              <a:tailEnd/>
            </a:ln>
          </p:spPr>
          <p:txBody>
            <a:bodyPr/>
            <a:lstStyle/>
            <a:p>
              <a:endParaRPr lang="zh-CN" altLang="en-US"/>
            </a:p>
          </p:txBody>
        </p:sp>
        <p:sp>
          <p:nvSpPr>
            <p:cNvPr id="154744" name="Rectangle 127"/>
            <p:cNvSpPr>
              <a:spLocks noChangeArrowheads="1"/>
            </p:cNvSpPr>
            <p:nvPr/>
          </p:nvSpPr>
          <p:spPr bwMode="auto">
            <a:xfrm>
              <a:off x="1470661" y="146500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A</a:t>
              </a:r>
              <a:endParaRPr lang="en-US" altLang="zh-CN" sz="2800">
                <a:solidFill>
                  <a:schemeClr val="tx1"/>
                </a:solidFill>
              </a:endParaRPr>
            </a:p>
          </p:txBody>
        </p:sp>
        <p:sp>
          <p:nvSpPr>
            <p:cNvPr id="154745" name="Rectangle 128"/>
            <p:cNvSpPr>
              <a:spLocks noChangeArrowheads="1"/>
            </p:cNvSpPr>
            <p:nvPr/>
          </p:nvSpPr>
          <p:spPr bwMode="auto">
            <a:xfrm>
              <a:off x="1584961" y="155073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3</a:t>
              </a:r>
              <a:endParaRPr lang="en-US" altLang="zh-CN" sz="2800">
                <a:solidFill>
                  <a:schemeClr val="tx1"/>
                </a:solidFill>
              </a:endParaRPr>
            </a:p>
          </p:txBody>
        </p:sp>
        <p:sp>
          <p:nvSpPr>
            <p:cNvPr id="154746" name="Rectangle 129"/>
            <p:cNvSpPr>
              <a:spLocks noChangeArrowheads="1"/>
            </p:cNvSpPr>
            <p:nvPr/>
          </p:nvSpPr>
          <p:spPr bwMode="auto">
            <a:xfrm>
              <a:off x="1813561" y="146500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A</a:t>
              </a:r>
              <a:endParaRPr lang="en-US" altLang="zh-CN" sz="2800">
                <a:solidFill>
                  <a:schemeClr val="tx1"/>
                </a:solidFill>
              </a:endParaRPr>
            </a:p>
          </p:txBody>
        </p:sp>
        <p:sp>
          <p:nvSpPr>
            <p:cNvPr id="154747" name="Rectangle 130"/>
            <p:cNvSpPr>
              <a:spLocks noChangeArrowheads="1"/>
            </p:cNvSpPr>
            <p:nvPr/>
          </p:nvSpPr>
          <p:spPr bwMode="auto">
            <a:xfrm>
              <a:off x="1937386" y="155073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2</a:t>
              </a:r>
              <a:endParaRPr lang="en-US" altLang="zh-CN" sz="2800">
                <a:solidFill>
                  <a:schemeClr val="tx1"/>
                </a:solidFill>
              </a:endParaRPr>
            </a:p>
          </p:txBody>
        </p:sp>
        <p:sp>
          <p:nvSpPr>
            <p:cNvPr id="154748" name="Rectangle 131"/>
            <p:cNvSpPr>
              <a:spLocks noChangeArrowheads="1"/>
            </p:cNvSpPr>
            <p:nvPr/>
          </p:nvSpPr>
          <p:spPr bwMode="auto">
            <a:xfrm>
              <a:off x="2194561" y="146500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A</a:t>
              </a:r>
              <a:endParaRPr lang="en-US" altLang="zh-CN" sz="2800">
                <a:solidFill>
                  <a:schemeClr val="tx1"/>
                </a:solidFill>
              </a:endParaRPr>
            </a:p>
          </p:txBody>
        </p:sp>
        <p:sp>
          <p:nvSpPr>
            <p:cNvPr id="154749" name="Rectangle 132"/>
            <p:cNvSpPr>
              <a:spLocks noChangeArrowheads="1"/>
            </p:cNvSpPr>
            <p:nvPr/>
          </p:nvSpPr>
          <p:spPr bwMode="auto">
            <a:xfrm>
              <a:off x="2308861" y="155073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750" name="Rectangle 133"/>
            <p:cNvSpPr>
              <a:spLocks noChangeArrowheads="1"/>
            </p:cNvSpPr>
            <p:nvPr/>
          </p:nvSpPr>
          <p:spPr bwMode="auto">
            <a:xfrm>
              <a:off x="2518411" y="146500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A</a:t>
              </a:r>
              <a:endParaRPr lang="en-US" altLang="zh-CN" sz="2800">
                <a:solidFill>
                  <a:schemeClr val="tx1"/>
                </a:solidFill>
              </a:endParaRPr>
            </a:p>
          </p:txBody>
        </p:sp>
        <p:sp>
          <p:nvSpPr>
            <p:cNvPr id="154751" name="Rectangle 134"/>
            <p:cNvSpPr>
              <a:spLocks noChangeArrowheads="1"/>
            </p:cNvSpPr>
            <p:nvPr/>
          </p:nvSpPr>
          <p:spPr bwMode="auto">
            <a:xfrm>
              <a:off x="2642236" y="155073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752" name="Rectangle 135"/>
            <p:cNvSpPr>
              <a:spLocks noChangeArrowheads="1"/>
            </p:cNvSpPr>
            <p:nvPr/>
          </p:nvSpPr>
          <p:spPr bwMode="auto">
            <a:xfrm>
              <a:off x="3185161" y="148405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B</a:t>
              </a:r>
              <a:endParaRPr lang="en-US" altLang="zh-CN" sz="2800">
                <a:solidFill>
                  <a:schemeClr val="tx1"/>
                </a:solidFill>
              </a:endParaRPr>
            </a:p>
          </p:txBody>
        </p:sp>
        <p:sp>
          <p:nvSpPr>
            <p:cNvPr id="154753" name="Rectangle 136"/>
            <p:cNvSpPr>
              <a:spLocks noChangeArrowheads="1"/>
            </p:cNvSpPr>
            <p:nvPr/>
          </p:nvSpPr>
          <p:spPr bwMode="auto">
            <a:xfrm>
              <a:off x="3299461" y="156978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3</a:t>
              </a:r>
              <a:endParaRPr lang="en-US" altLang="zh-CN" sz="2800">
                <a:solidFill>
                  <a:schemeClr val="tx1"/>
                </a:solidFill>
              </a:endParaRPr>
            </a:p>
          </p:txBody>
        </p:sp>
        <p:sp>
          <p:nvSpPr>
            <p:cNvPr id="154754" name="Rectangle 137"/>
            <p:cNvSpPr>
              <a:spLocks noChangeArrowheads="1"/>
            </p:cNvSpPr>
            <p:nvPr/>
          </p:nvSpPr>
          <p:spPr bwMode="auto">
            <a:xfrm>
              <a:off x="3699511" y="148405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B</a:t>
              </a:r>
              <a:endParaRPr lang="en-US" altLang="zh-CN" sz="2800">
                <a:solidFill>
                  <a:schemeClr val="tx1"/>
                </a:solidFill>
              </a:endParaRPr>
            </a:p>
          </p:txBody>
        </p:sp>
        <p:sp>
          <p:nvSpPr>
            <p:cNvPr id="154755" name="Rectangle 138"/>
            <p:cNvSpPr>
              <a:spLocks noChangeArrowheads="1"/>
            </p:cNvSpPr>
            <p:nvPr/>
          </p:nvSpPr>
          <p:spPr bwMode="auto">
            <a:xfrm>
              <a:off x="3823336" y="156978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2</a:t>
              </a:r>
              <a:endParaRPr lang="en-US" altLang="zh-CN" sz="2800">
                <a:solidFill>
                  <a:schemeClr val="tx1"/>
                </a:solidFill>
              </a:endParaRPr>
            </a:p>
          </p:txBody>
        </p:sp>
        <p:sp>
          <p:nvSpPr>
            <p:cNvPr id="154756" name="Rectangle 139"/>
            <p:cNvSpPr>
              <a:spLocks noChangeArrowheads="1"/>
            </p:cNvSpPr>
            <p:nvPr/>
          </p:nvSpPr>
          <p:spPr bwMode="auto">
            <a:xfrm>
              <a:off x="4223386" y="148405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B</a:t>
              </a:r>
              <a:endParaRPr lang="en-US" altLang="zh-CN" sz="2800">
                <a:solidFill>
                  <a:schemeClr val="tx1"/>
                </a:solidFill>
              </a:endParaRPr>
            </a:p>
          </p:txBody>
        </p:sp>
        <p:sp>
          <p:nvSpPr>
            <p:cNvPr id="154757" name="Rectangle 140"/>
            <p:cNvSpPr>
              <a:spLocks noChangeArrowheads="1"/>
            </p:cNvSpPr>
            <p:nvPr/>
          </p:nvSpPr>
          <p:spPr bwMode="auto">
            <a:xfrm>
              <a:off x="4347211" y="156978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758" name="Rectangle 141"/>
            <p:cNvSpPr>
              <a:spLocks noChangeArrowheads="1"/>
            </p:cNvSpPr>
            <p:nvPr/>
          </p:nvSpPr>
          <p:spPr bwMode="auto">
            <a:xfrm>
              <a:off x="4747261" y="148405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B</a:t>
              </a:r>
              <a:endParaRPr lang="en-US" altLang="zh-CN" sz="2800">
                <a:solidFill>
                  <a:schemeClr val="tx1"/>
                </a:solidFill>
              </a:endParaRPr>
            </a:p>
          </p:txBody>
        </p:sp>
        <p:sp>
          <p:nvSpPr>
            <p:cNvPr id="154759" name="Rectangle 142"/>
            <p:cNvSpPr>
              <a:spLocks noChangeArrowheads="1"/>
            </p:cNvSpPr>
            <p:nvPr/>
          </p:nvSpPr>
          <p:spPr bwMode="auto">
            <a:xfrm>
              <a:off x="4871086" y="156978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760" name="Rectangle 143"/>
            <p:cNvSpPr>
              <a:spLocks noChangeArrowheads="1"/>
            </p:cNvSpPr>
            <p:nvPr/>
          </p:nvSpPr>
          <p:spPr bwMode="auto">
            <a:xfrm>
              <a:off x="1470661" y="2722307"/>
              <a:ext cx="13017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A</a:t>
              </a:r>
              <a:endParaRPr lang="en-US" altLang="zh-CN" sz="2800">
                <a:solidFill>
                  <a:schemeClr val="tx1"/>
                </a:solidFill>
              </a:endParaRPr>
            </a:p>
          </p:txBody>
        </p:sp>
        <p:sp>
          <p:nvSpPr>
            <p:cNvPr id="154761" name="Rectangle 144"/>
            <p:cNvSpPr>
              <a:spLocks noChangeArrowheads="1"/>
            </p:cNvSpPr>
            <p:nvPr/>
          </p:nvSpPr>
          <p:spPr bwMode="auto">
            <a:xfrm>
              <a:off x="1594486" y="280803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3</a:t>
              </a:r>
              <a:endParaRPr lang="en-US" altLang="zh-CN" sz="2800">
                <a:solidFill>
                  <a:schemeClr val="tx1"/>
                </a:solidFill>
              </a:endParaRPr>
            </a:p>
          </p:txBody>
        </p:sp>
        <p:sp>
          <p:nvSpPr>
            <p:cNvPr id="154762" name="Rectangle 145"/>
            <p:cNvSpPr>
              <a:spLocks noChangeArrowheads="1"/>
            </p:cNvSpPr>
            <p:nvPr/>
          </p:nvSpPr>
          <p:spPr bwMode="auto">
            <a:xfrm>
              <a:off x="1823086" y="2722307"/>
              <a:ext cx="13017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A</a:t>
              </a:r>
              <a:endParaRPr lang="en-US" altLang="zh-CN" sz="2800">
                <a:solidFill>
                  <a:schemeClr val="tx1"/>
                </a:solidFill>
              </a:endParaRPr>
            </a:p>
          </p:txBody>
        </p:sp>
        <p:sp>
          <p:nvSpPr>
            <p:cNvPr id="154763" name="Rectangle 146"/>
            <p:cNvSpPr>
              <a:spLocks noChangeArrowheads="1"/>
            </p:cNvSpPr>
            <p:nvPr/>
          </p:nvSpPr>
          <p:spPr bwMode="auto">
            <a:xfrm>
              <a:off x="1956436" y="280803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2</a:t>
              </a:r>
              <a:endParaRPr lang="en-US" altLang="zh-CN" sz="2800">
                <a:solidFill>
                  <a:schemeClr val="tx1"/>
                </a:solidFill>
              </a:endParaRPr>
            </a:p>
          </p:txBody>
        </p:sp>
        <p:sp>
          <p:nvSpPr>
            <p:cNvPr id="154764" name="Rectangle 147"/>
            <p:cNvSpPr>
              <a:spLocks noChangeArrowheads="1"/>
            </p:cNvSpPr>
            <p:nvPr/>
          </p:nvSpPr>
          <p:spPr bwMode="auto">
            <a:xfrm>
              <a:off x="2185036" y="2722307"/>
              <a:ext cx="13017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A</a:t>
              </a:r>
              <a:endParaRPr lang="en-US" altLang="zh-CN" sz="2800">
                <a:solidFill>
                  <a:schemeClr val="tx1"/>
                </a:solidFill>
              </a:endParaRPr>
            </a:p>
          </p:txBody>
        </p:sp>
        <p:sp>
          <p:nvSpPr>
            <p:cNvPr id="154765" name="Rectangle 148"/>
            <p:cNvSpPr>
              <a:spLocks noChangeArrowheads="1"/>
            </p:cNvSpPr>
            <p:nvPr/>
          </p:nvSpPr>
          <p:spPr bwMode="auto">
            <a:xfrm>
              <a:off x="2318386" y="280803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766" name="Rectangle 149"/>
            <p:cNvSpPr>
              <a:spLocks noChangeArrowheads="1"/>
            </p:cNvSpPr>
            <p:nvPr/>
          </p:nvSpPr>
          <p:spPr bwMode="auto">
            <a:xfrm>
              <a:off x="2546986" y="2722307"/>
              <a:ext cx="13017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A</a:t>
              </a:r>
              <a:endParaRPr lang="en-US" altLang="zh-CN" sz="2800">
                <a:solidFill>
                  <a:schemeClr val="tx1"/>
                </a:solidFill>
              </a:endParaRPr>
            </a:p>
          </p:txBody>
        </p:sp>
        <p:sp>
          <p:nvSpPr>
            <p:cNvPr id="154767" name="Rectangle 150"/>
            <p:cNvSpPr>
              <a:spLocks noChangeArrowheads="1"/>
            </p:cNvSpPr>
            <p:nvPr/>
          </p:nvSpPr>
          <p:spPr bwMode="auto">
            <a:xfrm>
              <a:off x="2670811" y="280803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768" name="Rectangle 151"/>
            <p:cNvSpPr>
              <a:spLocks noChangeArrowheads="1"/>
            </p:cNvSpPr>
            <p:nvPr/>
          </p:nvSpPr>
          <p:spPr bwMode="auto">
            <a:xfrm>
              <a:off x="3289936" y="274135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B</a:t>
              </a:r>
              <a:endParaRPr lang="en-US" altLang="zh-CN" sz="2800">
                <a:solidFill>
                  <a:schemeClr val="tx1"/>
                </a:solidFill>
              </a:endParaRPr>
            </a:p>
          </p:txBody>
        </p:sp>
        <p:sp>
          <p:nvSpPr>
            <p:cNvPr id="154769" name="Rectangle 152"/>
            <p:cNvSpPr>
              <a:spLocks noChangeArrowheads="1"/>
            </p:cNvSpPr>
            <p:nvPr/>
          </p:nvSpPr>
          <p:spPr bwMode="auto">
            <a:xfrm>
              <a:off x="3413761" y="282708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3</a:t>
              </a:r>
              <a:endParaRPr lang="en-US" altLang="zh-CN" sz="2800">
                <a:solidFill>
                  <a:schemeClr val="tx1"/>
                </a:solidFill>
              </a:endParaRPr>
            </a:p>
          </p:txBody>
        </p:sp>
        <p:sp>
          <p:nvSpPr>
            <p:cNvPr id="154770" name="Rectangle 153"/>
            <p:cNvSpPr>
              <a:spLocks noChangeArrowheads="1"/>
            </p:cNvSpPr>
            <p:nvPr/>
          </p:nvSpPr>
          <p:spPr bwMode="auto">
            <a:xfrm>
              <a:off x="3823336" y="274135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B</a:t>
              </a:r>
              <a:endParaRPr lang="en-US" altLang="zh-CN" sz="2800">
                <a:solidFill>
                  <a:schemeClr val="tx1"/>
                </a:solidFill>
              </a:endParaRPr>
            </a:p>
          </p:txBody>
        </p:sp>
        <p:sp>
          <p:nvSpPr>
            <p:cNvPr id="154771" name="Rectangle 154"/>
            <p:cNvSpPr>
              <a:spLocks noChangeArrowheads="1"/>
            </p:cNvSpPr>
            <p:nvPr/>
          </p:nvSpPr>
          <p:spPr bwMode="auto">
            <a:xfrm>
              <a:off x="3947161" y="282708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2</a:t>
              </a:r>
              <a:endParaRPr lang="en-US" altLang="zh-CN" sz="2800">
                <a:solidFill>
                  <a:schemeClr val="tx1"/>
                </a:solidFill>
              </a:endParaRPr>
            </a:p>
          </p:txBody>
        </p:sp>
        <p:sp>
          <p:nvSpPr>
            <p:cNvPr id="154772" name="Rectangle 155"/>
            <p:cNvSpPr>
              <a:spLocks noChangeArrowheads="1"/>
            </p:cNvSpPr>
            <p:nvPr/>
          </p:nvSpPr>
          <p:spPr bwMode="auto">
            <a:xfrm>
              <a:off x="4356736" y="274135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B</a:t>
              </a:r>
              <a:endParaRPr lang="en-US" altLang="zh-CN" sz="2800">
                <a:solidFill>
                  <a:schemeClr val="tx1"/>
                </a:solidFill>
              </a:endParaRPr>
            </a:p>
          </p:txBody>
        </p:sp>
        <p:sp>
          <p:nvSpPr>
            <p:cNvPr id="154773" name="Rectangle 156"/>
            <p:cNvSpPr>
              <a:spLocks noChangeArrowheads="1"/>
            </p:cNvSpPr>
            <p:nvPr/>
          </p:nvSpPr>
          <p:spPr bwMode="auto">
            <a:xfrm>
              <a:off x="4480561" y="282708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774" name="Rectangle 157"/>
            <p:cNvSpPr>
              <a:spLocks noChangeArrowheads="1"/>
            </p:cNvSpPr>
            <p:nvPr/>
          </p:nvSpPr>
          <p:spPr bwMode="auto">
            <a:xfrm>
              <a:off x="4890136" y="2741357"/>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B</a:t>
              </a:r>
              <a:endParaRPr lang="en-US" altLang="zh-CN" sz="2800">
                <a:solidFill>
                  <a:schemeClr val="tx1"/>
                </a:solidFill>
              </a:endParaRPr>
            </a:p>
          </p:txBody>
        </p:sp>
        <p:sp>
          <p:nvSpPr>
            <p:cNvPr id="154775" name="Rectangle 158"/>
            <p:cNvSpPr>
              <a:spLocks noChangeArrowheads="1"/>
            </p:cNvSpPr>
            <p:nvPr/>
          </p:nvSpPr>
          <p:spPr bwMode="auto">
            <a:xfrm>
              <a:off x="5013961" y="2827082"/>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776" name="Rectangle 159"/>
            <p:cNvSpPr>
              <a:spLocks noChangeArrowheads="1"/>
            </p:cNvSpPr>
            <p:nvPr/>
          </p:nvSpPr>
          <p:spPr bwMode="auto">
            <a:xfrm>
              <a:off x="2623186" y="3550983"/>
              <a:ext cx="100013"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S</a:t>
              </a:r>
              <a:endParaRPr lang="en-US" altLang="zh-CN" sz="2800">
                <a:solidFill>
                  <a:schemeClr val="tx1"/>
                </a:solidFill>
              </a:endParaRPr>
            </a:p>
          </p:txBody>
        </p:sp>
        <p:sp>
          <p:nvSpPr>
            <p:cNvPr id="154777" name="Rectangle 160"/>
            <p:cNvSpPr>
              <a:spLocks noChangeArrowheads="1"/>
            </p:cNvSpPr>
            <p:nvPr/>
          </p:nvSpPr>
          <p:spPr bwMode="auto">
            <a:xfrm>
              <a:off x="2718436" y="36367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3</a:t>
              </a:r>
              <a:endParaRPr lang="en-US" altLang="zh-CN" sz="2800">
                <a:solidFill>
                  <a:schemeClr val="tx1"/>
                </a:solidFill>
              </a:endParaRPr>
            </a:p>
          </p:txBody>
        </p:sp>
        <p:sp>
          <p:nvSpPr>
            <p:cNvPr id="154778" name="Rectangle 161"/>
            <p:cNvSpPr>
              <a:spLocks noChangeArrowheads="1"/>
            </p:cNvSpPr>
            <p:nvPr/>
          </p:nvSpPr>
          <p:spPr bwMode="auto">
            <a:xfrm>
              <a:off x="3147061" y="3550983"/>
              <a:ext cx="100013"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S</a:t>
              </a:r>
              <a:endParaRPr lang="en-US" altLang="zh-CN" sz="2800">
                <a:solidFill>
                  <a:schemeClr val="tx1"/>
                </a:solidFill>
              </a:endParaRPr>
            </a:p>
          </p:txBody>
        </p:sp>
        <p:sp>
          <p:nvSpPr>
            <p:cNvPr id="154779" name="Rectangle 162"/>
            <p:cNvSpPr>
              <a:spLocks noChangeArrowheads="1"/>
            </p:cNvSpPr>
            <p:nvPr/>
          </p:nvSpPr>
          <p:spPr bwMode="auto">
            <a:xfrm>
              <a:off x="3251836" y="36367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2</a:t>
              </a:r>
              <a:endParaRPr lang="en-US" altLang="zh-CN" sz="2800">
                <a:solidFill>
                  <a:schemeClr val="tx1"/>
                </a:solidFill>
              </a:endParaRPr>
            </a:p>
          </p:txBody>
        </p:sp>
        <p:sp>
          <p:nvSpPr>
            <p:cNvPr id="154780" name="Rectangle 163"/>
            <p:cNvSpPr>
              <a:spLocks noChangeArrowheads="1"/>
            </p:cNvSpPr>
            <p:nvPr/>
          </p:nvSpPr>
          <p:spPr bwMode="auto">
            <a:xfrm>
              <a:off x="3680461" y="3550983"/>
              <a:ext cx="100013"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S</a:t>
              </a:r>
              <a:endParaRPr lang="en-US" altLang="zh-CN" sz="2800">
                <a:solidFill>
                  <a:schemeClr val="tx1"/>
                </a:solidFill>
              </a:endParaRPr>
            </a:p>
          </p:txBody>
        </p:sp>
        <p:sp>
          <p:nvSpPr>
            <p:cNvPr id="154781" name="Rectangle 164"/>
            <p:cNvSpPr>
              <a:spLocks noChangeArrowheads="1"/>
            </p:cNvSpPr>
            <p:nvPr/>
          </p:nvSpPr>
          <p:spPr bwMode="auto">
            <a:xfrm>
              <a:off x="3785236" y="36367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782" name="Rectangle 165"/>
            <p:cNvSpPr>
              <a:spLocks noChangeArrowheads="1"/>
            </p:cNvSpPr>
            <p:nvPr/>
          </p:nvSpPr>
          <p:spPr bwMode="auto">
            <a:xfrm>
              <a:off x="4213861" y="3550983"/>
              <a:ext cx="100013"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S</a:t>
              </a:r>
              <a:endParaRPr lang="en-US" altLang="zh-CN" sz="2800">
                <a:solidFill>
                  <a:schemeClr val="tx1"/>
                </a:solidFill>
              </a:endParaRPr>
            </a:p>
          </p:txBody>
        </p:sp>
        <p:sp>
          <p:nvSpPr>
            <p:cNvPr id="154783" name="Rectangle 166"/>
            <p:cNvSpPr>
              <a:spLocks noChangeArrowheads="1"/>
            </p:cNvSpPr>
            <p:nvPr/>
          </p:nvSpPr>
          <p:spPr bwMode="auto">
            <a:xfrm>
              <a:off x="4309111" y="36367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784" name="Rectangle 167"/>
            <p:cNvSpPr>
              <a:spLocks noChangeArrowheads="1"/>
            </p:cNvSpPr>
            <p:nvPr/>
          </p:nvSpPr>
          <p:spPr bwMode="auto">
            <a:xfrm>
              <a:off x="2718436" y="5998908"/>
              <a:ext cx="100013"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S</a:t>
              </a:r>
              <a:endParaRPr lang="en-US" altLang="zh-CN" sz="2800">
                <a:solidFill>
                  <a:schemeClr val="tx1"/>
                </a:solidFill>
              </a:endParaRPr>
            </a:p>
          </p:txBody>
        </p:sp>
        <p:sp>
          <p:nvSpPr>
            <p:cNvPr id="154785" name="Rectangle 168"/>
            <p:cNvSpPr>
              <a:spLocks noChangeArrowheads="1"/>
            </p:cNvSpPr>
            <p:nvPr/>
          </p:nvSpPr>
          <p:spPr bwMode="auto">
            <a:xfrm>
              <a:off x="2813686" y="60751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3</a:t>
              </a:r>
              <a:endParaRPr lang="en-US" altLang="zh-CN" sz="2800">
                <a:solidFill>
                  <a:schemeClr val="tx1"/>
                </a:solidFill>
              </a:endParaRPr>
            </a:p>
          </p:txBody>
        </p:sp>
        <p:sp>
          <p:nvSpPr>
            <p:cNvPr id="154786" name="Rectangle 169"/>
            <p:cNvSpPr>
              <a:spLocks noChangeArrowheads="1"/>
            </p:cNvSpPr>
            <p:nvPr/>
          </p:nvSpPr>
          <p:spPr bwMode="auto">
            <a:xfrm>
              <a:off x="3080386" y="5998908"/>
              <a:ext cx="100013"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S</a:t>
              </a:r>
              <a:endParaRPr lang="en-US" altLang="zh-CN" sz="2800">
                <a:solidFill>
                  <a:schemeClr val="tx1"/>
                </a:solidFill>
              </a:endParaRPr>
            </a:p>
          </p:txBody>
        </p:sp>
        <p:sp>
          <p:nvSpPr>
            <p:cNvPr id="154787" name="Rectangle 170"/>
            <p:cNvSpPr>
              <a:spLocks noChangeArrowheads="1"/>
            </p:cNvSpPr>
            <p:nvPr/>
          </p:nvSpPr>
          <p:spPr bwMode="auto">
            <a:xfrm>
              <a:off x="3175636" y="60751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2</a:t>
              </a:r>
              <a:endParaRPr lang="en-US" altLang="zh-CN" sz="2800">
                <a:solidFill>
                  <a:schemeClr val="tx1"/>
                </a:solidFill>
              </a:endParaRPr>
            </a:p>
          </p:txBody>
        </p:sp>
        <p:sp>
          <p:nvSpPr>
            <p:cNvPr id="154788" name="Rectangle 171"/>
            <p:cNvSpPr>
              <a:spLocks noChangeArrowheads="1"/>
            </p:cNvSpPr>
            <p:nvPr/>
          </p:nvSpPr>
          <p:spPr bwMode="auto">
            <a:xfrm>
              <a:off x="3432811" y="5998908"/>
              <a:ext cx="100013"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S</a:t>
              </a:r>
              <a:endParaRPr lang="en-US" altLang="zh-CN" sz="2800">
                <a:solidFill>
                  <a:schemeClr val="tx1"/>
                </a:solidFill>
              </a:endParaRPr>
            </a:p>
          </p:txBody>
        </p:sp>
        <p:sp>
          <p:nvSpPr>
            <p:cNvPr id="154789" name="Rectangle 172"/>
            <p:cNvSpPr>
              <a:spLocks noChangeArrowheads="1"/>
            </p:cNvSpPr>
            <p:nvPr/>
          </p:nvSpPr>
          <p:spPr bwMode="auto">
            <a:xfrm>
              <a:off x="3537586" y="60751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790" name="Rectangle 173"/>
            <p:cNvSpPr>
              <a:spLocks noChangeArrowheads="1"/>
            </p:cNvSpPr>
            <p:nvPr/>
          </p:nvSpPr>
          <p:spPr bwMode="auto">
            <a:xfrm>
              <a:off x="3794761" y="5998908"/>
              <a:ext cx="100013"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S</a:t>
              </a:r>
              <a:endParaRPr lang="en-US" altLang="zh-CN" sz="2800">
                <a:solidFill>
                  <a:schemeClr val="tx1"/>
                </a:solidFill>
              </a:endParaRPr>
            </a:p>
          </p:txBody>
        </p:sp>
        <p:sp>
          <p:nvSpPr>
            <p:cNvPr id="154791" name="Rectangle 174"/>
            <p:cNvSpPr>
              <a:spLocks noChangeArrowheads="1"/>
            </p:cNvSpPr>
            <p:nvPr/>
          </p:nvSpPr>
          <p:spPr bwMode="auto">
            <a:xfrm>
              <a:off x="3890011" y="60751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792" name="Rectangle 175"/>
            <p:cNvSpPr>
              <a:spLocks noChangeArrowheads="1"/>
            </p:cNvSpPr>
            <p:nvPr/>
          </p:nvSpPr>
          <p:spPr bwMode="auto">
            <a:xfrm>
              <a:off x="2680336" y="6675183"/>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F</a:t>
              </a:r>
              <a:endParaRPr lang="en-US" altLang="zh-CN" sz="2800">
                <a:solidFill>
                  <a:schemeClr val="tx1"/>
                </a:solidFill>
              </a:endParaRPr>
            </a:p>
          </p:txBody>
        </p:sp>
        <p:sp>
          <p:nvSpPr>
            <p:cNvPr id="154793" name="Rectangle 176"/>
            <p:cNvSpPr>
              <a:spLocks noChangeArrowheads="1"/>
            </p:cNvSpPr>
            <p:nvPr/>
          </p:nvSpPr>
          <p:spPr bwMode="auto">
            <a:xfrm>
              <a:off x="2804161" y="67609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3</a:t>
              </a:r>
              <a:endParaRPr lang="en-US" altLang="zh-CN" sz="2800">
                <a:solidFill>
                  <a:schemeClr val="tx1"/>
                </a:solidFill>
              </a:endParaRPr>
            </a:p>
          </p:txBody>
        </p:sp>
        <p:sp>
          <p:nvSpPr>
            <p:cNvPr id="154794" name="Rectangle 177"/>
            <p:cNvSpPr>
              <a:spLocks noChangeArrowheads="1"/>
            </p:cNvSpPr>
            <p:nvPr/>
          </p:nvSpPr>
          <p:spPr bwMode="auto">
            <a:xfrm>
              <a:off x="3061336" y="6675183"/>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F</a:t>
              </a:r>
              <a:endParaRPr lang="en-US" altLang="zh-CN" sz="2800">
                <a:solidFill>
                  <a:schemeClr val="tx1"/>
                </a:solidFill>
              </a:endParaRPr>
            </a:p>
          </p:txBody>
        </p:sp>
        <p:sp>
          <p:nvSpPr>
            <p:cNvPr id="154795" name="Rectangle 178"/>
            <p:cNvSpPr>
              <a:spLocks noChangeArrowheads="1"/>
            </p:cNvSpPr>
            <p:nvPr/>
          </p:nvSpPr>
          <p:spPr bwMode="auto">
            <a:xfrm>
              <a:off x="3175636" y="67609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2</a:t>
              </a:r>
              <a:endParaRPr lang="en-US" altLang="zh-CN" sz="2800">
                <a:solidFill>
                  <a:schemeClr val="tx1"/>
                </a:solidFill>
              </a:endParaRPr>
            </a:p>
          </p:txBody>
        </p:sp>
        <p:sp>
          <p:nvSpPr>
            <p:cNvPr id="154796" name="Rectangle 179"/>
            <p:cNvSpPr>
              <a:spLocks noChangeArrowheads="1"/>
            </p:cNvSpPr>
            <p:nvPr/>
          </p:nvSpPr>
          <p:spPr bwMode="auto">
            <a:xfrm>
              <a:off x="3423286" y="6675183"/>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F</a:t>
              </a:r>
              <a:endParaRPr lang="en-US" altLang="zh-CN" sz="2800">
                <a:solidFill>
                  <a:schemeClr val="tx1"/>
                </a:solidFill>
              </a:endParaRPr>
            </a:p>
          </p:txBody>
        </p:sp>
        <p:sp>
          <p:nvSpPr>
            <p:cNvPr id="154797" name="Rectangle 180"/>
            <p:cNvSpPr>
              <a:spLocks noChangeArrowheads="1"/>
            </p:cNvSpPr>
            <p:nvPr/>
          </p:nvSpPr>
          <p:spPr bwMode="auto">
            <a:xfrm>
              <a:off x="3547111" y="67609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798" name="Rectangle 181"/>
            <p:cNvSpPr>
              <a:spLocks noChangeArrowheads="1"/>
            </p:cNvSpPr>
            <p:nvPr/>
          </p:nvSpPr>
          <p:spPr bwMode="auto">
            <a:xfrm>
              <a:off x="3804286" y="6675183"/>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F</a:t>
              </a:r>
              <a:endParaRPr lang="en-US" altLang="zh-CN" sz="2800">
                <a:solidFill>
                  <a:schemeClr val="tx1"/>
                </a:solidFill>
              </a:endParaRPr>
            </a:p>
          </p:txBody>
        </p:sp>
        <p:sp>
          <p:nvSpPr>
            <p:cNvPr id="154799" name="Rectangle 182"/>
            <p:cNvSpPr>
              <a:spLocks noChangeArrowheads="1"/>
            </p:cNvSpPr>
            <p:nvPr/>
          </p:nvSpPr>
          <p:spPr bwMode="auto">
            <a:xfrm>
              <a:off x="3918586" y="67609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800" name="Rectangle 183"/>
            <p:cNvSpPr>
              <a:spLocks noChangeArrowheads="1"/>
            </p:cNvSpPr>
            <p:nvPr/>
          </p:nvSpPr>
          <p:spPr bwMode="auto">
            <a:xfrm>
              <a:off x="2623186" y="5132133"/>
              <a:ext cx="13017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A</a:t>
              </a:r>
              <a:endParaRPr lang="en-US" altLang="zh-CN" sz="2800">
                <a:solidFill>
                  <a:schemeClr val="tx1"/>
                </a:solidFill>
              </a:endParaRPr>
            </a:p>
          </p:txBody>
        </p:sp>
        <p:sp>
          <p:nvSpPr>
            <p:cNvPr id="154801" name="Rectangle 184"/>
            <p:cNvSpPr>
              <a:spLocks noChangeArrowheads="1"/>
            </p:cNvSpPr>
            <p:nvPr/>
          </p:nvSpPr>
          <p:spPr bwMode="auto">
            <a:xfrm>
              <a:off x="2756536" y="5208333"/>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3</a:t>
              </a:r>
              <a:endParaRPr lang="en-US" altLang="zh-CN" sz="2800">
                <a:solidFill>
                  <a:schemeClr val="tx1"/>
                </a:solidFill>
              </a:endParaRPr>
            </a:p>
          </p:txBody>
        </p:sp>
        <p:sp>
          <p:nvSpPr>
            <p:cNvPr id="154802" name="Rectangle 185"/>
            <p:cNvSpPr>
              <a:spLocks noChangeArrowheads="1"/>
            </p:cNvSpPr>
            <p:nvPr/>
          </p:nvSpPr>
          <p:spPr bwMode="auto">
            <a:xfrm>
              <a:off x="1223011" y="5132133"/>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B</a:t>
              </a:r>
              <a:endParaRPr lang="en-US" altLang="zh-CN" sz="2800">
                <a:solidFill>
                  <a:schemeClr val="tx1"/>
                </a:solidFill>
              </a:endParaRPr>
            </a:p>
          </p:txBody>
        </p:sp>
        <p:sp>
          <p:nvSpPr>
            <p:cNvPr id="154803" name="Rectangle 186"/>
            <p:cNvSpPr>
              <a:spLocks noChangeArrowheads="1"/>
            </p:cNvSpPr>
            <p:nvPr/>
          </p:nvSpPr>
          <p:spPr bwMode="auto">
            <a:xfrm>
              <a:off x="1346836" y="521785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3</a:t>
              </a:r>
              <a:endParaRPr lang="en-US" altLang="zh-CN" sz="2800">
                <a:solidFill>
                  <a:schemeClr val="tx1"/>
                </a:solidFill>
              </a:endParaRPr>
            </a:p>
          </p:txBody>
        </p:sp>
        <p:sp>
          <p:nvSpPr>
            <p:cNvPr id="154804" name="Rectangle 187"/>
            <p:cNvSpPr>
              <a:spLocks noChangeArrowheads="1"/>
            </p:cNvSpPr>
            <p:nvPr/>
          </p:nvSpPr>
          <p:spPr bwMode="auto">
            <a:xfrm>
              <a:off x="3089911" y="5132133"/>
              <a:ext cx="13017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A</a:t>
              </a:r>
              <a:endParaRPr lang="en-US" altLang="zh-CN" sz="2800">
                <a:solidFill>
                  <a:schemeClr val="tx1"/>
                </a:solidFill>
              </a:endParaRPr>
            </a:p>
          </p:txBody>
        </p:sp>
        <p:sp>
          <p:nvSpPr>
            <p:cNvPr id="154805" name="Rectangle 188"/>
            <p:cNvSpPr>
              <a:spLocks noChangeArrowheads="1"/>
            </p:cNvSpPr>
            <p:nvPr/>
          </p:nvSpPr>
          <p:spPr bwMode="auto">
            <a:xfrm>
              <a:off x="3223261" y="521785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2</a:t>
              </a:r>
              <a:endParaRPr lang="en-US" altLang="zh-CN" sz="2800">
                <a:solidFill>
                  <a:schemeClr val="tx1"/>
                </a:solidFill>
              </a:endParaRPr>
            </a:p>
          </p:txBody>
        </p:sp>
        <p:sp>
          <p:nvSpPr>
            <p:cNvPr id="154806" name="Rectangle 189"/>
            <p:cNvSpPr>
              <a:spLocks noChangeArrowheads="1"/>
            </p:cNvSpPr>
            <p:nvPr/>
          </p:nvSpPr>
          <p:spPr bwMode="auto">
            <a:xfrm>
              <a:off x="1899286" y="5132133"/>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B</a:t>
              </a:r>
              <a:endParaRPr lang="en-US" altLang="zh-CN" sz="2800">
                <a:solidFill>
                  <a:schemeClr val="tx1"/>
                </a:solidFill>
              </a:endParaRPr>
            </a:p>
          </p:txBody>
        </p:sp>
        <p:sp>
          <p:nvSpPr>
            <p:cNvPr id="154807" name="Rectangle 190"/>
            <p:cNvSpPr>
              <a:spLocks noChangeArrowheads="1"/>
            </p:cNvSpPr>
            <p:nvPr/>
          </p:nvSpPr>
          <p:spPr bwMode="auto">
            <a:xfrm>
              <a:off x="2013586" y="521785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808" name="Rectangle 191"/>
            <p:cNvSpPr>
              <a:spLocks noChangeArrowheads="1"/>
            </p:cNvSpPr>
            <p:nvPr/>
          </p:nvSpPr>
          <p:spPr bwMode="auto">
            <a:xfrm>
              <a:off x="3670936" y="5132133"/>
              <a:ext cx="13017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A</a:t>
              </a:r>
              <a:endParaRPr lang="en-US" altLang="zh-CN" sz="2800">
                <a:solidFill>
                  <a:schemeClr val="tx1"/>
                </a:solidFill>
              </a:endParaRPr>
            </a:p>
          </p:txBody>
        </p:sp>
        <p:sp>
          <p:nvSpPr>
            <p:cNvPr id="154809" name="Rectangle 192"/>
            <p:cNvSpPr>
              <a:spLocks noChangeArrowheads="1"/>
            </p:cNvSpPr>
            <p:nvPr/>
          </p:nvSpPr>
          <p:spPr bwMode="auto">
            <a:xfrm>
              <a:off x="3804286" y="521785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810" name="Rectangle 193"/>
            <p:cNvSpPr>
              <a:spLocks noChangeArrowheads="1"/>
            </p:cNvSpPr>
            <p:nvPr/>
          </p:nvSpPr>
          <p:spPr bwMode="auto">
            <a:xfrm>
              <a:off x="1565911" y="5132133"/>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B</a:t>
              </a:r>
              <a:endParaRPr lang="en-US" altLang="zh-CN" sz="2800">
                <a:solidFill>
                  <a:schemeClr val="tx1"/>
                </a:solidFill>
              </a:endParaRPr>
            </a:p>
          </p:txBody>
        </p:sp>
        <p:sp>
          <p:nvSpPr>
            <p:cNvPr id="154811" name="Rectangle 194"/>
            <p:cNvSpPr>
              <a:spLocks noChangeArrowheads="1"/>
            </p:cNvSpPr>
            <p:nvPr/>
          </p:nvSpPr>
          <p:spPr bwMode="auto">
            <a:xfrm>
              <a:off x="1689736" y="521785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2</a:t>
              </a:r>
              <a:endParaRPr lang="en-US" altLang="zh-CN" sz="2800">
                <a:solidFill>
                  <a:schemeClr val="tx1"/>
                </a:solidFill>
              </a:endParaRPr>
            </a:p>
          </p:txBody>
        </p:sp>
        <p:sp>
          <p:nvSpPr>
            <p:cNvPr id="154812" name="Rectangle 195"/>
            <p:cNvSpPr>
              <a:spLocks noChangeArrowheads="1"/>
            </p:cNvSpPr>
            <p:nvPr/>
          </p:nvSpPr>
          <p:spPr bwMode="auto">
            <a:xfrm>
              <a:off x="4213861" y="5132133"/>
              <a:ext cx="13017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A</a:t>
              </a:r>
              <a:endParaRPr lang="en-US" altLang="zh-CN" sz="2800">
                <a:solidFill>
                  <a:schemeClr val="tx1"/>
                </a:solidFill>
              </a:endParaRPr>
            </a:p>
          </p:txBody>
        </p:sp>
        <p:sp>
          <p:nvSpPr>
            <p:cNvPr id="154813" name="Rectangle 196"/>
            <p:cNvSpPr>
              <a:spLocks noChangeArrowheads="1"/>
            </p:cNvSpPr>
            <p:nvPr/>
          </p:nvSpPr>
          <p:spPr bwMode="auto">
            <a:xfrm>
              <a:off x="4347211" y="521785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814" name="Rectangle 197"/>
            <p:cNvSpPr>
              <a:spLocks noChangeArrowheads="1"/>
            </p:cNvSpPr>
            <p:nvPr/>
          </p:nvSpPr>
          <p:spPr bwMode="auto">
            <a:xfrm>
              <a:off x="2242186" y="5113083"/>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B</a:t>
              </a:r>
              <a:endParaRPr lang="en-US" altLang="zh-CN" sz="2800">
                <a:solidFill>
                  <a:schemeClr val="tx1"/>
                </a:solidFill>
              </a:endParaRPr>
            </a:p>
          </p:txBody>
        </p:sp>
        <p:sp>
          <p:nvSpPr>
            <p:cNvPr id="154815" name="Rectangle 198"/>
            <p:cNvSpPr>
              <a:spLocks noChangeArrowheads="1"/>
            </p:cNvSpPr>
            <p:nvPr/>
          </p:nvSpPr>
          <p:spPr bwMode="auto">
            <a:xfrm>
              <a:off x="2356486" y="51988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816" name="Rectangle 199"/>
            <p:cNvSpPr>
              <a:spLocks noChangeArrowheads="1"/>
            </p:cNvSpPr>
            <p:nvPr/>
          </p:nvSpPr>
          <p:spPr bwMode="auto">
            <a:xfrm>
              <a:off x="1232536" y="3169983"/>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C</a:t>
              </a:r>
              <a:endParaRPr lang="en-US" altLang="zh-CN" sz="2800">
                <a:solidFill>
                  <a:schemeClr val="tx1"/>
                </a:solidFill>
              </a:endParaRPr>
            </a:p>
          </p:txBody>
        </p:sp>
        <p:sp>
          <p:nvSpPr>
            <p:cNvPr id="154817" name="Rectangle 200"/>
            <p:cNvSpPr>
              <a:spLocks noChangeArrowheads="1"/>
            </p:cNvSpPr>
            <p:nvPr/>
          </p:nvSpPr>
          <p:spPr bwMode="auto">
            <a:xfrm>
              <a:off x="1365886" y="3246183"/>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818" name="Rectangle 201"/>
            <p:cNvSpPr>
              <a:spLocks noChangeArrowheads="1"/>
            </p:cNvSpPr>
            <p:nvPr/>
          </p:nvSpPr>
          <p:spPr bwMode="auto">
            <a:xfrm>
              <a:off x="1242061" y="5617908"/>
              <a:ext cx="120650"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i="1">
                  <a:solidFill>
                    <a:schemeClr val="tx1"/>
                  </a:solidFill>
                </a:rPr>
                <a:t>C</a:t>
              </a:r>
              <a:endParaRPr lang="en-US" altLang="zh-CN" sz="2800">
                <a:solidFill>
                  <a:schemeClr val="tx1"/>
                </a:solidFill>
              </a:endParaRPr>
            </a:p>
          </p:txBody>
        </p:sp>
        <p:sp>
          <p:nvSpPr>
            <p:cNvPr id="154819" name="Rectangle 202"/>
            <p:cNvSpPr>
              <a:spLocks noChangeArrowheads="1"/>
            </p:cNvSpPr>
            <p:nvPr/>
          </p:nvSpPr>
          <p:spPr bwMode="auto">
            <a:xfrm>
              <a:off x="1346836" y="5694108"/>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0</a:t>
              </a:r>
              <a:endParaRPr lang="en-US" altLang="zh-CN" sz="2800">
                <a:solidFill>
                  <a:schemeClr val="tx1"/>
                </a:solidFill>
              </a:endParaRPr>
            </a:p>
          </p:txBody>
        </p:sp>
        <p:sp>
          <p:nvSpPr>
            <p:cNvPr id="154820" name="Rectangle 203"/>
            <p:cNvSpPr>
              <a:spLocks noChangeArrowheads="1"/>
            </p:cNvSpPr>
            <p:nvPr/>
          </p:nvSpPr>
          <p:spPr bwMode="auto">
            <a:xfrm>
              <a:off x="4890136" y="3169983"/>
              <a:ext cx="17462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C </a:t>
              </a:r>
              <a:endParaRPr lang="en-US" altLang="zh-CN" sz="2800">
                <a:solidFill>
                  <a:schemeClr val="tx1"/>
                </a:solidFill>
              </a:endParaRPr>
            </a:p>
          </p:txBody>
        </p:sp>
        <p:sp>
          <p:nvSpPr>
            <p:cNvPr id="154821" name="Rectangle 204"/>
            <p:cNvSpPr>
              <a:spLocks noChangeArrowheads="1"/>
            </p:cNvSpPr>
            <p:nvPr/>
          </p:nvSpPr>
          <p:spPr bwMode="auto">
            <a:xfrm>
              <a:off x="5023486" y="3246183"/>
              <a:ext cx="3810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a:t>
              </a:r>
              <a:endParaRPr lang="en-US" altLang="zh-CN" sz="2800">
                <a:solidFill>
                  <a:schemeClr val="tx1"/>
                </a:solidFill>
              </a:endParaRPr>
            </a:p>
          </p:txBody>
        </p:sp>
        <p:sp>
          <p:nvSpPr>
            <p:cNvPr id="154822" name="Rectangle 205"/>
            <p:cNvSpPr>
              <a:spLocks noChangeArrowheads="1"/>
            </p:cNvSpPr>
            <p:nvPr/>
          </p:nvSpPr>
          <p:spPr bwMode="auto">
            <a:xfrm>
              <a:off x="5061586" y="3246183"/>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823" name="Rectangle 206"/>
            <p:cNvSpPr>
              <a:spLocks noChangeArrowheads="1"/>
            </p:cNvSpPr>
            <p:nvPr/>
          </p:nvSpPr>
          <p:spPr bwMode="auto">
            <a:xfrm>
              <a:off x="4861561" y="5579808"/>
              <a:ext cx="174625"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400" b="1">
                  <a:solidFill>
                    <a:schemeClr val="tx1"/>
                  </a:solidFill>
                </a:rPr>
                <a:t>C </a:t>
              </a:r>
              <a:endParaRPr lang="en-US" altLang="zh-CN" sz="2800">
                <a:solidFill>
                  <a:schemeClr val="tx1"/>
                </a:solidFill>
              </a:endParaRPr>
            </a:p>
          </p:txBody>
        </p:sp>
        <p:sp>
          <p:nvSpPr>
            <p:cNvPr id="154824" name="Rectangle 207"/>
            <p:cNvSpPr>
              <a:spLocks noChangeArrowheads="1"/>
            </p:cNvSpPr>
            <p:nvPr/>
          </p:nvSpPr>
          <p:spPr bwMode="auto">
            <a:xfrm>
              <a:off x="4994911" y="5665533"/>
              <a:ext cx="3810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a:t>
              </a:r>
              <a:endParaRPr lang="en-US" altLang="zh-CN" sz="2800">
                <a:solidFill>
                  <a:schemeClr val="tx1"/>
                </a:solidFill>
              </a:endParaRPr>
            </a:p>
          </p:txBody>
        </p:sp>
        <p:sp>
          <p:nvSpPr>
            <p:cNvPr id="154825" name="Rectangle 208"/>
            <p:cNvSpPr>
              <a:spLocks noChangeArrowheads="1"/>
            </p:cNvSpPr>
            <p:nvPr/>
          </p:nvSpPr>
          <p:spPr bwMode="auto">
            <a:xfrm>
              <a:off x="5033011" y="5665533"/>
              <a:ext cx="57150"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900" b="1">
                  <a:solidFill>
                    <a:schemeClr val="tx1"/>
                  </a:solidFill>
                </a:rPr>
                <a:t>1</a:t>
              </a:r>
              <a:endParaRPr lang="en-US" altLang="zh-CN" sz="2800">
                <a:solidFill>
                  <a:schemeClr val="tx1"/>
                </a:solidFill>
              </a:endParaRPr>
            </a:p>
          </p:txBody>
        </p:sp>
        <p:sp>
          <p:nvSpPr>
            <p:cNvPr id="154826" name="Rectangle 209"/>
            <p:cNvSpPr>
              <a:spLocks noChangeArrowheads="1"/>
            </p:cNvSpPr>
            <p:nvPr/>
          </p:nvSpPr>
          <p:spPr bwMode="auto">
            <a:xfrm>
              <a:off x="5880736" y="3160458"/>
              <a:ext cx="114300" cy="27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en-US" altLang="zh-CN" sz="1800" b="1">
                  <a:solidFill>
                    <a:schemeClr val="tx1"/>
                  </a:solidFill>
                </a:rPr>
                <a:t>1</a:t>
              </a:r>
              <a:endParaRPr lang="en-US" altLang="zh-CN" sz="2800">
                <a:solidFill>
                  <a:schemeClr val="tx1"/>
                </a:solidFill>
              </a:endParaRPr>
            </a:p>
          </p:txBody>
        </p:sp>
        <p:sp>
          <p:nvSpPr>
            <p:cNvPr id="154827" name="Rectangle 210"/>
            <p:cNvSpPr>
              <a:spLocks noChangeArrowheads="1"/>
            </p:cNvSpPr>
            <p:nvPr/>
          </p:nvSpPr>
          <p:spPr bwMode="auto">
            <a:xfrm>
              <a:off x="129223" y="6457696"/>
              <a:ext cx="538163" cy="215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400" b="1">
                  <a:solidFill>
                    <a:schemeClr val="tx1"/>
                  </a:solidFill>
                  <a:latin typeface="宋体" panose="02010600030101010101" pitchFamily="2" charset="-122"/>
                </a:rPr>
                <a:t>符号位</a:t>
              </a:r>
              <a:endParaRPr lang="zh-CN" altLang="en-US" sz="2800">
                <a:solidFill>
                  <a:schemeClr val="tx1"/>
                </a:solidFill>
              </a:endParaRPr>
            </a:p>
          </p:txBody>
        </p:sp>
        <p:sp>
          <p:nvSpPr>
            <p:cNvPr id="154828" name="Line 216"/>
            <p:cNvSpPr>
              <a:spLocks noChangeShapeType="1"/>
            </p:cNvSpPr>
            <p:nvPr/>
          </p:nvSpPr>
          <p:spPr bwMode="auto">
            <a:xfrm>
              <a:off x="792162" y="4103688"/>
              <a:ext cx="1588" cy="2266951"/>
            </a:xfrm>
            <a:prstGeom prst="line">
              <a:avLst/>
            </a:prstGeom>
            <a:grpFill/>
            <a:ln w="25400" cap="rnd">
              <a:solidFill>
                <a:schemeClr val="accent5">
                  <a:lumMod val="25000"/>
                </a:schemeClr>
              </a:solidFill>
              <a:round/>
              <a:headEnd/>
              <a:tailEnd/>
            </a:ln>
          </p:spPr>
          <p:txBody>
            <a:bodyPr/>
            <a:lstStyle/>
            <a:p>
              <a:endParaRPr lang="zh-CN" altLang="en-US"/>
            </a:p>
          </p:txBody>
        </p:sp>
        <p:sp>
          <p:nvSpPr>
            <p:cNvPr id="154829" name="Line 225"/>
            <p:cNvSpPr>
              <a:spLocks noChangeShapeType="1"/>
            </p:cNvSpPr>
            <p:nvPr/>
          </p:nvSpPr>
          <p:spPr bwMode="auto">
            <a:xfrm>
              <a:off x="792162" y="4103688"/>
              <a:ext cx="1908175" cy="1588"/>
            </a:xfrm>
            <a:prstGeom prst="line">
              <a:avLst/>
            </a:prstGeom>
            <a:grpFill/>
            <a:ln w="25400" cap="rnd">
              <a:solidFill>
                <a:schemeClr val="accent5">
                  <a:lumMod val="25000"/>
                </a:schemeClr>
              </a:solidFill>
              <a:round/>
              <a:headEnd/>
              <a:tailEnd/>
            </a:ln>
          </p:spPr>
          <p:txBody>
            <a:bodyPr/>
            <a:lstStyle/>
            <a:p>
              <a:endParaRPr lang="zh-CN" altLang="en-US"/>
            </a:p>
          </p:txBody>
        </p:sp>
        <p:sp>
          <p:nvSpPr>
            <p:cNvPr id="154830" name="Freeform 226"/>
            <p:cNvSpPr>
              <a:spLocks/>
            </p:cNvSpPr>
            <p:nvPr/>
          </p:nvSpPr>
          <p:spPr bwMode="auto">
            <a:xfrm>
              <a:off x="2636838" y="4059238"/>
              <a:ext cx="88900" cy="88900"/>
            </a:xfrm>
            <a:custGeom>
              <a:avLst/>
              <a:gdLst>
                <a:gd name="T0" fmla="*/ 0 w 149"/>
                <a:gd name="T1" fmla="*/ 0 h 150"/>
                <a:gd name="T2" fmla="*/ 0 w 149"/>
                <a:gd name="T3" fmla="*/ 0 h 150"/>
                <a:gd name="T4" fmla="*/ 0 w 149"/>
                <a:gd name="T5" fmla="*/ 0 h 150"/>
                <a:gd name="T6" fmla="*/ 0 w 149"/>
                <a:gd name="T7" fmla="*/ 0 h 150"/>
                <a:gd name="T8" fmla="*/ 0 w 149"/>
                <a:gd name="T9" fmla="*/ 0 h 150"/>
                <a:gd name="T10" fmla="*/ 0 w 149"/>
                <a:gd name="T11" fmla="*/ 0 h 150"/>
                <a:gd name="T12" fmla="*/ 0 60000 65536"/>
                <a:gd name="T13" fmla="*/ 0 60000 65536"/>
                <a:gd name="T14" fmla="*/ 0 60000 65536"/>
                <a:gd name="T15" fmla="*/ 0 60000 65536"/>
                <a:gd name="T16" fmla="*/ 0 60000 65536"/>
                <a:gd name="T17" fmla="*/ 0 60000 65536"/>
                <a:gd name="T18" fmla="*/ 0 w 149"/>
                <a:gd name="T19" fmla="*/ 0 h 150"/>
                <a:gd name="T20" fmla="*/ 149 w 149"/>
                <a:gd name="T21" fmla="*/ 150 h 150"/>
              </a:gdLst>
              <a:ahLst/>
              <a:cxnLst>
                <a:cxn ang="T12">
                  <a:pos x="T0" y="T1"/>
                </a:cxn>
                <a:cxn ang="T13">
                  <a:pos x="T2" y="T3"/>
                </a:cxn>
                <a:cxn ang="T14">
                  <a:pos x="T4" y="T5"/>
                </a:cxn>
                <a:cxn ang="T15">
                  <a:pos x="T6" y="T7"/>
                </a:cxn>
                <a:cxn ang="T16">
                  <a:pos x="T8" y="T9"/>
                </a:cxn>
                <a:cxn ang="T17">
                  <a:pos x="T10" y="T11"/>
                </a:cxn>
              </a:cxnLst>
              <a:rect l="T18" t="T19" r="T20" b="T21"/>
              <a:pathLst>
                <a:path w="149" h="150">
                  <a:moveTo>
                    <a:pt x="0" y="75"/>
                  </a:moveTo>
                  <a:cubicBezTo>
                    <a:pt x="0" y="116"/>
                    <a:pt x="33" y="150"/>
                    <a:pt x="75" y="150"/>
                  </a:cubicBezTo>
                  <a:cubicBezTo>
                    <a:pt x="116" y="150"/>
                    <a:pt x="149" y="116"/>
                    <a:pt x="149" y="75"/>
                  </a:cubicBezTo>
                  <a:cubicBezTo>
                    <a:pt x="149" y="75"/>
                    <a:pt x="149" y="75"/>
                    <a:pt x="149" y="75"/>
                  </a:cubicBezTo>
                  <a:cubicBezTo>
                    <a:pt x="149" y="34"/>
                    <a:pt x="116" y="0"/>
                    <a:pt x="75" y="0"/>
                  </a:cubicBezTo>
                  <a:cubicBezTo>
                    <a:pt x="33" y="0"/>
                    <a:pt x="0" y="34"/>
                    <a:pt x="0" y="75"/>
                  </a:cubicBezTo>
                </a:path>
              </a:pathLst>
            </a:custGeom>
            <a:grpFill/>
            <a:ln w="25400">
              <a:solidFill>
                <a:schemeClr val="accent5">
                  <a:lumMod val="25000"/>
                </a:schemeClr>
              </a:solidFill>
              <a:round/>
              <a:headEnd/>
              <a:tailEnd/>
            </a:ln>
          </p:spPr>
          <p:txBody>
            <a:bodyPr/>
            <a:lstStyle/>
            <a:p>
              <a:endParaRPr lang="zh-CN" altLang="en-US"/>
            </a:p>
          </p:txBody>
        </p:sp>
        <p:sp>
          <p:nvSpPr>
            <p:cNvPr id="154642" name="Line 228"/>
            <p:cNvSpPr>
              <a:spLocks noChangeShapeType="1"/>
            </p:cNvSpPr>
            <p:nvPr/>
          </p:nvSpPr>
          <p:spPr bwMode="auto">
            <a:xfrm flipH="1">
              <a:off x="2767013" y="4824413"/>
              <a:ext cx="4762" cy="239712"/>
            </a:xfrm>
            <a:prstGeom prst="line">
              <a:avLst/>
            </a:prstGeom>
            <a:grpFill/>
            <a:ln w="25400" cap="rnd">
              <a:solidFill>
                <a:schemeClr val="accent5">
                  <a:lumMod val="25000"/>
                </a:schemeClr>
              </a:solidFill>
              <a:round/>
              <a:headEnd/>
              <a:tailEnd/>
            </a:ln>
          </p:spPr>
          <p:txBody>
            <a:bodyPr/>
            <a:lstStyle/>
            <a:p>
              <a:endParaRPr lang="zh-CN" altLang="en-US"/>
            </a:p>
          </p:txBody>
        </p:sp>
        <p:sp>
          <p:nvSpPr>
            <p:cNvPr id="154643" name="Line 229"/>
            <p:cNvSpPr>
              <a:spLocks noChangeShapeType="1"/>
            </p:cNvSpPr>
            <p:nvPr/>
          </p:nvSpPr>
          <p:spPr bwMode="auto">
            <a:xfrm>
              <a:off x="5562600" y="1943100"/>
              <a:ext cx="0" cy="1350963"/>
            </a:xfrm>
            <a:prstGeom prst="line">
              <a:avLst/>
            </a:prstGeom>
            <a:grpFill/>
            <a:ln w="25400" cap="rnd">
              <a:solidFill>
                <a:schemeClr val="accent5">
                  <a:lumMod val="25000"/>
                </a:schemeClr>
              </a:solidFill>
              <a:round/>
              <a:headEnd/>
              <a:tailEnd/>
            </a:ln>
          </p:spPr>
          <p:txBody>
            <a:bodyPr/>
            <a:lstStyle/>
            <a:p>
              <a:endParaRPr lang="zh-CN" altLang="en-US"/>
            </a:p>
          </p:txBody>
        </p:sp>
        <p:sp>
          <p:nvSpPr>
            <p:cNvPr id="154644" name="Line 230"/>
            <p:cNvSpPr>
              <a:spLocks noChangeShapeType="1"/>
            </p:cNvSpPr>
            <p:nvPr/>
          </p:nvSpPr>
          <p:spPr bwMode="auto">
            <a:xfrm flipH="1">
              <a:off x="971550" y="3294063"/>
              <a:ext cx="269875" cy="1587"/>
            </a:xfrm>
            <a:prstGeom prst="line">
              <a:avLst/>
            </a:prstGeom>
            <a:grpFill/>
            <a:ln w="25400" cap="rnd">
              <a:solidFill>
                <a:schemeClr val="accent5">
                  <a:lumMod val="25000"/>
                </a:schemeClr>
              </a:solidFill>
              <a:round/>
              <a:headEnd/>
              <a:tailEnd/>
            </a:ln>
          </p:spPr>
          <p:txBody>
            <a:bodyPr/>
            <a:lstStyle/>
            <a:p>
              <a:endParaRPr lang="zh-CN" altLang="en-US"/>
            </a:p>
          </p:txBody>
        </p:sp>
        <p:sp>
          <p:nvSpPr>
            <p:cNvPr id="215" name="Freeform 226"/>
            <p:cNvSpPr>
              <a:spLocks/>
            </p:cNvSpPr>
            <p:nvPr/>
          </p:nvSpPr>
          <p:spPr bwMode="auto">
            <a:xfrm>
              <a:off x="3308350" y="4043513"/>
              <a:ext cx="88900" cy="88900"/>
            </a:xfrm>
            <a:custGeom>
              <a:avLst/>
              <a:gdLst>
                <a:gd name="T0" fmla="*/ 0 w 149"/>
                <a:gd name="T1" fmla="*/ 0 h 150"/>
                <a:gd name="T2" fmla="*/ 0 w 149"/>
                <a:gd name="T3" fmla="*/ 0 h 150"/>
                <a:gd name="T4" fmla="*/ 0 w 149"/>
                <a:gd name="T5" fmla="*/ 0 h 150"/>
                <a:gd name="T6" fmla="*/ 0 w 149"/>
                <a:gd name="T7" fmla="*/ 0 h 150"/>
                <a:gd name="T8" fmla="*/ 0 w 149"/>
                <a:gd name="T9" fmla="*/ 0 h 150"/>
                <a:gd name="T10" fmla="*/ 0 w 149"/>
                <a:gd name="T11" fmla="*/ 0 h 150"/>
                <a:gd name="T12" fmla="*/ 0 60000 65536"/>
                <a:gd name="T13" fmla="*/ 0 60000 65536"/>
                <a:gd name="T14" fmla="*/ 0 60000 65536"/>
                <a:gd name="T15" fmla="*/ 0 60000 65536"/>
                <a:gd name="T16" fmla="*/ 0 60000 65536"/>
                <a:gd name="T17" fmla="*/ 0 60000 65536"/>
                <a:gd name="T18" fmla="*/ 0 w 149"/>
                <a:gd name="T19" fmla="*/ 0 h 150"/>
                <a:gd name="T20" fmla="*/ 149 w 149"/>
                <a:gd name="T21" fmla="*/ 150 h 150"/>
              </a:gdLst>
              <a:ahLst/>
              <a:cxnLst>
                <a:cxn ang="T12">
                  <a:pos x="T0" y="T1"/>
                </a:cxn>
                <a:cxn ang="T13">
                  <a:pos x="T2" y="T3"/>
                </a:cxn>
                <a:cxn ang="T14">
                  <a:pos x="T4" y="T5"/>
                </a:cxn>
                <a:cxn ang="T15">
                  <a:pos x="T6" y="T7"/>
                </a:cxn>
                <a:cxn ang="T16">
                  <a:pos x="T8" y="T9"/>
                </a:cxn>
                <a:cxn ang="T17">
                  <a:pos x="T10" y="T11"/>
                </a:cxn>
              </a:cxnLst>
              <a:rect l="T18" t="T19" r="T20" b="T21"/>
              <a:pathLst>
                <a:path w="149" h="150">
                  <a:moveTo>
                    <a:pt x="0" y="75"/>
                  </a:moveTo>
                  <a:cubicBezTo>
                    <a:pt x="0" y="116"/>
                    <a:pt x="33" y="150"/>
                    <a:pt x="75" y="150"/>
                  </a:cubicBezTo>
                  <a:cubicBezTo>
                    <a:pt x="116" y="150"/>
                    <a:pt x="149" y="116"/>
                    <a:pt x="149" y="75"/>
                  </a:cubicBezTo>
                  <a:cubicBezTo>
                    <a:pt x="149" y="75"/>
                    <a:pt x="149" y="75"/>
                    <a:pt x="149" y="75"/>
                  </a:cubicBezTo>
                  <a:cubicBezTo>
                    <a:pt x="149" y="34"/>
                    <a:pt x="116" y="0"/>
                    <a:pt x="75" y="0"/>
                  </a:cubicBezTo>
                  <a:cubicBezTo>
                    <a:pt x="33" y="0"/>
                    <a:pt x="0" y="34"/>
                    <a:pt x="0" y="75"/>
                  </a:cubicBezTo>
                </a:path>
              </a:pathLst>
            </a:custGeom>
            <a:grpFill/>
            <a:ln w="25400">
              <a:solidFill>
                <a:schemeClr val="accent5">
                  <a:lumMod val="25000"/>
                </a:schemeClr>
              </a:solidFill>
              <a:round/>
              <a:headEnd/>
              <a:tailEnd/>
            </a:ln>
          </p:spPr>
          <p:txBody>
            <a:bodyPr/>
            <a:lstStyle/>
            <a:p>
              <a:endParaRPr lang="zh-CN" altLang="en-US"/>
            </a:p>
          </p:txBody>
        </p:sp>
        <p:sp>
          <p:nvSpPr>
            <p:cNvPr id="216" name="Freeform 226"/>
            <p:cNvSpPr>
              <a:spLocks/>
            </p:cNvSpPr>
            <p:nvPr/>
          </p:nvSpPr>
          <p:spPr bwMode="auto">
            <a:xfrm>
              <a:off x="3833179" y="4043513"/>
              <a:ext cx="88900" cy="88900"/>
            </a:xfrm>
            <a:custGeom>
              <a:avLst/>
              <a:gdLst>
                <a:gd name="T0" fmla="*/ 0 w 149"/>
                <a:gd name="T1" fmla="*/ 0 h 150"/>
                <a:gd name="T2" fmla="*/ 0 w 149"/>
                <a:gd name="T3" fmla="*/ 0 h 150"/>
                <a:gd name="T4" fmla="*/ 0 w 149"/>
                <a:gd name="T5" fmla="*/ 0 h 150"/>
                <a:gd name="T6" fmla="*/ 0 w 149"/>
                <a:gd name="T7" fmla="*/ 0 h 150"/>
                <a:gd name="T8" fmla="*/ 0 w 149"/>
                <a:gd name="T9" fmla="*/ 0 h 150"/>
                <a:gd name="T10" fmla="*/ 0 w 149"/>
                <a:gd name="T11" fmla="*/ 0 h 150"/>
                <a:gd name="T12" fmla="*/ 0 60000 65536"/>
                <a:gd name="T13" fmla="*/ 0 60000 65536"/>
                <a:gd name="T14" fmla="*/ 0 60000 65536"/>
                <a:gd name="T15" fmla="*/ 0 60000 65536"/>
                <a:gd name="T16" fmla="*/ 0 60000 65536"/>
                <a:gd name="T17" fmla="*/ 0 60000 65536"/>
                <a:gd name="T18" fmla="*/ 0 w 149"/>
                <a:gd name="T19" fmla="*/ 0 h 150"/>
                <a:gd name="T20" fmla="*/ 149 w 149"/>
                <a:gd name="T21" fmla="*/ 150 h 150"/>
              </a:gdLst>
              <a:ahLst/>
              <a:cxnLst>
                <a:cxn ang="T12">
                  <a:pos x="T0" y="T1"/>
                </a:cxn>
                <a:cxn ang="T13">
                  <a:pos x="T2" y="T3"/>
                </a:cxn>
                <a:cxn ang="T14">
                  <a:pos x="T4" y="T5"/>
                </a:cxn>
                <a:cxn ang="T15">
                  <a:pos x="T6" y="T7"/>
                </a:cxn>
                <a:cxn ang="T16">
                  <a:pos x="T8" y="T9"/>
                </a:cxn>
                <a:cxn ang="T17">
                  <a:pos x="T10" y="T11"/>
                </a:cxn>
              </a:cxnLst>
              <a:rect l="T18" t="T19" r="T20" b="T21"/>
              <a:pathLst>
                <a:path w="149" h="150">
                  <a:moveTo>
                    <a:pt x="0" y="75"/>
                  </a:moveTo>
                  <a:cubicBezTo>
                    <a:pt x="0" y="116"/>
                    <a:pt x="33" y="150"/>
                    <a:pt x="75" y="150"/>
                  </a:cubicBezTo>
                  <a:cubicBezTo>
                    <a:pt x="116" y="150"/>
                    <a:pt x="149" y="116"/>
                    <a:pt x="149" y="75"/>
                  </a:cubicBezTo>
                  <a:cubicBezTo>
                    <a:pt x="149" y="75"/>
                    <a:pt x="149" y="75"/>
                    <a:pt x="149" y="75"/>
                  </a:cubicBezTo>
                  <a:cubicBezTo>
                    <a:pt x="149" y="34"/>
                    <a:pt x="116" y="0"/>
                    <a:pt x="75" y="0"/>
                  </a:cubicBezTo>
                  <a:cubicBezTo>
                    <a:pt x="33" y="0"/>
                    <a:pt x="0" y="34"/>
                    <a:pt x="0" y="75"/>
                  </a:cubicBezTo>
                </a:path>
              </a:pathLst>
            </a:custGeom>
            <a:grpFill/>
            <a:ln w="25400">
              <a:solidFill>
                <a:schemeClr val="accent5">
                  <a:lumMod val="25000"/>
                </a:schemeClr>
              </a:solidFill>
              <a:round/>
              <a:headEnd/>
              <a:tailEnd/>
            </a:ln>
          </p:spPr>
          <p:txBody>
            <a:bodyPr/>
            <a:lstStyle/>
            <a:p>
              <a:endParaRPr lang="zh-CN" altLang="en-US"/>
            </a:p>
          </p:txBody>
        </p:sp>
        <p:sp>
          <p:nvSpPr>
            <p:cNvPr id="217" name="Freeform 226"/>
            <p:cNvSpPr>
              <a:spLocks/>
            </p:cNvSpPr>
            <p:nvPr/>
          </p:nvSpPr>
          <p:spPr bwMode="auto">
            <a:xfrm>
              <a:off x="4374516" y="4051143"/>
              <a:ext cx="88900" cy="88900"/>
            </a:xfrm>
            <a:custGeom>
              <a:avLst/>
              <a:gdLst>
                <a:gd name="T0" fmla="*/ 0 w 149"/>
                <a:gd name="T1" fmla="*/ 0 h 150"/>
                <a:gd name="T2" fmla="*/ 0 w 149"/>
                <a:gd name="T3" fmla="*/ 0 h 150"/>
                <a:gd name="T4" fmla="*/ 0 w 149"/>
                <a:gd name="T5" fmla="*/ 0 h 150"/>
                <a:gd name="T6" fmla="*/ 0 w 149"/>
                <a:gd name="T7" fmla="*/ 0 h 150"/>
                <a:gd name="T8" fmla="*/ 0 w 149"/>
                <a:gd name="T9" fmla="*/ 0 h 150"/>
                <a:gd name="T10" fmla="*/ 0 w 149"/>
                <a:gd name="T11" fmla="*/ 0 h 150"/>
                <a:gd name="T12" fmla="*/ 0 60000 65536"/>
                <a:gd name="T13" fmla="*/ 0 60000 65536"/>
                <a:gd name="T14" fmla="*/ 0 60000 65536"/>
                <a:gd name="T15" fmla="*/ 0 60000 65536"/>
                <a:gd name="T16" fmla="*/ 0 60000 65536"/>
                <a:gd name="T17" fmla="*/ 0 60000 65536"/>
                <a:gd name="T18" fmla="*/ 0 w 149"/>
                <a:gd name="T19" fmla="*/ 0 h 150"/>
                <a:gd name="T20" fmla="*/ 149 w 149"/>
                <a:gd name="T21" fmla="*/ 150 h 150"/>
              </a:gdLst>
              <a:ahLst/>
              <a:cxnLst>
                <a:cxn ang="T12">
                  <a:pos x="T0" y="T1"/>
                </a:cxn>
                <a:cxn ang="T13">
                  <a:pos x="T2" y="T3"/>
                </a:cxn>
                <a:cxn ang="T14">
                  <a:pos x="T4" y="T5"/>
                </a:cxn>
                <a:cxn ang="T15">
                  <a:pos x="T6" y="T7"/>
                </a:cxn>
                <a:cxn ang="T16">
                  <a:pos x="T8" y="T9"/>
                </a:cxn>
                <a:cxn ang="T17">
                  <a:pos x="T10" y="T11"/>
                </a:cxn>
              </a:cxnLst>
              <a:rect l="T18" t="T19" r="T20" b="T21"/>
              <a:pathLst>
                <a:path w="149" h="150">
                  <a:moveTo>
                    <a:pt x="0" y="75"/>
                  </a:moveTo>
                  <a:cubicBezTo>
                    <a:pt x="0" y="116"/>
                    <a:pt x="33" y="150"/>
                    <a:pt x="75" y="150"/>
                  </a:cubicBezTo>
                  <a:cubicBezTo>
                    <a:pt x="116" y="150"/>
                    <a:pt x="149" y="116"/>
                    <a:pt x="149" y="75"/>
                  </a:cubicBezTo>
                  <a:cubicBezTo>
                    <a:pt x="149" y="75"/>
                    <a:pt x="149" y="75"/>
                    <a:pt x="149" y="75"/>
                  </a:cubicBezTo>
                  <a:cubicBezTo>
                    <a:pt x="149" y="34"/>
                    <a:pt x="116" y="0"/>
                    <a:pt x="75" y="0"/>
                  </a:cubicBezTo>
                  <a:cubicBezTo>
                    <a:pt x="33" y="0"/>
                    <a:pt x="0" y="34"/>
                    <a:pt x="0" y="75"/>
                  </a:cubicBezTo>
                </a:path>
              </a:pathLst>
            </a:custGeom>
            <a:grpFill/>
            <a:ln w="25400">
              <a:solidFill>
                <a:schemeClr val="accent5">
                  <a:lumMod val="25000"/>
                </a:schemeClr>
              </a:solidFill>
              <a:round/>
              <a:headEnd/>
              <a:tailEnd/>
            </a:ln>
          </p:spPr>
          <p:txBody>
            <a:bodyPr/>
            <a:lstStyle/>
            <a:p>
              <a:endParaRPr lang="zh-CN" altLang="en-US"/>
            </a:p>
          </p:txBody>
        </p:sp>
      </p:grpSp>
      <p:sp>
        <p:nvSpPr>
          <p:cNvPr id="5" name="矩形 4"/>
          <p:cNvSpPr/>
          <p:nvPr/>
        </p:nvSpPr>
        <p:spPr>
          <a:xfrm>
            <a:off x="5645468" y="4786534"/>
            <a:ext cx="3394393" cy="1569660"/>
          </a:xfrm>
          <a:prstGeom prst="rect">
            <a:avLst/>
          </a:prstGeom>
        </p:spPr>
        <p:txBody>
          <a:bodyPr wrap="square">
            <a:spAutoFit/>
          </a:bodyPr>
          <a:lstStyle/>
          <a:p>
            <a:r>
              <a:rPr lang="en-US" altLang="zh-CN">
                <a:solidFill>
                  <a:srgbClr val="800000"/>
                </a:solidFill>
                <a:ea typeface="+mn-ea"/>
                <a:cs typeface="Times New Roman" panose="02020603050405020304" pitchFamily="18" charset="0"/>
              </a:rPr>
              <a:t>[</a:t>
            </a:r>
            <a:r>
              <a:rPr lang="en-US" altLang="zh-CN" i="1">
                <a:solidFill>
                  <a:srgbClr val="800000"/>
                </a:solidFill>
                <a:ea typeface="+mn-ea"/>
                <a:cs typeface="Times New Roman" panose="02020603050405020304" pitchFamily="18" charset="0"/>
              </a:rPr>
              <a:t>A</a:t>
            </a:r>
            <a:r>
              <a:rPr lang="en-US" altLang="zh-CN">
                <a:solidFill>
                  <a:srgbClr val="800000"/>
                </a:solidFill>
                <a:ea typeface="+mn-ea"/>
                <a:cs typeface="Times New Roman" panose="02020603050405020304" pitchFamily="18" charset="0"/>
              </a:rPr>
              <a:t>-</a:t>
            </a:r>
            <a:r>
              <a:rPr lang="en-US" altLang="zh-CN" i="1">
                <a:solidFill>
                  <a:srgbClr val="800000"/>
                </a:solidFill>
                <a:ea typeface="+mn-ea"/>
                <a:cs typeface="Times New Roman" panose="02020603050405020304" pitchFamily="18" charset="0"/>
              </a:rPr>
              <a:t>B</a:t>
            </a:r>
            <a:r>
              <a:rPr lang="en-US" altLang="zh-CN">
                <a:solidFill>
                  <a:srgbClr val="800000"/>
                </a:solidFill>
                <a:ea typeface="+mn-ea"/>
                <a:cs typeface="Times New Roman" panose="02020603050405020304" pitchFamily="18" charset="0"/>
              </a:rPr>
              <a:t>]</a:t>
            </a:r>
            <a:r>
              <a:rPr lang="zh-CN" altLang="en-US" baseline="-30000">
                <a:solidFill>
                  <a:srgbClr val="800000"/>
                </a:solidFill>
                <a:ea typeface="+mn-ea"/>
                <a:cs typeface="Times New Roman" panose="02020603050405020304" pitchFamily="18" charset="0"/>
              </a:rPr>
              <a:t>补</a:t>
            </a:r>
            <a:r>
              <a:rPr lang="en-US" altLang="zh-CN">
                <a:solidFill>
                  <a:srgbClr val="800000"/>
                </a:solidFill>
                <a:ea typeface="+mn-ea"/>
                <a:cs typeface="Times New Roman" panose="02020603050405020304" pitchFamily="18" charset="0"/>
              </a:rPr>
              <a:t>=[</a:t>
            </a:r>
            <a:r>
              <a:rPr lang="en-US" altLang="zh-CN" i="1">
                <a:solidFill>
                  <a:srgbClr val="800000"/>
                </a:solidFill>
                <a:ea typeface="+mn-ea"/>
                <a:cs typeface="Times New Roman" panose="02020603050405020304" pitchFamily="18" charset="0"/>
              </a:rPr>
              <a:t>A</a:t>
            </a:r>
            <a:r>
              <a:rPr lang="en-US" altLang="zh-CN">
                <a:solidFill>
                  <a:srgbClr val="800000"/>
                </a:solidFill>
                <a:ea typeface="+mn-ea"/>
                <a:cs typeface="Times New Roman" panose="02020603050405020304" pitchFamily="18" charset="0"/>
              </a:rPr>
              <a:t>]</a:t>
            </a:r>
            <a:r>
              <a:rPr lang="zh-CN" altLang="en-US" baseline="-30000">
                <a:solidFill>
                  <a:srgbClr val="800000"/>
                </a:solidFill>
                <a:ea typeface="+mn-ea"/>
                <a:cs typeface="Times New Roman" panose="02020603050405020304" pitchFamily="18" charset="0"/>
              </a:rPr>
              <a:t>补</a:t>
            </a:r>
            <a:r>
              <a:rPr lang="en-US" altLang="zh-CN">
                <a:solidFill>
                  <a:srgbClr val="800000"/>
                </a:solidFill>
                <a:ea typeface="+mn-ea"/>
                <a:cs typeface="Times New Roman" panose="02020603050405020304" pitchFamily="18" charset="0"/>
              </a:rPr>
              <a:t>+[-</a:t>
            </a:r>
            <a:r>
              <a:rPr lang="en-US" altLang="zh-CN" i="1">
                <a:solidFill>
                  <a:srgbClr val="800000"/>
                </a:solidFill>
                <a:ea typeface="+mn-ea"/>
                <a:cs typeface="Times New Roman" panose="02020603050405020304" pitchFamily="18" charset="0"/>
              </a:rPr>
              <a:t>B</a:t>
            </a:r>
            <a:r>
              <a:rPr lang="en-US" altLang="zh-CN">
                <a:solidFill>
                  <a:srgbClr val="800000"/>
                </a:solidFill>
                <a:ea typeface="+mn-ea"/>
                <a:cs typeface="Times New Roman" panose="02020603050405020304" pitchFamily="18" charset="0"/>
              </a:rPr>
              <a:t>]</a:t>
            </a:r>
            <a:r>
              <a:rPr lang="zh-CN" altLang="en-US" baseline="-30000">
                <a:solidFill>
                  <a:srgbClr val="800000"/>
                </a:solidFill>
                <a:ea typeface="+mn-ea"/>
                <a:cs typeface="Times New Roman" panose="02020603050405020304" pitchFamily="18" charset="0"/>
              </a:rPr>
              <a:t>补</a:t>
            </a:r>
            <a:r>
              <a:rPr lang="zh-CN" altLang="en-US" b="0">
                <a:latin typeface="+mn-ea"/>
                <a:ea typeface="+mn-ea"/>
              </a:rPr>
              <a:t>，变成原码需要对</a:t>
            </a:r>
            <a:r>
              <a:rPr lang="en-US" altLang="zh-CN" b="0">
                <a:latin typeface="+mn-ea"/>
                <a:ea typeface="+mn-ea"/>
              </a:rPr>
              <a:t>[</a:t>
            </a:r>
            <a:r>
              <a:rPr lang="en-US" altLang="zh-CN" b="0" i="1">
                <a:latin typeface="+mn-ea"/>
                <a:ea typeface="+mn-ea"/>
              </a:rPr>
              <a:t>A</a:t>
            </a:r>
            <a:r>
              <a:rPr lang="en-US" altLang="zh-CN" b="0">
                <a:latin typeface="+mn-ea"/>
                <a:ea typeface="+mn-ea"/>
              </a:rPr>
              <a:t>-</a:t>
            </a:r>
            <a:r>
              <a:rPr lang="en-US" altLang="zh-CN" b="0" i="1">
                <a:latin typeface="+mn-ea"/>
                <a:ea typeface="+mn-ea"/>
              </a:rPr>
              <a:t>B</a:t>
            </a:r>
            <a:r>
              <a:rPr lang="en-US" altLang="zh-CN" b="0">
                <a:latin typeface="+mn-ea"/>
                <a:ea typeface="+mn-ea"/>
              </a:rPr>
              <a:t>]</a:t>
            </a:r>
            <a:r>
              <a:rPr lang="zh-CN" altLang="en-US" b="0" baseline="-30000">
                <a:latin typeface="+mn-ea"/>
                <a:ea typeface="+mn-ea"/>
              </a:rPr>
              <a:t>补</a:t>
            </a:r>
            <a:r>
              <a:rPr lang="zh-CN" altLang="en-US" b="0">
                <a:latin typeface="+mn-ea"/>
                <a:ea typeface="+mn-ea"/>
              </a:rPr>
              <a:t>再求补一次，即</a:t>
            </a:r>
            <a:endParaRPr lang="en-US" altLang="zh-CN" b="0">
              <a:latin typeface="+mn-ea"/>
              <a:ea typeface="+mn-ea"/>
            </a:endParaRPr>
          </a:p>
          <a:p>
            <a:r>
              <a:rPr lang="en-US" altLang="zh-CN">
                <a:solidFill>
                  <a:srgbClr val="800000"/>
                </a:solidFill>
                <a:ea typeface="+mn-ea"/>
                <a:cs typeface="Times New Roman" panose="02020603050405020304" pitchFamily="18" charset="0"/>
              </a:rPr>
              <a:t> [</a:t>
            </a:r>
            <a:r>
              <a:rPr lang="en-US" altLang="zh-CN" i="1">
                <a:solidFill>
                  <a:srgbClr val="800000"/>
                </a:solidFill>
                <a:ea typeface="+mn-ea"/>
                <a:cs typeface="Times New Roman" panose="02020603050405020304" pitchFamily="18" charset="0"/>
              </a:rPr>
              <a:t>A</a:t>
            </a:r>
            <a:r>
              <a:rPr lang="en-US" altLang="zh-CN">
                <a:solidFill>
                  <a:srgbClr val="800000"/>
                </a:solidFill>
                <a:ea typeface="+mn-ea"/>
                <a:cs typeface="Times New Roman" panose="02020603050405020304" pitchFamily="18" charset="0"/>
              </a:rPr>
              <a:t>-</a:t>
            </a:r>
            <a:r>
              <a:rPr lang="en-US" altLang="zh-CN" i="1">
                <a:solidFill>
                  <a:srgbClr val="800000"/>
                </a:solidFill>
                <a:ea typeface="+mn-ea"/>
                <a:cs typeface="Times New Roman" panose="02020603050405020304" pitchFamily="18" charset="0"/>
              </a:rPr>
              <a:t>B</a:t>
            </a:r>
            <a:r>
              <a:rPr lang="en-US" altLang="zh-CN">
                <a:solidFill>
                  <a:srgbClr val="800000"/>
                </a:solidFill>
                <a:ea typeface="+mn-ea"/>
                <a:cs typeface="Times New Roman" panose="02020603050405020304" pitchFamily="18" charset="0"/>
              </a:rPr>
              <a:t>]</a:t>
            </a:r>
            <a:r>
              <a:rPr lang="zh-CN" altLang="en-US" baseline="-30000">
                <a:solidFill>
                  <a:srgbClr val="800000"/>
                </a:solidFill>
                <a:ea typeface="+mn-ea"/>
                <a:cs typeface="Times New Roman" panose="02020603050405020304" pitchFamily="18" charset="0"/>
              </a:rPr>
              <a:t>原</a:t>
            </a:r>
            <a:r>
              <a:rPr lang="en-US" altLang="zh-CN">
                <a:solidFill>
                  <a:srgbClr val="800000"/>
                </a:solidFill>
                <a:ea typeface="+mn-ea"/>
                <a:cs typeface="Times New Roman" panose="02020603050405020304" pitchFamily="18" charset="0"/>
              </a:rPr>
              <a:t>=[[</a:t>
            </a:r>
            <a:r>
              <a:rPr lang="en-US" altLang="zh-CN" i="1">
                <a:solidFill>
                  <a:srgbClr val="800000"/>
                </a:solidFill>
                <a:ea typeface="+mn-ea"/>
                <a:cs typeface="Times New Roman" panose="02020603050405020304" pitchFamily="18" charset="0"/>
              </a:rPr>
              <a:t>A</a:t>
            </a:r>
            <a:r>
              <a:rPr lang="en-US" altLang="zh-CN">
                <a:solidFill>
                  <a:srgbClr val="800000"/>
                </a:solidFill>
                <a:ea typeface="+mn-ea"/>
                <a:cs typeface="Times New Roman" panose="02020603050405020304" pitchFamily="18" charset="0"/>
              </a:rPr>
              <a:t>-</a:t>
            </a:r>
            <a:r>
              <a:rPr lang="en-US" altLang="zh-CN" i="1">
                <a:solidFill>
                  <a:srgbClr val="800000"/>
                </a:solidFill>
                <a:ea typeface="+mn-ea"/>
                <a:cs typeface="Times New Roman" panose="02020603050405020304" pitchFamily="18" charset="0"/>
              </a:rPr>
              <a:t>B</a:t>
            </a:r>
            <a:r>
              <a:rPr lang="en-US" altLang="zh-CN">
                <a:solidFill>
                  <a:srgbClr val="800000"/>
                </a:solidFill>
                <a:ea typeface="+mn-ea"/>
                <a:cs typeface="Times New Roman" panose="02020603050405020304" pitchFamily="18" charset="0"/>
              </a:rPr>
              <a:t>]</a:t>
            </a:r>
            <a:r>
              <a:rPr lang="zh-CN" altLang="en-US" baseline="-30000">
                <a:solidFill>
                  <a:srgbClr val="800000"/>
                </a:solidFill>
                <a:ea typeface="+mn-ea"/>
                <a:cs typeface="Times New Roman" panose="02020603050405020304" pitchFamily="18" charset="0"/>
              </a:rPr>
              <a:t>补</a:t>
            </a:r>
            <a:r>
              <a:rPr lang="en-US" altLang="zh-CN">
                <a:solidFill>
                  <a:srgbClr val="800000"/>
                </a:solidFill>
                <a:ea typeface="+mn-ea"/>
                <a:cs typeface="Times New Roman" panose="02020603050405020304" pitchFamily="18" charset="0"/>
              </a:rPr>
              <a:t>]</a:t>
            </a:r>
            <a:r>
              <a:rPr lang="zh-CN" altLang="en-US" baseline="-30000">
                <a:solidFill>
                  <a:srgbClr val="800000"/>
                </a:solidFill>
                <a:ea typeface="+mn-ea"/>
                <a:cs typeface="Times New Roman" panose="02020603050405020304" pitchFamily="18" charset="0"/>
              </a:rPr>
              <a:t>补</a:t>
            </a:r>
            <a:endParaRPr lang="zh-CN" altLang="en-US">
              <a:solidFill>
                <a:srgbClr val="800000"/>
              </a:solidFill>
              <a:ea typeface="+mn-ea"/>
              <a:cs typeface="Times New Roman" panose="02020603050405020304" pitchFamily="18" charset="0"/>
            </a:endParaRPr>
          </a:p>
        </p:txBody>
      </p:sp>
    </p:spTree>
    <p:extLst>
      <p:ext uri="{BB962C8B-B14F-4D97-AF65-F5344CB8AC3E}">
        <p14:creationId xmlns:p14="http://schemas.microsoft.com/office/powerpoint/2010/main" val="37972569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8241"/>
                                        </p:tgtEl>
                                        <p:attrNameLst>
                                          <p:attrName>style.visibility</p:attrName>
                                        </p:attrNameLst>
                                      </p:cBhvr>
                                      <p:to>
                                        <p:strVal val="visible"/>
                                      </p:to>
                                    </p:set>
                                    <p:animEffect transition="in" filter="wipe(up)">
                                      <p:cBhvr>
                                        <p:cTn id="7" dur="2000"/>
                                        <p:tgtEl>
                                          <p:spTgt spid="308241"/>
                                        </p:tgtEl>
                                      </p:cBhvr>
                                    </p:animEffect>
                                  </p:childTnLst>
                                  <p:subTnLst>
                                    <p:set>
                                      <p:cBhvr override="childStyle">
                                        <p:cTn dur="1" fill="hold" display="0" masterRel="nextClick" afterEffect="1"/>
                                        <p:tgtEl>
                                          <p:spTgt spid="308241"/>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25" presetClass="entr" presetSubtype="0" fill="hold" grpId="0" nodeType="clickEffect">
                                  <p:stCondLst>
                                    <p:cond delay="0"/>
                                  </p:stCondLst>
                                  <p:childTnLst>
                                    <p:set>
                                      <p:cBhvr>
                                        <p:cTn id="23" dur="1" fill="hold">
                                          <p:stCondLst>
                                            <p:cond delay="0"/>
                                          </p:stCondLst>
                                        </p:cTn>
                                        <p:tgtEl>
                                          <p:spTgt spid="308233"/>
                                        </p:tgtEl>
                                        <p:attrNameLst>
                                          <p:attrName>style.visibility</p:attrName>
                                        </p:attrNameLst>
                                      </p:cBhvr>
                                      <p:to>
                                        <p:strVal val="visible"/>
                                      </p:to>
                                    </p:set>
                                    <p:anim calcmode="lin" valueType="num">
                                      <p:cBhvr>
                                        <p:cTn id="24" dur="500" decel="50000" fill="hold">
                                          <p:stCondLst>
                                            <p:cond delay="0"/>
                                          </p:stCondLst>
                                        </p:cTn>
                                        <p:tgtEl>
                                          <p:spTgt spid="308233"/>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308233"/>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308233"/>
                                        </p:tgtEl>
                                        <p:attrNameLst>
                                          <p:attrName>ppt_w</p:attrName>
                                        </p:attrNameLst>
                                      </p:cBhvr>
                                      <p:tavLst>
                                        <p:tav tm="0">
                                          <p:val>
                                            <p:strVal val="#ppt_w*.05"/>
                                          </p:val>
                                        </p:tav>
                                        <p:tav tm="100000">
                                          <p:val>
                                            <p:strVal val="#ppt_w"/>
                                          </p:val>
                                        </p:tav>
                                      </p:tavLst>
                                    </p:anim>
                                    <p:anim calcmode="lin" valueType="num">
                                      <p:cBhvr>
                                        <p:cTn id="27" dur="1000" fill="hold"/>
                                        <p:tgtEl>
                                          <p:spTgt spid="308233"/>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308233"/>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308233"/>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308233"/>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308233"/>
                                        </p:tgtEl>
                                      </p:cBhvr>
                                    </p:animEffect>
                                  </p:childTnLst>
                                  <p:subTnLst>
                                    <p:set>
                                      <p:cBhvr override="childStyle">
                                        <p:cTn dur="1" fill="hold" display="0" masterRel="nextClick" afterEffect="1"/>
                                        <p:tgtEl>
                                          <p:spTgt spid="308233"/>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25"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9" dur="1000" fill="hold"/>
                                        <p:tgtEl>
                                          <p:spTgt spid="3"/>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25" presetClass="entr" presetSubtype="0" fill="hold" grpId="0" nodeType="clickEffect">
                                  <p:stCondLst>
                                    <p:cond delay="0"/>
                                  </p:stCondLst>
                                  <p:childTnLst>
                                    <p:set>
                                      <p:cBhvr>
                                        <p:cTn id="47" dur="1" fill="hold">
                                          <p:stCondLst>
                                            <p:cond delay="0"/>
                                          </p:stCondLst>
                                        </p:cTn>
                                        <p:tgtEl>
                                          <p:spTgt spid="308240"/>
                                        </p:tgtEl>
                                        <p:attrNameLst>
                                          <p:attrName>style.visibility</p:attrName>
                                        </p:attrNameLst>
                                      </p:cBhvr>
                                      <p:to>
                                        <p:strVal val="visible"/>
                                      </p:to>
                                    </p:set>
                                    <p:anim calcmode="lin" valueType="num">
                                      <p:cBhvr>
                                        <p:cTn id="48" dur="500" decel="50000" fill="hold">
                                          <p:stCondLst>
                                            <p:cond delay="0"/>
                                          </p:stCondLst>
                                        </p:cTn>
                                        <p:tgtEl>
                                          <p:spTgt spid="308240"/>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308240"/>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308240"/>
                                        </p:tgtEl>
                                        <p:attrNameLst>
                                          <p:attrName>ppt_w</p:attrName>
                                        </p:attrNameLst>
                                      </p:cBhvr>
                                      <p:tavLst>
                                        <p:tav tm="0">
                                          <p:val>
                                            <p:strVal val="#ppt_w*.05"/>
                                          </p:val>
                                        </p:tav>
                                        <p:tav tm="100000">
                                          <p:val>
                                            <p:strVal val="#ppt_w"/>
                                          </p:val>
                                        </p:tav>
                                      </p:tavLst>
                                    </p:anim>
                                    <p:anim calcmode="lin" valueType="num">
                                      <p:cBhvr>
                                        <p:cTn id="51" dur="1000" fill="hold"/>
                                        <p:tgtEl>
                                          <p:spTgt spid="308240"/>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308240"/>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308240"/>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308240"/>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308240"/>
                                        </p:tgtEl>
                                      </p:cBhvr>
                                    </p:animEffect>
                                  </p:childTnLst>
                                  <p:subTnLst>
                                    <p:set>
                                      <p:cBhvr override="childStyle">
                                        <p:cTn dur="1" fill="hold" display="0" masterRel="nextClick" afterEffect="1"/>
                                        <p:tgtEl>
                                          <p:spTgt spid="308240"/>
                                        </p:tgtEl>
                                        <p:attrNameLst>
                                          <p:attrName>style.visibility</p:attrName>
                                        </p:attrNameLst>
                                      </p:cBhvr>
                                      <p:to>
                                        <p:strVal val="hidden"/>
                                      </p:to>
                                    </p:set>
                                  </p:subTnLst>
                                </p:cTn>
                              </p:par>
                            </p:childTnLst>
                          </p:cTn>
                        </p:par>
                      </p:childTnLst>
                    </p:cTn>
                  </p:par>
                  <p:par>
                    <p:cTn id="56" fill="hold" nodeType="clickPar">
                      <p:stCondLst>
                        <p:cond delay="indefinite"/>
                      </p:stCondLst>
                      <p:childTnLst>
                        <p:par>
                          <p:cTn id="57" fill="hold" nodeType="withGroup">
                            <p:stCondLst>
                              <p:cond delay="0"/>
                            </p:stCondLst>
                            <p:childTnLst>
                              <p:par>
                                <p:cTn id="58" presetID="25" presetClass="entr" presetSubtype="0" fill="hold" grpId="0" nodeType="clickEffect">
                                  <p:stCondLst>
                                    <p:cond delay="0"/>
                                  </p:stCondLst>
                                  <p:childTnLst>
                                    <p:set>
                                      <p:cBhvr>
                                        <p:cTn id="59" dur="1" fill="hold">
                                          <p:stCondLst>
                                            <p:cond delay="0"/>
                                          </p:stCondLst>
                                        </p:cTn>
                                        <p:tgtEl>
                                          <p:spTgt spid="308239"/>
                                        </p:tgtEl>
                                        <p:attrNameLst>
                                          <p:attrName>style.visibility</p:attrName>
                                        </p:attrNameLst>
                                      </p:cBhvr>
                                      <p:to>
                                        <p:strVal val="visible"/>
                                      </p:to>
                                    </p:set>
                                    <p:anim calcmode="lin" valueType="num">
                                      <p:cBhvr>
                                        <p:cTn id="60" dur="500" decel="50000" fill="hold">
                                          <p:stCondLst>
                                            <p:cond delay="0"/>
                                          </p:stCondLst>
                                        </p:cTn>
                                        <p:tgtEl>
                                          <p:spTgt spid="308239"/>
                                        </p:tgtEl>
                                        <p:attrNameLst>
                                          <p:attrName>style.rotation</p:attrName>
                                        </p:attrNameLst>
                                      </p:cBhvr>
                                      <p:tavLst>
                                        <p:tav tm="0">
                                          <p:val>
                                            <p:fltVal val="-90"/>
                                          </p:val>
                                        </p:tav>
                                        <p:tav tm="100000">
                                          <p:val>
                                            <p:fltVal val="0"/>
                                          </p:val>
                                        </p:tav>
                                      </p:tavLst>
                                    </p:anim>
                                    <p:anim calcmode="lin" valueType="num">
                                      <p:cBhvr>
                                        <p:cTn id="61" dur="500" decel="50000" fill="hold">
                                          <p:stCondLst>
                                            <p:cond delay="0"/>
                                          </p:stCondLst>
                                        </p:cTn>
                                        <p:tgtEl>
                                          <p:spTgt spid="308239"/>
                                        </p:tgtEl>
                                        <p:attrNameLst>
                                          <p:attrName>ppt_w</p:attrName>
                                        </p:attrNameLst>
                                      </p:cBhvr>
                                      <p:tavLst>
                                        <p:tav tm="0">
                                          <p:val>
                                            <p:strVal val="#ppt_w"/>
                                          </p:val>
                                        </p:tav>
                                        <p:tav tm="100000">
                                          <p:val>
                                            <p:strVal val="#ppt_w*.05"/>
                                          </p:val>
                                        </p:tav>
                                      </p:tavLst>
                                    </p:anim>
                                    <p:anim calcmode="lin" valueType="num">
                                      <p:cBhvr>
                                        <p:cTn id="62" dur="500" accel="50000" fill="hold">
                                          <p:stCondLst>
                                            <p:cond delay="500"/>
                                          </p:stCondLst>
                                        </p:cTn>
                                        <p:tgtEl>
                                          <p:spTgt spid="308239"/>
                                        </p:tgtEl>
                                        <p:attrNameLst>
                                          <p:attrName>ppt_w</p:attrName>
                                        </p:attrNameLst>
                                      </p:cBhvr>
                                      <p:tavLst>
                                        <p:tav tm="0">
                                          <p:val>
                                            <p:strVal val="#ppt_w*.05"/>
                                          </p:val>
                                        </p:tav>
                                        <p:tav tm="100000">
                                          <p:val>
                                            <p:strVal val="#ppt_w"/>
                                          </p:val>
                                        </p:tav>
                                      </p:tavLst>
                                    </p:anim>
                                    <p:anim calcmode="lin" valueType="num">
                                      <p:cBhvr>
                                        <p:cTn id="63" dur="1000" fill="hold"/>
                                        <p:tgtEl>
                                          <p:spTgt spid="308239"/>
                                        </p:tgtEl>
                                        <p:attrNameLst>
                                          <p:attrName>ppt_h</p:attrName>
                                        </p:attrNameLst>
                                      </p:cBhvr>
                                      <p:tavLst>
                                        <p:tav tm="0">
                                          <p:val>
                                            <p:strVal val="#ppt_h"/>
                                          </p:val>
                                        </p:tav>
                                        <p:tav tm="100000">
                                          <p:val>
                                            <p:strVal val="#ppt_h"/>
                                          </p:val>
                                        </p:tav>
                                      </p:tavLst>
                                    </p:anim>
                                    <p:anim calcmode="lin" valueType="num">
                                      <p:cBhvr>
                                        <p:cTn id="64" dur="500" decel="50000" fill="hold">
                                          <p:stCondLst>
                                            <p:cond delay="0"/>
                                          </p:stCondLst>
                                        </p:cTn>
                                        <p:tgtEl>
                                          <p:spTgt spid="308239"/>
                                        </p:tgtEl>
                                        <p:attrNameLst>
                                          <p:attrName>ppt_x</p:attrName>
                                        </p:attrNameLst>
                                      </p:cBhvr>
                                      <p:tavLst>
                                        <p:tav tm="0">
                                          <p:val>
                                            <p:strVal val="#ppt_x+.4"/>
                                          </p:val>
                                        </p:tav>
                                        <p:tav tm="100000">
                                          <p:val>
                                            <p:strVal val="#ppt_x"/>
                                          </p:val>
                                        </p:tav>
                                      </p:tavLst>
                                    </p:anim>
                                    <p:anim calcmode="lin" valueType="num">
                                      <p:cBhvr>
                                        <p:cTn id="65" dur="500" decel="50000" fill="hold">
                                          <p:stCondLst>
                                            <p:cond delay="0"/>
                                          </p:stCondLst>
                                        </p:cTn>
                                        <p:tgtEl>
                                          <p:spTgt spid="308239"/>
                                        </p:tgtEl>
                                        <p:attrNameLst>
                                          <p:attrName>ppt_y</p:attrName>
                                        </p:attrNameLst>
                                      </p:cBhvr>
                                      <p:tavLst>
                                        <p:tav tm="0">
                                          <p:val>
                                            <p:strVal val="#ppt_y-.2"/>
                                          </p:val>
                                        </p:tav>
                                        <p:tav tm="100000">
                                          <p:val>
                                            <p:strVal val="#ppt_y+.1"/>
                                          </p:val>
                                        </p:tav>
                                      </p:tavLst>
                                    </p:anim>
                                    <p:anim calcmode="lin" valueType="num">
                                      <p:cBhvr>
                                        <p:cTn id="66" dur="500" accel="50000" fill="hold">
                                          <p:stCondLst>
                                            <p:cond delay="500"/>
                                          </p:stCondLst>
                                        </p:cTn>
                                        <p:tgtEl>
                                          <p:spTgt spid="308239"/>
                                        </p:tgtEl>
                                        <p:attrNameLst>
                                          <p:attrName>ppt_y</p:attrName>
                                        </p:attrNameLst>
                                      </p:cBhvr>
                                      <p:tavLst>
                                        <p:tav tm="0">
                                          <p:val>
                                            <p:strVal val="#ppt_y+.1"/>
                                          </p:val>
                                        </p:tav>
                                        <p:tav tm="100000">
                                          <p:val>
                                            <p:strVal val="#ppt_y"/>
                                          </p:val>
                                        </p:tav>
                                      </p:tavLst>
                                    </p:anim>
                                    <p:animEffect transition="in" filter="fade">
                                      <p:cBhvr>
                                        <p:cTn id="67" dur="1000" decel="50000">
                                          <p:stCondLst>
                                            <p:cond delay="0"/>
                                          </p:stCondLst>
                                        </p:cTn>
                                        <p:tgtEl>
                                          <p:spTgt spid="308239"/>
                                        </p:tgtEl>
                                      </p:cBhvr>
                                    </p:animEffect>
                                  </p:childTnLst>
                                  <p:subTnLst>
                                    <p:set>
                                      <p:cBhvr override="childStyle">
                                        <p:cTn dur="1" fill="hold" display="0" masterRel="nextClick" afterEffect="1"/>
                                        <p:tgtEl>
                                          <p:spTgt spid="308239"/>
                                        </p:tgtEl>
                                        <p:attrNameLst>
                                          <p:attrName>style.visibility</p:attrName>
                                        </p:attrNameLst>
                                      </p:cBhvr>
                                      <p:to>
                                        <p:strVal val="hidden"/>
                                      </p:to>
                                    </p:set>
                                  </p:sub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308243"/>
                                        </p:tgtEl>
                                        <p:attrNameLst>
                                          <p:attrName>style.visibility</p:attrName>
                                        </p:attrNameLst>
                                      </p:cBhvr>
                                      <p:to>
                                        <p:strVal val="visible"/>
                                      </p:to>
                                    </p:set>
                                    <p:animEffect transition="in" filter="wipe(up)">
                                      <p:cBhvr>
                                        <p:cTn id="72" dur="2000"/>
                                        <p:tgtEl>
                                          <p:spTgt spid="30824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308244"/>
                                        </p:tgtEl>
                                        <p:attrNameLst>
                                          <p:attrName>style.visibility</p:attrName>
                                        </p:attrNameLst>
                                      </p:cBhvr>
                                      <p:to>
                                        <p:strVal val="visible"/>
                                      </p:to>
                                    </p:set>
                                    <p:animEffect transition="in" filter="wipe(up)">
                                      <p:cBhvr>
                                        <p:cTn id="77" dur="500"/>
                                        <p:tgtEl>
                                          <p:spTgt spid="30824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308245"/>
                                        </p:tgtEl>
                                        <p:attrNameLst>
                                          <p:attrName>style.visibility</p:attrName>
                                        </p:attrNameLst>
                                      </p:cBhvr>
                                      <p:to>
                                        <p:strVal val="visible"/>
                                      </p:to>
                                    </p:set>
                                    <p:animEffect transition="in" filter="wipe(up)">
                                      <p:cBhvr>
                                        <p:cTn id="82" dur="2000"/>
                                        <p:tgtEl>
                                          <p:spTgt spid="30824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308246"/>
                                        </p:tgtEl>
                                        <p:attrNameLst>
                                          <p:attrName>style.visibility</p:attrName>
                                        </p:attrNameLst>
                                      </p:cBhvr>
                                      <p:to>
                                        <p:strVal val="visible"/>
                                      </p:to>
                                    </p:set>
                                    <p:animEffect transition="in" filter="wipe(up)">
                                      <p:cBhvr>
                                        <p:cTn id="87" dur="500"/>
                                        <p:tgtEl>
                                          <p:spTgt spid="30824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08248"/>
                                        </p:tgtEl>
                                        <p:attrNameLst>
                                          <p:attrName>style.visibility</p:attrName>
                                        </p:attrNameLst>
                                      </p:cBhvr>
                                      <p:to>
                                        <p:strVal val="visible"/>
                                      </p:to>
                                    </p:set>
                                    <p:animEffect transition="in" filter="wipe(left)">
                                      <p:cBhvr>
                                        <p:cTn id="92" dur="2000"/>
                                        <p:tgtEl>
                                          <p:spTgt spid="308248"/>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308247"/>
                                        </p:tgtEl>
                                        <p:attrNameLst>
                                          <p:attrName>style.visibility</p:attrName>
                                        </p:attrNameLst>
                                      </p:cBhvr>
                                      <p:to>
                                        <p:strVal val="visible"/>
                                      </p:to>
                                    </p:set>
                                    <p:animEffect transition="in" filter="wipe(up)">
                                      <p:cBhvr>
                                        <p:cTn id="95" dur="500"/>
                                        <p:tgtEl>
                                          <p:spTgt spid="308247"/>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9" grpId="0"/>
      <p:bldP spid="308241" grpId="0"/>
      <p:bldP spid="308233" grpId="0" animBg="1"/>
      <p:bldP spid="308240" grpId="0"/>
      <p:bldP spid="308243" grpId="0" animBg="1"/>
      <p:bldP spid="308244" grpId="0" animBg="1"/>
      <p:bldP spid="308245" grpId="0" animBg="1"/>
      <p:bldP spid="308246" grpId="0" animBg="1"/>
      <p:bldP spid="308247" grpId="0" animBg="1"/>
      <p:bldP spid="308248" grpId="0" animBg="1"/>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50952"/>
            <a:ext cx="9068752" cy="705485"/>
          </a:xfrm>
          <a:solidFill>
            <a:schemeClr val="bg1"/>
          </a:solidFill>
        </p:spPr>
        <p:txBody>
          <a:bodyPr/>
          <a:lstStyle/>
          <a:p>
            <a:pPr marL="457200" indent="-457200" algn="l" eaLnBrk="1" hangingPunct="1">
              <a:buFont typeface="Wingdings" panose="05000000000000000000" pitchFamily="2" charset="2"/>
              <a:buChar char="l"/>
            </a:pPr>
            <a:r>
              <a:rPr lang="zh-CN" altLang="en-US" sz="3200" b="1">
                <a:solidFill>
                  <a:srgbClr val="0000FF"/>
                </a:solidFill>
                <a:latin typeface="+mn-ea"/>
                <a:ea typeface="+mn-ea"/>
              </a:rPr>
              <a:t>算术逻辑单元（</a:t>
            </a:r>
            <a:r>
              <a:rPr lang="en-US" altLang="zh-CN" sz="3200" b="1">
                <a:solidFill>
                  <a:srgbClr val="0000FF"/>
                </a:solidFill>
                <a:latin typeface="+mn-ea"/>
                <a:ea typeface="+mn-ea"/>
              </a:rPr>
              <a:t>ALU</a:t>
            </a:r>
            <a:r>
              <a:rPr lang="zh-CN" altLang="en-US" sz="3200" b="1">
                <a:solidFill>
                  <a:srgbClr val="0000FF"/>
                </a:solidFill>
                <a:latin typeface="+mn-ea"/>
                <a:ea typeface="+mn-ea"/>
              </a:rPr>
              <a:t>） </a:t>
            </a:r>
          </a:p>
        </p:txBody>
      </p:sp>
      <p:sp>
        <p:nvSpPr>
          <p:cNvPr id="185347" name="Rectangle 3"/>
          <p:cNvSpPr>
            <a:spLocks noGrp="1" noChangeArrowheads="1"/>
          </p:cNvSpPr>
          <p:nvPr>
            <p:ph type="body" idx="1"/>
          </p:nvPr>
        </p:nvSpPr>
        <p:spPr>
          <a:xfrm>
            <a:off x="161607" y="792149"/>
            <a:ext cx="8667817" cy="4130372"/>
          </a:xfrm>
        </p:spPr>
        <p:txBody>
          <a:bodyPr/>
          <a:lstStyle/>
          <a:p>
            <a:pPr eaLnBrk="1" hangingPunct="1">
              <a:lnSpc>
                <a:spcPct val="120000"/>
              </a:lnSpc>
              <a:spcAft>
                <a:spcPts val="0"/>
              </a:spcAft>
            </a:pPr>
            <a:r>
              <a:rPr lang="zh-CN" altLang="en-US" sz="2400" dirty="0"/>
              <a:t>算术逻辑单元</a:t>
            </a:r>
            <a:r>
              <a:rPr lang="en-US" altLang="zh-CN" sz="2400" dirty="0"/>
              <a:t>(Arithmetic Logic Unit</a:t>
            </a:r>
            <a:r>
              <a:rPr lang="zh-CN" altLang="en-US" sz="2400" dirty="0"/>
              <a:t>，简称</a:t>
            </a:r>
            <a:r>
              <a:rPr lang="en-US" altLang="zh-CN" sz="2400" dirty="0"/>
              <a:t>ALU)</a:t>
            </a:r>
            <a:r>
              <a:rPr lang="zh-CN" altLang="en-US" sz="2400" dirty="0"/>
              <a:t>不仅能进行</a:t>
            </a:r>
            <a:r>
              <a:rPr lang="zh-CN" altLang="en-US" sz="2400" b="1" dirty="0">
                <a:solidFill>
                  <a:srgbClr val="800000"/>
                </a:solidFill>
              </a:rPr>
              <a:t>算术运算，</a:t>
            </a:r>
            <a:r>
              <a:rPr lang="zh-CN" altLang="en-US" sz="2400" dirty="0"/>
              <a:t>而且能进行</a:t>
            </a:r>
            <a:r>
              <a:rPr lang="zh-CN" altLang="en-US" sz="2400" b="1" dirty="0">
                <a:solidFill>
                  <a:srgbClr val="800000"/>
                </a:solidFill>
              </a:rPr>
              <a:t>逻辑运算</a:t>
            </a:r>
            <a:r>
              <a:rPr lang="zh-CN" altLang="en-US" sz="2400" dirty="0"/>
              <a:t>。</a:t>
            </a:r>
          </a:p>
          <a:p>
            <a:pPr eaLnBrk="1" hangingPunct="1">
              <a:lnSpc>
                <a:spcPct val="120000"/>
              </a:lnSpc>
              <a:spcAft>
                <a:spcPts val="0"/>
              </a:spcAft>
            </a:pPr>
            <a:r>
              <a:rPr lang="zh-CN" altLang="en-US" sz="2400" dirty="0"/>
              <a:t>构成：在全加器的基础上，增加控制门和功能选择控制端。</a:t>
            </a:r>
          </a:p>
          <a:p>
            <a:pPr eaLnBrk="1" hangingPunct="1">
              <a:lnSpc>
                <a:spcPct val="120000"/>
              </a:lnSpc>
              <a:spcAft>
                <a:spcPts val="0"/>
              </a:spcAft>
            </a:pPr>
            <a:r>
              <a:rPr lang="zh-CN" altLang="en-US" sz="2400" dirty="0"/>
              <a:t>输入端输入的二进制代码，可以是参加</a:t>
            </a:r>
            <a:r>
              <a:rPr lang="zh-CN" altLang="en-US" sz="2400" b="1" dirty="0">
                <a:solidFill>
                  <a:srgbClr val="800000"/>
                </a:solidFill>
              </a:rPr>
              <a:t>运算的数据</a:t>
            </a:r>
            <a:r>
              <a:rPr lang="zh-CN" altLang="en-US" sz="2400" dirty="0"/>
              <a:t>，也可以是代表</a:t>
            </a:r>
            <a:r>
              <a:rPr lang="zh-CN" altLang="en-US" sz="2400" b="1" dirty="0">
                <a:solidFill>
                  <a:srgbClr val="800000"/>
                </a:solidFill>
              </a:rPr>
              <a:t>特定含义的信息</a:t>
            </a:r>
            <a:r>
              <a:rPr lang="zh-CN" altLang="en-US" sz="2400" dirty="0"/>
              <a:t>。</a:t>
            </a:r>
            <a:endParaRPr lang="en-US" altLang="zh-CN" sz="2400" dirty="0"/>
          </a:p>
        </p:txBody>
      </p:sp>
      <p:grpSp>
        <p:nvGrpSpPr>
          <p:cNvPr id="3" name="组合 2"/>
          <p:cNvGrpSpPr/>
          <p:nvPr/>
        </p:nvGrpSpPr>
        <p:grpSpPr>
          <a:xfrm>
            <a:off x="2791839" y="4399741"/>
            <a:ext cx="2573337" cy="1607823"/>
            <a:chOff x="1801813" y="4141842"/>
            <a:chExt cx="2573337" cy="1607823"/>
          </a:xfrm>
        </p:grpSpPr>
        <p:sp>
          <p:nvSpPr>
            <p:cNvPr id="6" name="Line 18"/>
            <p:cNvSpPr>
              <a:spLocks noChangeShapeType="1"/>
            </p:cNvSpPr>
            <p:nvPr/>
          </p:nvSpPr>
          <p:spPr bwMode="auto">
            <a:xfrm>
              <a:off x="1806576" y="4177030"/>
              <a:ext cx="2568574"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7" name="Line 19"/>
            <p:cNvSpPr>
              <a:spLocks noChangeShapeType="1"/>
            </p:cNvSpPr>
            <p:nvPr/>
          </p:nvSpPr>
          <p:spPr bwMode="auto">
            <a:xfrm>
              <a:off x="1801813" y="4494530"/>
              <a:ext cx="2568574"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 name="Line 20"/>
            <p:cNvSpPr>
              <a:spLocks noChangeShapeType="1"/>
            </p:cNvSpPr>
            <p:nvPr/>
          </p:nvSpPr>
          <p:spPr bwMode="auto">
            <a:xfrm>
              <a:off x="1806576" y="5721668"/>
              <a:ext cx="2535237"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9" name="Line 21"/>
            <p:cNvSpPr>
              <a:spLocks noChangeShapeType="1"/>
            </p:cNvSpPr>
            <p:nvPr/>
          </p:nvSpPr>
          <p:spPr bwMode="auto">
            <a:xfrm>
              <a:off x="3455988" y="4184015"/>
              <a:ext cx="14511" cy="1537653"/>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0" name="Text Box 22"/>
            <p:cNvSpPr txBox="1">
              <a:spLocks noChangeArrowheads="1"/>
            </p:cNvSpPr>
            <p:nvPr/>
          </p:nvSpPr>
          <p:spPr bwMode="auto">
            <a:xfrm>
              <a:off x="1954439" y="4152769"/>
              <a:ext cx="14827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i="1">
                  <a:solidFill>
                    <a:schemeClr val="tx1"/>
                  </a:solidFill>
                </a:rPr>
                <a:t>M     S</a:t>
              </a:r>
              <a:r>
                <a:rPr lang="en-US" altLang="zh-CN" sz="1800" baseline="-25000">
                  <a:solidFill>
                    <a:schemeClr val="tx1"/>
                  </a:solidFill>
                </a:rPr>
                <a:t>1</a:t>
              </a:r>
              <a:r>
                <a:rPr lang="en-US" altLang="zh-CN" sz="1800">
                  <a:solidFill>
                    <a:schemeClr val="tx1"/>
                  </a:solidFill>
                </a:rPr>
                <a:t>     </a:t>
              </a:r>
              <a:r>
                <a:rPr lang="en-US" altLang="zh-CN" sz="1800" i="1">
                  <a:solidFill>
                    <a:schemeClr val="tx1"/>
                  </a:solidFill>
                </a:rPr>
                <a:t>S</a:t>
              </a:r>
              <a:r>
                <a:rPr lang="en-US" altLang="zh-CN" sz="1800" baseline="-25000">
                  <a:solidFill>
                    <a:schemeClr val="tx1"/>
                  </a:solidFill>
                </a:rPr>
                <a:t>0</a:t>
              </a:r>
              <a:endParaRPr lang="en-US" altLang="zh-CN" sz="1800">
                <a:solidFill>
                  <a:schemeClr val="tx1"/>
                </a:solidFill>
              </a:endParaRPr>
            </a:p>
          </p:txBody>
        </p:sp>
        <p:sp>
          <p:nvSpPr>
            <p:cNvPr id="11" name="Text Box 23"/>
            <p:cNvSpPr txBox="1">
              <a:spLocks noChangeArrowheads="1"/>
            </p:cNvSpPr>
            <p:nvPr/>
          </p:nvSpPr>
          <p:spPr bwMode="auto">
            <a:xfrm>
              <a:off x="3768491" y="4141842"/>
              <a:ext cx="45243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i="1">
                  <a:solidFill>
                    <a:schemeClr val="tx1"/>
                  </a:solidFill>
                </a:rPr>
                <a:t>F</a:t>
              </a:r>
              <a:r>
                <a:rPr lang="en-US" altLang="zh-CN" sz="1800" i="1" baseline="-25000">
                  <a:solidFill>
                    <a:schemeClr val="tx1"/>
                  </a:solidFill>
                </a:rPr>
                <a:t>i</a:t>
              </a:r>
              <a:endParaRPr lang="en-US" altLang="zh-CN" sz="1800">
                <a:solidFill>
                  <a:schemeClr val="tx1"/>
                </a:solidFill>
              </a:endParaRPr>
            </a:p>
          </p:txBody>
        </p:sp>
        <p:sp>
          <p:nvSpPr>
            <p:cNvPr id="12" name="Text Box 24"/>
            <p:cNvSpPr txBox="1">
              <a:spLocks noChangeArrowheads="1"/>
            </p:cNvSpPr>
            <p:nvPr/>
          </p:nvSpPr>
          <p:spPr bwMode="auto">
            <a:xfrm>
              <a:off x="2012633" y="4489190"/>
              <a:ext cx="2326548"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fr-FR" altLang="zh-CN" sz="1800" dirty="0">
                  <a:solidFill>
                    <a:schemeClr val="tx1"/>
                  </a:solidFill>
                </a:rPr>
                <a:t>0      0      0             </a:t>
              </a:r>
              <a:r>
                <a:rPr lang="fr-FR" altLang="zh-CN" sz="1800" i="1" dirty="0">
                  <a:solidFill>
                    <a:schemeClr val="tx1"/>
                  </a:solidFill>
                </a:rPr>
                <a:t>A</a:t>
              </a:r>
              <a:r>
                <a:rPr lang="fr-FR" altLang="zh-CN" sz="1800" i="1" baseline="-25000" dirty="0">
                  <a:solidFill>
                    <a:schemeClr val="tx1"/>
                  </a:solidFill>
                </a:rPr>
                <a:t>i    </a:t>
              </a:r>
            </a:p>
            <a:p>
              <a:pPr algn="just" eaLnBrk="1" hangingPunct="1">
                <a:spcBef>
                  <a:spcPct val="0"/>
                </a:spcBef>
                <a:buClrTx/>
                <a:buFontTx/>
                <a:buNone/>
              </a:pPr>
              <a:r>
                <a:rPr lang="fr-FR" altLang="zh-CN" sz="1800" dirty="0">
                  <a:solidFill>
                    <a:schemeClr val="tx1"/>
                  </a:solidFill>
                </a:rPr>
                <a:t>0      0      1             </a:t>
              </a:r>
              <a:r>
                <a:rPr lang="fr-FR" altLang="zh-CN" sz="1800" i="1" dirty="0">
                  <a:solidFill>
                    <a:schemeClr val="tx1"/>
                  </a:solidFill>
                </a:rPr>
                <a:t>A</a:t>
              </a:r>
              <a:r>
                <a:rPr lang="fr-FR" altLang="zh-CN" sz="1800" i="1" baseline="-25000" dirty="0">
                  <a:solidFill>
                    <a:schemeClr val="tx1"/>
                  </a:solidFill>
                </a:rPr>
                <a:t>i</a:t>
              </a:r>
              <a:r>
                <a:rPr lang="fr-FR" altLang="zh-CN" sz="1800" dirty="0">
                  <a:solidFill>
                    <a:schemeClr val="tx1"/>
                  </a:solidFill>
                </a:rPr>
                <a:t>    </a:t>
              </a:r>
            </a:p>
            <a:p>
              <a:pPr algn="just" eaLnBrk="1" hangingPunct="1">
                <a:spcBef>
                  <a:spcPct val="0"/>
                </a:spcBef>
                <a:buClrTx/>
                <a:buFontTx/>
                <a:buNone/>
              </a:pPr>
              <a:r>
                <a:rPr lang="fr-FR" altLang="zh-CN" sz="1800" dirty="0">
                  <a:solidFill>
                    <a:schemeClr val="tx1"/>
                  </a:solidFill>
                </a:rPr>
                <a:t>0      1      0        </a:t>
              </a:r>
              <a:r>
                <a:rPr lang="fr-FR" altLang="zh-CN" sz="1800" i="1" dirty="0">
                  <a:solidFill>
                    <a:schemeClr val="tx1"/>
                  </a:solidFill>
                </a:rPr>
                <a:t>A</a:t>
              </a:r>
              <a:r>
                <a:rPr lang="fr-FR" altLang="zh-CN" sz="1800" i="1" baseline="-25000" dirty="0">
                  <a:solidFill>
                    <a:schemeClr val="tx1"/>
                  </a:solidFill>
                </a:rPr>
                <a:t>i</a:t>
              </a:r>
              <a:r>
                <a:rPr lang="fr-FR" altLang="zh-CN" sz="1800" dirty="0">
                  <a:solidFill>
                    <a:schemeClr val="tx1"/>
                  </a:solidFill>
                  <a:latin typeface="宋体" panose="02010600030101010101" pitchFamily="2" charset="-122"/>
                </a:rPr>
                <a:t>⊕</a:t>
              </a:r>
              <a:r>
                <a:rPr lang="fr-FR" altLang="zh-CN" sz="1800" i="1" dirty="0">
                  <a:solidFill>
                    <a:schemeClr val="tx1"/>
                  </a:solidFill>
                </a:rPr>
                <a:t>B</a:t>
              </a:r>
              <a:r>
                <a:rPr lang="fr-FR" altLang="zh-CN" sz="1800" i="1" baseline="-25000" dirty="0">
                  <a:solidFill>
                    <a:schemeClr val="tx1"/>
                  </a:solidFill>
                </a:rPr>
                <a:t>i</a:t>
              </a:r>
              <a:r>
                <a:rPr lang="fr-FR" altLang="zh-CN" sz="1800" dirty="0">
                  <a:solidFill>
                    <a:schemeClr val="tx1"/>
                  </a:solidFill>
                </a:rPr>
                <a:t>       </a:t>
              </a:r>
            </a:p>
            <a:p>
              <a:pPr algn="just" eaLnBrk="1" hangingPunct="1">
                <a:spcBef>
                  <a:spcPct val="0"/>
                </a:spcBef>
                <a:buClrTx/>
                <a:buFontTx/>
                <a:buNone/>
              </a:pPr>
              <a:r>
                <a:rPr lang="fr-FR" altLang="zh-CN" sz="1800" dirty="0">
                  <a:solidFill>
                    <a:schemeClr val="tx1"/>
                  </a:solidFill>
                </a:rPr>
                <a:t>0      1      1        </a:t>
              </a:r>
              <a:r>
                <a:rPr lang="fr-FR" altLang="zh-CN" sz="1800" i="1" dirty="0">
                  <a:solidFill>
                    <a:schemeClr val="tx1"/>
                  </a:solidFill>
                </a:rPr>
                <a:t>A</a:t>
              </a:r>
              <a:r>
                <a:rPr lang="fr-FR" altLang="zh-CN" sz="1800" i="1" baseline="-25000" dirty="0">
                  <a:solidFill>
                    <a:schemeClr val="tx1"/>
                  </a:solidFill>
                </a:rPr>
                <a:t>i</a:t>
              </a:r>
              <a:r>
                <a:rPr lang="fr-FR" altLang="zh-CN" sz="1800" dirty="0">
                  <a:solidFill>
                    <a:schemeClr val="tx1"/>
                  </a:solidFill>
                  <a:latin typeface="宋体" panose="02010600030101010101" pitchFamily="2" charset="-122"/>
                </a:rPr>
                <a:t>⊕</a:t>
              </a:r>
              <a:r>
                <a:rPr lang="fr-FR" altLang="zh-CN" sz="1800" i="1" dirty="0">
                  <a:solidFill>
                    <a:schemeClr val="tx1"/>
                  </a:solidFill>
                </a:rPr>
                <a:t>B</a:t>
              </a:r>
              <a:r>
                <a:rPr lang="fr-FR" altLang="zh-CN" sz="1800" i="1" baseline="-25000" dirty="0">
                  <a:solidFill>
                    <a:schemeClr val="tx1"/>
                  </a:solidFill>
                </a:rPr>
                <a:t>i</a:t>
              </a:r>
              <a:endParaRPr lang="en-US" altLang="zh-CN" sz="1800" dirty="0">
                <a:solidFill>
                  <a:schemeClr val="tx1"/>
                </a:solidFill>
              </a:endParaRPr>
            </a:p>
          </p:txBody>
        </p:sp>
        <p:sp>
          <p:nvSpPr>
            <p:cNvPr id="13" name="Line 25"/>
            <p:cNvSpPr>
              <a:spLocks noChangeShapeType="1"/>
            </p:cNvSpPr>
            <p:nvPr/>
          </p:nvSpPr>
          <p:spPr bwMode="auto">
            <a:xfrm>
              <a:off x="3839134" y="4844415"/>
              <a:ext cx="225425"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4" name="Line 26"/>
            <p:cNvSpPr>
              <a:spLocks noChangeShapeType="1"/>
            </p:cNvSpPr>
            <p:nvPr/>
          </p:nvSpPr>
          <p:spPr bwMode="auto">
            <a:xfrm flipV="1">
              <a:off x="3608232" y="5390829"/>
              <a:ext cx="557212" cy="4763"/>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grpSp>
        <p:nvGrpSpPr>
          <p:cNvPr id="2" name="组合 1"/>
          <p:cNvGrpSpPr/>
          <p:nvPr/>
        </p:nvGrpSpPr>
        <p:grpSpPr>
          <a:xfrm>
            <a:off x="5713162" y="3610631"/>
            <a:ext cx="3187805" cy="2708625"/>
            <a:chOff x="5392011" y="3653345"/>
            <a:chExt cx="3187805" cy="2708625"/>
          </a:xfrm>
        </p:grpSpPr>
        <p:sp>
          <p:nvSpPr>
            <p:cNvPr id="20" name="Text Box 29"/>
            <p:cNvSpPr txBox="1">
              <a:spLocks noChangeArrowheads="1"/>
            </p:cNvSpPr>
            <p:nvPr/>
          </p:nvSpPr>
          <p:spPr bwMode="auto">
            <a:xfrm>
              <a:off x="5562269" y="4016090"/>
              <a:ext cx="3017547" cy="234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fr-FR" altLang="zh-CN" sz="1800">
                  <a:solidFill>
                    <a:schemeClr val="tx1"/>
                  </a:solidFill>
                </a:rPr>
                <a:t>1     0      0      0             </a:t>
              </a:r>
              <a:r>
                <a:rPr lang="fr-FR" altLang="zh-CN" sz="1800" i="1">
                  <a:solidFill>
                    <a:schemeClr val="tx1"/>
                  </a:solidFill>
                </a:rPr>
                <a:t>A</a:t>
              </a:r>
              <a:r>
                <a:rPr lang="fr-FR" altLang="zh-CN" sz="1800" i="1" baseline="-25000">
                  <a:solidFill>
                    <a:schemeClr val="tx1"/>
                  </a:solidFill>
                </a:rPr>
                <a:t>i    </a:t>
              </a:r>
            </a:p>
            <a:p>
              <a:pPr eaLnBrk="1" hangingPunct="1">
                <a:spcBef>
                  <a:spcPct val="0"/>
                </a:spcBef>
                <a:buClrTx/>
                <a:buFontTx/>
                <a:buNone/>
              </a:pPr>
              <a:r>
                <a:rPr lang="fr-FR" altLang="zh-CN" sz="1800">
                  <a:solidFill>
                    <a:schemeClr val="tx1"/>
                  </a:solidFill>
                </a:rPr>
                <a:t>1     0      0      1             </a:t>
              </a:r>
              <a:r>
                <a:rPr lang="fr-FR" altLang="zh-CN" sz="1800" i="1">
                  <a:solidFill>
                    <a:schemeClr val="tx1"/>
                  </a:solidFill>
                </a:rPr>
                <a:t>A</a:t>
              </a:r>
              <a:r>
                <a:rPr lang="fr-FR" altLang="zh-CN" sz="1800" i="1" baseline="-25000">
                  <a:solidFill>
                    <a:schemeClr val="tx1"/>
                  </a:solidFill>
                </a:rPr>
                <a:t>i</a:t>
              </a:r>
              <a:r>
                <a:rPr lang="fr-FR" altLang="zh-CN" sz="1800">
                  <a:solidFill>
                    <a:schemeClr val="tx1"/>
                  </a:solidFill>
                </a:rPr>
                <a:t>    </a:t>
              </a:r>
            </a:p>
            <a:p>
              <a:pPr eaLnBrk="1" hangingPunct="1">
                <a:spcBef>
                  <a:spcPct val="0"/>
                </a:spcBef>
                <a:buClrTx/>
                <a:buFontTx/>
                <a:buNone/>
              </a:pPr>
              <a:r>
                <a:rPr lang="fr-FR" altLang="zh-CN" sz="1800">
                  <a:solidFill>
                    <a:schemeClr val="tx1"/>
                  </a:solidFill>
                </a:rPr>
                <a:t>1     0      1      0          </a:t>
              </a:r>
              <a:r>
                <a:rPr lang="fr-FR" altLang="zh-CN" sz="1800" i="1">
                  <a:solidFill>
                    <a:schemeClr val="tx1"/>
                  </a:solidFill>
                </a:rPr>
                <a:t>A</a:t>
              </a:r>
              <a:r>
                <a:rPr lang="fr-FR" altLang="zh-CN" sz="1800" i="1" baseline="-25000">
                  <a:solidFill>
                    <a:schemeClr val="tx1"/>
                  </a:solidFill>
                </a:rPr>
                <a:t>i</a:t>
              </a:r>
              <a:r>
                <a:rPr lang="zh-CN" altLang="en-US" sz="1800">
                  <a:solidFill>
                    <a:schemeClr val="tx1"/>
                  </a:solidFill>
                  <a:latin typeface="宋体" panose="02010600030101010101" pitchFamily="2" charset="-122"/>
                </a:rPr>
                <a:t>加</a:t>
              </a:r>
              <a:r>
                <a:rPr lang="fr-FR" altLang="zh-CN" sz="1800" i="1">
                  <a:solidFill>
                    <a:schemeClr val="tx1"/>
                  </a:solidFill>
                </a:rPr>
                <a:t>B</a:t>
              </a:r>
              <a:r>
                <a:rPr lang="fr-FR" altLang="zh-CN" sz="1800" i="1" baseline="-25000">
                  <a:solidFill>
                    <a:schemeClr val="tx1"/>
                  </a:solidFill>
                </a:rPr>
                <a:t>i</a:t>
              </a:r>
              <a:r>
                <a:rPr lang="fr-FR" altLang="zh-CN" sz="1800">
                  <a:solidFill>
                    <a:schemeClr val="tx1"/>
                  </a:solidFill>
                </a:rPr>
                <a:t>       </a:t>
              </a:r>
            </a:p>
            <a:p>
              <a:pPr eaLnBrk="1" hangingPunct="1">
                <a:spcBef>
                  <a:spcPct val="0"/>
                </a:spcBef>
                <a:buClrTx/>
                <a:buFontTx/>
                <a:buNone/>
              </a:pPr>
              <a:r>
                <a:rPr lang="fr-FR" altLang="zh-CN" sz="1800">
                  <a:solidFill>
                    <a:schemeClr val="tx1"/>
                  </a:solidFill>
                </a:rPr>
                <a:t>1     0      1      1          </a:t>
              </a:r>
              <a:r>
                <a:rPr lang="fr-FR" altLang="zh-CN" sz="1800" i="1">
                  <a:solidFill>
                    <a:schemeClr val="tx1"/>
                  </a:solidFill>
                </a:rPr>
                <a:t>A</a:t>
              </a:r>
              <a:r>
                <a:rPr lang="fr-FR" altLang="zh-CN" sz="1800" i="1" baseline="-25000">
                  <a:solidFill>
                    <a:schemeClr val="tx1"/>
                  </a:solidFill>
                </a:rPr>
                <a:t>i</a:t>
              </a:r>
              <a:r>
                <a:rPr lang="zh-CN" altLang="en-US" sz="1800">
                  <a:solidFill>
                    <a:schemeClr val="tx1"/>
                  </a:solidFill>
                  <a:latin typeface="宋体" panose="02010600030101010101" pitchFamily="2" charset="-122"/>
                </a:rPr>
                <a:t>加</a:t>
              </a:r>
              <a:r>
                <a:rPr lang="fr-FR" altLang="zh-CN" sz="1800" i="1">
                  <a:solidFill>
                    <a:schemeClr val="tx1"/>
                  </a:solidFill>
                </a:rPr>
                <a:t>B</a:t>
              </a:r>
              <a:r>
                <a:rPr lang="fr-FR" altLang="zh-CN" sz="1800" i="1" baseline="-25000">
                  <a:solidFill>
                    <a:schemeClr val="tx1"/>
                  </a:solidFill>
                </a:rPr>
                <a:t>i</a:t>
              </a:r>
            </a:p>
            <a:p>
              <a:pPr eaLnBrk="1" hangingPunct="1">
                <a:spcBef>
                  <a:spcPct val="0"/>
                </a:spcBef>
                <a:buClrTx/>
                <a:buFontTx/>
                <a:buNone/>
              </a:pPr>
              <a:r>
                <a:rPr lang="fr-FR" altLang="zh-CN" sz="1800">
                  <a:solidFill>
                    <a:schemeClr val="tx1"/>
                  </a:solidFill>
                </a:rPr>
                <a:t>1     1      0      0          </a:t>
              </a:r>
              <a:r>
                <a:rPr lang="fr-FR" altLang="zh-CN" sz="1800" i="1">
                  <a:solidFill>
                    <a:schemeClr val="tx1"/>
                  </a:solidFill>
                </a:rPr>
                <a:t>A</a:t>
              </a:r>
              <a:r>
                <a:rPr lang="fr-FR" altLang="zh-CN" sz="1800" i="1" baseline="-25000">
                  <a:solidFill>
                    <a:schemeClr val="tx1"/>
                  </a:solidFill>
                </a:rPr>
                <a:t>i</a:t>
              </a:r>
              <a:r>
                <a:rPr lang="zh-CN" altLang="en-US" sz="1800">
                  <a:solidFill>
                    <a:schemeClr val="tx1"/>
                  </a:solidFill>
                  <a:latin typeface="宋体" panose="02010600030101010101" pitchFamily="2" charset="-122"/>
                </a:rPr>
                <a:t>加</a:t>
              </a:r>
              <a:r>
                <a:rPr lang="fr-FR" altLang="zh-CN" sz="1800">
                  <a:solidFill>
                    <a:schemeClr val="tx1"/>
                  </a:solidFill>
                  <a:latin typeface="宋体" panose="02010600030101010101" pitchFamily="2" charset="-122"/>
                </a:rPr>
                <a:t>1</a:t>
              </a:r>
              <a:r>
                <a:rPr lang="fr-FR" altLang="zh-CN" sz="1800" i="1" baseline="-25000">
                  <a:solidFill>
                    <a:schemeClr val="tx1"/>
                  </a:solidFill>
                </a:rPr>
                <a:t>    </a:t>
              </a:r>
            </a:p>
            <a:p>
              <a:pPr eaLnBrk="1" hangingPunct="1">
                <a:spcBef>
                  <a:spcPct val="0"/>
                </a:spcBef>
                <a:buClrTx/>
                <a:buFontTx/>
                <a:buNone/>
              </a:pPr>
              <a:r>
                <a:rPr lang="fr-FR" altLang="zh-CN" sz="1800">
                  <a:solidFill>
                    <a:schemeClr val="tx1"/>
                  </a:solidFill>
                </a:rPr>
                <a:t>1     1      0      1          </a:t>
              </a:r>
              <a:r>
                <a:rPr lang="fr-FR" altLang="zh-CN" sz="1800" i="1">
                  <a:solidFill>
                    <a:schemeClr val="tx1"/>
                  </a:solidFill>
                </a:rPr>
                <a:t>A</a:t>
              </a:r>
              <a:r>
                <a:rPr lang="fr-FR" altLang="zh-CN" sz="1800" i="1" baseline="-25000">
                  <a:solidFill>
                    <a:schemeClr val="tx1"/>
                  </a:solidFill>
                </a:rPr>
                <a:t>i</a:t>
              </a:r>
              <a:r>
                <a:rPr lang="zh-CN" altLang="en-US" sz="1800">
                  <a:solidFill>
                    <a:schemeClr val="tx1"/>
                  </a:solidFill>
                  <a:latin typeface="宋体" panose="02010600030101010101" pitchFamily="2" charset="-122"/>
                </a:rPr>
                <a:t>加</a:t>
              </a:r>
              <a:r>
                <a:rPr lang="fr-FR" altLang="zh-CN" sz="1800">
                  <a:solidFill>
                    <a:schemeClr val="tx1"/>
                  </a:solidFill>
                  <a:latin typeface="宋体" panose="02010600030101010101" pitchFamily="2" charset="-122"/>
                </a:rPr>
                <a:t>1</a:t>
              </a:r>
              <a:r>
                <a:rPr lang="fr-FR" altLang="zh-CN" sz="1800">
                  <a:solidFill>
                    <a:schemeClr val="tx1"/>
                  </a:solidFill>
                </a:rPr>
                <a:t>   </a:t>
              </a:r>
            </a:p>
            <a:p>
              <a:pPr eaLnBrk="1" hangingPunct="1">
                <a:spcBef>
                  <a:spcPct val="0"/>
                </a:spcBef>
                <a:buClrTx/>
                <a:buFontTx/>
                <a:buNone/>
              </a:pPr>
              <a:r>
                <a:rPr lang="fr-FR" altLang="zh-CN" sz="1800">
                  <a:solidFill>
                    <a:schemeClr val="tx1"/>
                  </a:solidFill>
                </a:rPr>
                <a:t>1     1      1      0       </a:t>
              </a:r>
              <a:r>
                <a:rPr lang="fr-FR" altLang="zh-CN" sz="1800" i="1">
                  <a:solidFill>
                    <a:schemeClr val="tx1"/>
                  </a:solidFill>
                </a:rPr>
                <a:t>A</a:t>
              </a:r>
              <a:r>
                <a:rPr lang="fr-FR" altLang="zh-CN" sz="1800" i="1" baseline="-25000">
                  <a:solidFill>
                    <a:schemeClr val="tx1"/>
                  </a:solidFill>
                </a:rPr>
                <a:t>i</a:t>
              </a:r>
              <a:r>
                <a:rPr lang="zh-CN" altLang="en-US" sz="1800">
                  <a:solidFill>
                    <a:schemeClr val="tx1"/>
                  </a:solidFill>
                  <a:latin typeface="宋体" panose="02010600030101010101" pitchFamily="2" charset="-122"/>
                </a:rPr>
                <a:t>加</a:t>
              </a:r>
              <a:r>
                <a:rPr lang="fr-FR" altLang="zh-CN" sz="1800" i="1">
                  <a:solidFill>
                    <a:schemeClr val="tx1"/>
                  </a:solidFill>
                </a:rPr>
                <a:t>B</a:t>
              </a:r>
              <a:r>
                <a:rPr lang="fr-FR" altLang="zh-CN" sz="1800" i="1" baseline="-25000">
                  <a:solidFill>
                    <a:schemeClr val="tx1"/>
                  </a:solidFill>
                </a:rPr>
                <a:t>i</a:t>
              </a:r>
              <a:r>
                <a:rPr lang="zh-CN" altLang="en-US" sz="1800">
                  <a:solidFill>
                    <a:schemeClr val="tx1"/>
                  </a:solidFill>
                  <a:latin typeface="宋体" panose="02010600030101010101" pitchFamily="2" charset="-122"/>
                </a:rPr>
                <a:t>加</a:t>
              </a:r>
              <a:r>
                <a:rPr lang="fr-FR" altLang="zh-CN" sz="1800">
                  <a:solidFill>
                    <a:schemeClr val="tx1"/>
                  </a:solidFill>
                  <a:latin typeface="宋体" panose="02010600030101010101" pitchFamily="2" charset="-122"/>
                </a:rPr>
                <a:t>1</a:t>
              </a:r>
              <a:r>
                <a:rPr lang="fr-FR" altLang="zh-CN" sz="1800" i="1" baseline="-25000">
                  <a:solidFill>
                    <a:schemeClr val="tx1"/>
                  </a:solidFill>
                </a:rPr>
                <a:t> </a:t>
              </a:r>
              <a:r>
                <a:rPr lang="fr-FR" altLang="zh-CN" sz="1800">
                  <a:solidFill>
                    <a:schemeClr val="tx1"/>
                  </a:solidFill>
                </a:rPr>
                <a:t>       </a:t>
              </a:r>
            </a:p>
            <a:p>
              <a:pPr eaLnBrk="1" hangingPunct="1">
                <a:spcBef>
                  <a:spcPct val="0"/>
                </a:spcBef>
                <a:buClrTx/>
                <a:buFontTx/>
                <a:buNone/>
              </a:pPr>
              <a:r>
                <a:rPr lang="fr-FR" altLang="zh-CN" sz="1800">
                  <a:solidFill>
                    <a:schemeClr val="tx1"/>
                  </a:solidFill>
                </a:rPr>
                <a:t>1     1      1      1       </a:t>
              </a:r>
              <a:r>
                <a:rPr lang="fr-FR" altLang="zh-CN" sz="1800" i="1">
                  <a:solidFill>
                    <a:schemeClr val="tx1"/>
                  </a:solidFill>
                </a:rPr>
                <a:t>A</a:t>
              </a:r>
              <a:r>
                <a:rPr lang="fr-FR" altLang="zh-CN" sz="1800" i="1" baseline="-25000">
                  <a:solidFill>
                    <a:schemeClr val="tx1"/>
                  </a:solidFill>
                </a:rPr>
                <a:t>i</a:t>
              </a:r>
              <a:r>
                <a:rPr lang="zh-CN" altLang="en-US" sz="1800">
                  <a:solidFill>
                    <a:schemeClr val="tx1"/>
                  </a:solidFill>
                  <a:latin typeface="宋体" panose="02010600030101010101" pitchFamily="2" charset="-122"/>
                </a:rPr>
                <a:t>加</a:t>
              </a:r>
              <a:r>
                <a:rPr lang="fr-FR" altLang="zh-CN" sz="1800" i="1">
                  <a:solidFill>
                    <a:schemeClr val="tx1"/>
                  </a:solidFill>
                </a:rPr>
                <a:t>B</a:t>
              </a:r>
              <a:r>
                <a:rPr lang="fr-FR" altLang="zh-CN" sz="1800" i="1" baseline="-25000">
                  <a:solidFill>
                    <a:schemeClr val="tx1"/>
                  </a:solidFill>
                </a:rPr>
                <a:t>i</a:t>
              </a:r>
              <a:r>
                <a:rPr lang="zh-CN" altLang="en-US" sz="1800">
                  <a:solidFill>
                    <a:schemeClr val="tx1"/>
                  </a:solidFill>
                  <a:latin typeface="宋体" panose="02010600030101010101" pitchFamily="2" charset="-122"/>
                </a:rPr>
                <a:t>加</a:t>
              </a:r>
              <a:r>
                <a:rPr lang="fr-FR" altLang="zh-CN" sz="1800">
                  <a:solidFill>
                    <a:schemeClr val="tx1"/>
                  </a:solidFill>
                  <a:latin typeface="宋体" panose="02010600030101010101" pitchFamily="2" charset="-122"/>
                </a:rPr>
                <a:t>1</a:t>
              </a:r>
              <a:r>
                <a:rPr lang="fr-FR" altLang="zh-CN" sz="1800" i="1" baseline="-25000">
                  <a:solidFill>
                    <a:schemeClr val="tx1"/>
                  </a:solidFill>
                </a:rPr>
                <a:t> </a:t>
              </a:r>
              <a:endParaRPr lang="en-US" altLang="zh-CN" sz="1800">
                <a:solidFill>
                  <a:schemeClr val="tx1"/>
                </a:solidFill>
              </a:endParaRPr>
            </a:p>
          </p:txBody>
        </p:sp>
        <p:sp>
          <p:nvSpPr>
            <p:cNvPr id="21" name="Line 30"/>
            <p:cNvSpPr>
              <a:spLocks noChangeShapeType="1"/>
            </p:cNvSpPr>
            <p:nvPr/>
          </p:nvSpPr>
          <p:spPr bwMode="auto">
            <a:xfrm flipV="1">
              <a:off x="5392011" y="3700208"/>
              <a:ext cx="3116263" cy="1588"/>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2" name="Line 31"/>
            <p:cNvSpPr>
              <a:spLocks noChangeShapeType="1"/>
            </p:cNvSpPr>
            <p:nvPr/>
          </p:nvSpPr>
          <p:spPr bwMode="auto">
            <a:xfrm>
              <a:off x="5392011" y="4014914"/>
              <a:ext cx="3082926"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3" name="Line 32"/>
            <p:cNvSpPr>
              <a:spLocks noChangeShapeType="1"/>
            </p:cNvSpPr>
            <p:nvPr/>
          </p:nvSpPr>
          <p:spPr bwMode="auto">
            <a:xfrm>
              <a:off x="5480514" y="6361970"/>
              <a:ext cx="3067051"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4" name="Line 33"/>
            <p:cNvSpPr>
              <a:spLocks noChangeShapeType="1"/>
            </p:cNvSpPr>
            <p:nvPr/>
          </p:nvSpPr>
          <p:spPr bwMode="auto">
            <a:xfrm flipH="1">
              <a:off x="7386385" y="3725101"/>
              <a:ext cx="2778" cy="2625756"/>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5" name="Text Box 34"/>
            <p:cNvSpPr txBox="1">
              <a:spLocks noChangeArrowheads="1"/>
            </p:cNvSpPr>
            <p:nvPr/>
          </p:nvSpPr>
          <p:spPr bwMode="auto">
            <a:xfrm>
              <a:off x="5523774" y="3653345"/>
              <a:ext cx="20447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i="1">
                  <a:solidFill>
                    <a:schemeClr val="tx1"/>
                  </a:solidFill>
                </a:rPr>
                <a:t>M    C</a:t>
              </a:r>
              <a:r>
                <a:rPr lang="en-US" altLang="zh-CN" sz="1800" baseline="-25000">
                  <a:solidFill>
                    <a:schemeClr val="tx1"/>
                  </a:solidFill>
                </a:rPr>
                <a:t>i</a:t>
              </a:r>
              <a:r>
                <a:rPr lang="en-US" altLang="zh-CN" sz="1800" i="1">
                  <a:solidFill>
                    <a:schemeClr val="tx1"/>
                  </a:solidFill>
                </a:rPr>
                <a:t>     S</a:t>
              </a:r>
              <a:r>
                <a:rPr lang="en-US" altLang="zh-CN" sz="1800" baseline="-25000">
                  <a:solidFill>
                    <a:schemeClr val="tx1"/>
                  </a:solidFill>
                </a:rPr>
                <a:t>1</a:t>
              </a:r>
              <a:r>
                <a:rPr lang="en-US" altLang="zh-CN" sz="1800">
                  <a:solidFill>
                    <a:schemeClr val="tx1"/>
                  </a:solidFill>
                </a:rPr>
                <a:t>     </a:t>
              </a:r>
              <a:r>
                <a:rPr lang="en-US" altLang="zh-CN" sz="1800" i="1">
                  <a:solidFill>
                    <a:schemeClr val="tx1"/>
                  </a:solidFill>
                </a:rPr>
                <a:t>S</a:t>
              </a:r>
              <a:r>
                <a:rPr lang="en-US" altLang="zh-CN" sz="1800" baseline="-25000">
                  <a:solidFill>
                    <a:schemeClr val="tx1"/>
                  </a:solidFill>
                </a:rPr>
                <a:t>0</a:t>
              </a:r>
              <a:endParaRPr lang="en-US" altLang="zh-CN" sz="1800">
                <a:solidFill>
                  <a:schemeClr val="tx1"/>
                </a:solidFill>
              </a:endParaRPr>
            </a:p>
          </p:txBody>
        </p:sp>
        <p:sp>
          <p:nvSpPr>
            <p:cNvPr id="26" name="Text Box 35"/>
            <p:cNvSpPr txBox="1">
              <a:spLocks noChangeArrowheads="1"/>
            </p:cNvSpPr>
            <p:nvPr/>
          </p:nvSpPr>
          <p:spPr bwMode="auto">
            <a:xfrm>
              <a:off x="7706207" y="3672776"/>
              <a:ext cx="4540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i="1">
                  <a:solidFill>
                    <a:schemeClr val="tx1"/>
                  </a:solidFill>
                </a:rPr>
                <a:t>F</a:t>
              </a:r>
              <a:r>
                <a:rPr lang="en-US" altLang="zh-CN" sz="1800" i="1" baseline="-25000">
                  <a:solidFill>
                    <a:schemeClr val="tx1"/>
                  </a:solidFill>
                </a:rPr>
                <a:t>i</a:t>
              </a:r>
              <a:endParaRPr lang="en-US" altLang="zh-CN" sz="1800">
                <a:solidFill>
                  <a:schemeClr val="tx1"/>
                </a:solidFill>
              </a:endParaRPr>
            </a:p>
          </p:txBody>
        </p:sp>
        <p:sp>
          <p:nvSpPr>
            <p:cNvPr id="27" name="Line 38"/>
            <p:cNvSpPr>
              <a:spLocks noChangeShapeType="1"/>
            </p:cNvSpPr>
            <p:nvPr/>
          </p:nvSpPr>
          <p:spPr bwMode="auto">
            <a:xfrm>
              <a:off x="7678013" y="5467413"/>
              <a:ext cx="173038"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 name="Line 40"/>
            <p:cNvSpPr>
              <a:spLocks noChangeShapeType="1"/>
            </p:cNvSpPr>
            <p:nvPr/>
          </p:nvSpPr>
          <p:spPr bwMode="auto">
            <a:xfrm>
              <a:off x="7851051" y="4373308"/>
              <a:ext cx="173038"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8" name="Line 41"/>
            <p:cNvSpPr>
              <a:spLocks noChangeShapeType="1"/>
            </p:cNvSpPr>
            <p:nvPr/>
          </p:nvSpPr>
          <p:spPr bwMode="auto">
            <a:xfrm>
              <a:off x="7481955" y="6030595"/>
              <a:ext cx="173038"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9" name="Line 42"/>
            <p:cNvSpPr>
              <a:spLocks noChangeShapeType="1"/>
            </p:cNvSpPr>
            <p:nvPr/>
          </p:nvSpPr>
          <p:spPr bwMode="auto">
            <a:xfrm>
              <a:off x="7701030" y="4918202"/>
              <a:ext cx="173038"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sp>
        <p:nvSpPr>
          <p:cNvPr id="28" name="Rectangle 44"/>
          <p:cNvSpPr>
            <a:spLocks noChangeArrowheads="1"/>
          </p:cNvSpPr>
          <p:nvPr/>
        </p:nvSpPr>
        <p:spPr bwMode="auto">
          <a:xfrm>
            <a:off x="2674887" y="3949338"/>
            <a:ext cx="285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800" b="1">
                <a:solidFill>
                  <a:srgbClr val="003300"/>
                </a:solidFill>
                <a:latin typeface="+mn-ea"/>
                <a:ea typeface="+mn-ea"/>
              </a:rPr>
              <a:t>表</a:t>
            </a:r>
            <a:r>
              <a:rPr lang="en-US" altLang="zh-CN" sz="1800" b="1">
                <a:solidFill>
                  <a:srgbClr val="003300"/>
                </a:solidFill>
                <a:latin typeface="+mn-ea"/>
                <a:ea typeface="+mn-ea"/>
              </a:rPr>
              <a:t>1  ALU</a:t>
            </a:r>
            <a:r>
              <a:rPr lang="zh-CN" altLang="en-US" sz="1800" b="1">
                <a:solidFill>
                  <a:srgbClr val="003300"/>
                </a:solidFill>
                <a:latin typeface="+mn-ea"/>
                <a:ea typeface="+mn-ea"/>
              </a:rPr>
              <a:t>执行的逻辑运算 </a:t>
            </a:r>
          </a:p>
        </p:txBody>
      </p:sp>
      <p:sp>
        <p:nvSpPr>
          <p:cNvPr id="29" name="Rectangle 45"/>
          <p:cNvSpPr>
            <a:spLocks noChangeArrowheads="1"/>
          </p:cNvSpPr>
          <p:nvPr/>
        </p:nvSpPr>
        <p:spPr bwMode="auto">
          <a:xfrm>
            <a:off x="5988845" y="3213852"/>
            <a:ext cx="28553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r>
              <a:rPr kumimoji="1" lang="zh-CN" altLang="en-US" sz="1800" dirty="0">
                <a:solidFill>
                  <a:srgbClr val="003300"/>
                </a:solidFill>
                <a:latin typeface="+mn-ea"/>
                <a:ea typeface="+mn-ea"/>
              </a:rPr>
              <a:t>表</a:t>
            </a:r>
            <a:r>
              <a:rPr kumimoji="1" lang="en-US" altLang="zh-CN" sz="1800" dirty="0">
                <a:solidFill>
                  <a:srgbClr val="003300"/>
                </a:solidFill>
                <a:latin typeface="+mn-ea"/>
                <a:ea typeface="+mn-ea"/>
              </a:rPr>
              <a:t>2  ALU</a:t>
            </a:r>
            <a:r>
              <a:rPr kumimoji="1" lang="zh-CN" altLang="en-US" sz="1800" dirty="0">
                <a:solidFill>
                  <a:srgbClr val="003300"/>
                </a:solidFill>
                <a:latin typeface="+mn-ea"/>
                <a:ea typeface="+mn-ea"/>
              </a:rPr>
              <a:t>执行的算术运算 </a:t>
            </a:r>
          </a:p>
        </p:txBody>
      </p:sp>
      <p:grpSp>
        <p:nvGrpSpPr>
          <p:cNvPr id="32" name="Group 27"/>
          <p:cNvGrpSpPr>
            <a:grpSpLocks/>
          </p:cNvGrpSpPr>
          <p:nvPr/>
        </p:nvGrpSpPr>
        <p:grpSpPr bwMode="auto">
          <a:xfrm>
            <a:off x="483792" y="3516783"/>
            <a:ext cx="2116138" cy="2349500"/>
            <a:chOff x="640" y="2954"/>
            <a:chExt cx="1066" cy="1254"/>
          </a:xfrm>
        </p:grpSpPr>
        <p:sp>
          <p:nvSpPr>
            <p:cNvPr id="33" name="Rectangle 8"/>
            <p:cNvSpPr>
              <a:spLocks noChangeArrowheads="1"/>
            </p:cNvSpPr>
            <p:nvPr/>
          </p:nvSpPr>
          <p:spPr bwMode="auto">
            <a:xfrm>
              <a:off x="683" y="3344"/>
              <a:ext cx="541" cy="451"/>
            </a:xfrm>
            <a:prstGeom prst="rect">
              <a:avLst/>
            </a:prstGeom>
            <a:noFill/>
            <a:ln w="28575" algn="ctr">
              <a:solidFill>
                <a:schemeClr val="accent5">
                  <a:lumMod val="10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800">
                <a:solidFill>
                  <a:schemeClr val="tx1"/>
                </a:solidFill>
              </a:endParaRPr>
            </a:p>
          </p:txBody>
        </p:sp>
        <p:sp>
          <p:nvSpPr>
            <p:cNvPr id="34" name="Line 9"/>
            <p:cNvSpPr>
              <a:spLocks noChangeShapeType="1"/>
            </p:cNvSpPr>
            <p:nvPr/>
          </p:nvSpPr>
          <p:spPr bwMode="auto">
            <a:xfrm>
              <a:off x="824" y="3167"/>
              <a:ext cx="0" cy="177"/>
            </a:xfrm>
            <a:prstGeom prst="line">
              <a:avLst/>
            </a:prstGeom>
            <a:noFill/>
            <a:ln w="28575">
              <a:solidFill>
                <a:schemeClr val="accent5">
                  <a:lumMod val="10000"/>
                </a:schemeClr>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10"/>
            <p:cNvSpPr>
              <a:spLocks noChangeShapeType="1"/>
            </p:cNvSpPr>
            <p:nvPr/>
          </p:nvSpPr>
          <p:spPr bwMode="auto">
            <a:xfrm>
              <a:off x="964" y="3167"/>
              <a:ext cx="0" cy="177"/>
            </a:xfrm>
            <a:prstGeom prst="line">
              <a:avLst/>
            </a:prstGeom>
            <a:noFill/>
            <a:ln w="28575">
              <a:solidFill>
                <a:schemeClr val="accent5">
                  <a:lumMod val="10000"/>
                </a:schemeClr>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11"/>
            <p:cNvSpPr>
              <a:spLocks noChangeShapeType="1"/>
            </p:cNvSpPr>
            <p:nvPr/>
          </p:nvSpPr>
          <p:spPr bwMode="auto">
            <a:xfrm>
              <a:off x="1104" y="3167"/>
              <a:ext cx="0" cy="177"/>
            </a:xfrm>
            <a:prstGeom prst="line">
              <a:avLst/>
            </a:prstGeom>
            <a:noFill/>
            <a:ln w="28575">
              <a:solidFill>
                <a:schemeClr val="accent5">
                  <a:lumMod val="10000"/>
                </a:schemeClr>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12"/>
            <p:cNvSpPr>
              <a:spLocks noChangeShapeType="1"/>
            </p:cNvSpPr>
            <p:nvPr/>
          </p:nvSpPr>
          <p:spPr bwMode="auto">
            <a:xfrm>
              <a:off x="1228" y="3455"/>
              <a:ext cx="164" cy="0"/>
            </a:xfrm>
            <a:prstGeom prst="line">
              <a:avLst/>
            </a:prstGeom>
            <a:noFill/>
            <a:ln w="28575">
              <a:solidFill>
                <a:schemeClr val="accent5">
                  <a:lumMod val="10000"/>
                </a:schemeClr>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13"/>
            <p:cNvSpPr>
              <a:spLocks noChangeShapeType="1"/>
            </p:cNvSpPr>
            <p:nvPr/>
          </p:nvSpPr>
          <p:spPr bwMode="auto">
            <a:xfrm>
              <a:off x="1228" y="3572"/>
              <a:ext cx="164" cy="0"/>
            </a:xfrm>
            <a:prstGeom prst="line">
              <a:avLst/>
            </a:prstGeom>
            <a:noFill/>
            <a:ln w="28575">
              <a:solidFill>
                <a:schemeClr val="accent5">
                  <a:lumMod val="10000"/>
                </a:schemeClr>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14"/>
            <p:cNvSpPr>
              <a:spLocks noChangeShapeType="1"/>
            </p:cNvSpPr>
            <p:nvPr/>
          </p:nvSpPr>
          <p:spPr bwMode="auto">
            <a:xfrm>
              <a:off x="1228" y="3684"/>
              <a:ext cx="164" cy="0"/>
            </a:xfrm>
            <a:prstGeom prst="line">
              <a:avLst/>
            </a:prstGeom>
            <a:noFill/>
            <a:ln w="28575">
              <a:solidFill>
                <a:schemeClr val="accent5">
                  <a:lumMod val="10000"/>
                </a:schemeClr>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5"/>
            <p:cNvSpPr>
              <a:spLocks noChangeShapeType="1"/>
            </p:cNvSpPr>
            <p:nvPr/>
          </p:nvSpPr>
          <p:spPr bwMode="auto">
            <a:xfrm>
              <a:off x="811" y="3795"/>
              <a:ext cx="0" cy="177"/>
            </a:xfrm>
            <a:prstGeom prst="line">
              <a:avLst/>
            </a:prstGeom>
            <a:noFill/>
            <a:ln w="28575">
              <a:solidFill>
                <a:schemeClr val="accent5">
                  <a:lumMod val="10000"/>
                </a:schemeClr>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16"/>
            <p:cNvSpPr>
              <a:spLocks noChangeShapeType="1"/>
            </p:cNvSpPr>
            <p:nvPr/>
          </p:nvSpPr>
          <p:spPr bwMode="auto">
            <a:xfrm>
              <a:off x="1056" y="3795"/>
              <a:ext cx="0" cy="177"/>
            </a:xfrm>
            <a:prstGeom prst="line">
              <a:avLst/>
            </a:prstGeom>
            <a:noFill/>
            <a:ln w="28575">
              <a:solidFill>
                <a:schemeClr val="accent5">
                  <a:lumMod val="10000"/>
                </a:schemeClr>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42" name="Text Box 17"/>
            <p:cNvSpPr txBox="1">
              <a:spLocks noChangeArrowheads="1"/>
            </p:cNvSpPr>
            <p:nvPr/>
          </p:nvSpPr>
          <p:spPr bwMode="auto">
            <a:xfrm>
              <a:off x="754" y="3436"/>
              <a:ext cx="51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b="1">
                  <a:solidFill>
                    <a:schemeClr val="tx1"/>
                  </a:solidFill>
                </a:rPr>
                <a:t>ALU</a:t>
              </a:r>
            </a:p>
          </p:txBody>
        </p:sp>
        <p:sp>
          <p:nvSpPr>
            <p:cNvPr id="43" name="Text Box 18"/>
            <p:cNvSpPr txBox="1">
              <a:spLocks noChangeArrowheads="1"/>
            </p:cNvSpPr>
            <p:nvPr/>
          </p:nvSpPr>
          <p:spPr bwMode="auto">
            <a:xfrm>
              <a:off x="1406" y="3464"/>
              <a:ext cx="30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b="1" i="1">
                  <a:solidFill>
                    <a:schemeClr val="tx1"/>
                  </a:solidFill>
                </a:rPr>
                <a:t>S</a:t>
              </a:r>
              <a:r>
                <a:rPr lang="en-US" altLang="zh-CN" sz="2000" b="1" baseline="-25000">
                  <a:solidFill>
                    <a:schemeClr val="tx1"/>
                  </a:solidFill>
                </a:rPr>
                <a:t>1</a:t>
              </a:r>
              <a:endParaRPr lang="en-US" altLang="zh-CN" sz="2000" b="1">
                <a:solidFill>
                  <a:schemeClr val="tx1"/>
                </a:solidFill>
              </a:endParaRPr>
            </a:p>
          </p:txBody>
        </p:sp>
        <p:sp>
          <p:nvSpPr>
            <p:cNvPr id="44" name="Text Box 19"/>
            <p:cNvSpPr txBox="1">
              <a:spLocks noChangeArrowheads="1"/>
            </p:cNvSpPr>
            <p:nvPr/>
          </p:nvSpPr>
          <p:spPr bwMode="auto">
            <a:xfrm>
              <a:off x="1406" y="3634"/>
              <a:ext cx="300"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b="1" i="1">
                  <a:solidFill>
                    <a:schemeClr val="tx1"/>
                  </a:solidFill>
                </a:rPr>
                <a:t>S</a:t>
              </a:r>
              <a:r>
                <a:rPr lang="en-US" altLang="zh-CN" sz="2000" b="1" baseline="-25000">
                  <a:solidFill>
                    <a:schemeClr val="tx1"/>
                  </a:solidFill>
                </a:rPr>
                <a:t>0</a:t>
              </a:r>
              <a:endParaRPr lang="en-US" altLang="zh-CN" sz="2000" b="1">
                <a:solidFill>
                  <a:schemeClr val="tx1"/>
                </a:solidFill>
              </a:endParaRPr>
            </a:p>
          </p:txBody>
        </p:sp>
        <p:sp>
          <p:nvSpPr>
            <p:cNvPr id="45" name="Text Box 20"/>
            <p:cNvSpPr txBox="1">
              <a:spLocks noChangeArrowheads="1"/>
            </p:cNvSpPr>
            <p:nvPr/>
          </p:nvSpPr>
          <p:spPr bwMode="auto">
            <a:xfrm>
              <a:off x="1377" y="3266"/>
              <a:ext cx="30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b="1" i="1">
                  <a:solidFill>
                    <a:schemeClr val="tx1"/>
                  </a:solidFill>
                </a:rPr>
                <a:t>M</a:t>
              </a:r>
              <a:endParaRPr lang="en-US" altLang="zh-CN" sz="2000" b="1">
                <a:solidFill>
                  <a:schemeClr val="tx1"/>
                </a:solidFill>
              </a:endParaRPr>
            </a:p>
          </p:txBody>
        </p:sp>
        <p:sp>
          <p:nvSpPr>
            <p:cNvPr id="46" name="Text Box 21"/>
            <p:cNvSpPr txBox="1">
              <a:spLocks noChangeArrowheads="1"/>
            </p:cNvSpPr>
            <p:nvPr/>
          </p:nvSpPr>
          <p:spPr bwMode="auto">
            <a:xfrm>
              <a:off x="725" y="2954"/>
              <a:ext cx="233"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b="1" i="1">
                  <a:solidFill>
                    <a:schemeClr val="tx1"/>
                  </a:solidFill>
                </a:rPr>
                <a:t>A</a:t>
              </a:r>
              <a:r>
                <a:rPr lang="en-US" altLang="zh-CN" sz="2000" b="1" baseline="-25000">
                  <a:solidFill>
                    <a:schemeClr val="tx1"/>
                  </a:solidFill>
                </a:rPr>
                <a:t>i</a:t>
              </a:r>
              <a:endParaRPr lang="en-US" altLang="zh-CN" sz="2000" b="1">
                <a:solidFill>
                  <a:schemeClr val="tx1"/>
                </a:solidFill>
              </a:endParaRPr>
            </a:p>
          </p:txBody>
        </p:sp>
        <p:sp>
          <p:nvSpPr>
            <p:cNvPr id="47" name="Text Box 22"/>
            <p:cNvSpPr txBox="1">
              <a:spLocks noChangeArrowheads="1"/>
            </p:cNvSpPr>
            <p:nvPr/>
          </p:nvSpPr>
          <p:spPr bwMode="auto">
            <a:xfrm>
              <a:off x="867" y="2954"/>
              <a:ext cx="2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b="1" i="1">
                  <a:solidFill>
                    <a:schemeClr val="tx1"/>
                  </a:solidFill>
                </a:rPr>
                <a:t>B</a:t>
              </a:r>
              <a:r>
                <a:rPr lang="en-US" altLang="zh-CN" sz="2000" b="1" baseline="-25000">
                  <a:solidFill>
                    <a:schemeClr val="tx1"/>
                  </a:solidFill>
                </a:rPr>
                <a:t>i</a:t>
              </a:r>
              <a:endParaRPr lang="en-US" altLang="zh-CN" sz="2000" b="1">
                <a:solidFill>
                  <a:schemeClr val="tx1"/>
                </a:solidFill>
              </a:endParaRPr>
            </a:p>
          </p:txBody>
        </p:sp>
        <p:sp>
          <p:nvSpPr>
            <p:cNvPr id="48" name="Text Box 23"/>
            <p:cNvSpPr txBox="1">
              <a:spLocks noChangeArrowheads="1"/>
            </p:cNvSpPr>
            <p:nvPr/>
          </p:nvSpPr>
          <p:spPr bwMode="auto">
            <a:xfrm>
              <a:off x="1037" y="2954"/>
              <a:ext cx="2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b="1" i="1">
                  <a:solidFill>
                    <a:schemeClr val="tx1"/>
                  </a:solidFill>
                </a:rPr>
                <a:t>C</a:t>
              </a:r>
              <a:r>
                <a:rPr lang="en-US" altLang="zh-CN" sz="2000" b="1" baseline="-25000">
                  <a:solidFill>
                    <a:schemeClr val="tx1"/>
                  </a:solidFill>
                </a:rPr>
                <a:t>i</a:t>
              </a:r>
              <a:endParaRPr lang="en-US" altLang="zh-CN" sz="2000" b="1">
                <a:solidFill>
                  <a:schemeClr val="tx1"/>
                </a:solidFill>
              </a:endParaRPr>
            </a:p>
          </p:txBody>
        </p:sp>
        <p:sp>
          <p:nvSpPr>
            <p:cNvPr id="49" name="Text Box 24"/>
            <p:cNvSpPr txBox="1">
              <a:spLocks noChangeArrowheads="1"/>
            </p:cNvSpPr>
            <p:nvPr/>
          </p:nvSpPr>
          <p:spPr bwMode="auto">
            <a:xfrm>
              <a:off x="640" y="3974"/>
              <a:ext cx="34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b="1" i="1">
                  <a:solidFill>
                    <a:schemeClr val="tx1"/>
                  </a:solidFill>
                </a:rPr>
                <a:t>C</a:t>
              </a:r>
              <a:r>
                <a:rPr lang="en-US" altLang="zh-CN" sz="2000" b="1" baseline="-25000">
                  <a:solidFill>
                    <a:schemeClr val="tx1"/>
                  </a:solidFill>
                </a:rPr>
                <a:t>i+1</a:t>
              </a:r>
              <a:endParaRPr lang="en-US" altLang="zh-CN" sz="2000" b="1">
                <a:solidFill>
                  <a:schemeClr val="tx1"/>
                </a:solidFill>
              </a:endParaRPr>
            </a:p>
          </p:txBody>
        </p:sp>
        <p:sp>
          <p:nvSpPr>
            <p:cNvPr id="50" name="Text Box 25"/>
            <p:cNvSpPr txBox="1">
              <a:spLocks noChangeArrowheads="1"/>
            </p:cNvSpPr>
            <p:nvPr/>
          </p:nvSpPr>
          <p:spPr bwMode="auto">
            <a:xfrm>
              <a:off x="952" y="4003"/>
              <a:ext cx="2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lvl1pPr>
                <a:spcBef>
                  <a:spcPct val="20000"/>
                </a:spcBef>
                <a:buClr>
                  <a:srgbClr val="66FF33"/>
                </a:buClr>
                <a:buFont typeface="Wingdings" panose="05000000000000000000" pitchFamily="2" charset="2"/>
                <a:buChar char="Ø"/>
                <a:defRPr kumimoji="1" sz="3200">
                  <a:solidFill>
                    <a:srgbClr val="FFFF00"/>
                  </a:solidFill>
                  <a:latin typeface="Times New Roman" panose="02020603050405020304" pitchFamily="18" charset="0"/>
                  <a:ea typeface="宋体" panose="02010600030101010101" pitchFamily="2" charset="-122"/>
                </a:defRPr>
              </a:lvl1pPr>
              <a:lvl2pPr marL="742950" indent="-285750">
                <a:spcBef>
                  <a:spcPct val="20000"/>
                </a:spcBef>
                <a:buClr>
                  <a:srgbClr val="66FF33"/>
                </a:buClr>
                <a:buBlip>
                  <a:blip r:embed="rId2"/>
                </a:buBlip>
                <a:defRPr kumimoji="1" sz="2800">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Clr>
                  <a:srgbClr val="66FF33"/>
                </a:buClr>
                <a:buBlip>
                  <a:blip r:embed="rId2"/>
                </a:buBlip>
                <a:defRPr kumimoji="1" sz="2400">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66FF33"/>
                </a:buClr>
                <a:buBlip>
                  <a:blip r:embed="rId2"/>
                </a:buBlip>
                <a:defRPr kumimoji="1" sz="2000">
                  <a:solidFill>
                    <a:srgbClr val="FFFF00"/>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b="1" i="1">
                  <a:solidFill>
                    <a:schemeClr val="tx1"/>
                  </a:solidFill>
                </a:rPr>
                <a:t>F</a:t>
              </a:r>
              <a:r>
                <a:rPr lang="en-US" altLang="zh-CN" sz="2000" b="1" baseline="-25000">
                  <a:solidFill>
                    <a:schemeClr val="tx1"/>
                  </a:solidFill>
                </a:rPr>
                <a:t>i</a:t>
              </a:r>
              <a:endParaRPr lang="en-US" altLang="zh-CN" sz="2000" b="1">
                <a:solidFill>
                  <a:schemeClr val="tx1"/>
                </a:solidFill>
              </a:endParaRPr>
            </a:p>
          </p:txBody>
        </p:sp>
      </p:grpSp>
      <p:sp>
        <p:nvSpPr>
          <p:cNvPr id="30" name="矩形 29"/>
          <p:cNvSpPr/>
          <p:nvPr/>
        </p:nvSpPr>
        <p:spPr>
          <a:xfrm>
            <a:off x="235383" y="5942704"/>
            <a:ext cx="2250488" cy="400110"/>
          </a:xfrm>
          <a:prstGeom prst="rect">
            <a:avLst/>
          </a:prstGeom>
        </p:spPr>
        <p:txBody>
          <a:bodyPr wrap="none">
            <a:spAutoFit/>
          </a:bodyPr>
          <a:lstStyle/>
          <a:p>
            <a:r>
              <a:rPr lang="zh-CN" altLang="en-US" sz="2000">
                <a:solidFill>
                  <a:srgbClr val="800000"/>
                </a:solidFill>
                <a:latin typeface="+mn-ea"/>
                <a:ea typeface="+mn-ea"/>
              </a:rPr>
              <a:t>一位</a:t>
            </a:r>
            <a:r>
              <a:rPr lang="en-US" altLang="zh-CN" sz="2000">
                <a:solidFill>
                  <a:srgbClr val="800000"/>
                </a:solidFill>
                <a:latin typeface="+mn-ea"/>
                <a:ea typeface="+mn-ea"/>
              </a:rPr>
              <a:t>ALU</a:t>
            </a:r>
            <a:r>
              <a:rPr lang="zh-CN" altLang="en-US" sz="2000">
                <a:solidFill>
                  <a:srgbClr val="800000"/>
                </a:solidFill>
                <a:latin typeface="+mn-ea"/>
                <a:ea typeface="+mn-ea"/>
              </a:rPr>
              <a:t>逻辑框图</a:t>
            </a:r>
          </a:p>
        </p:txBody>
      </p:sp>
    </p:spTree>
    <p:extLst>
      <p:ext uri="{BB962C8B-B14F-4D97-AF65-F5344CB8AC3E}">
        <p14:creationId xmlns:p14="http://schemas.microsoft.com/office/powerpoint/2010/main" val="2497019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up)">
                                      <p:cBhvr>
                                        <p:cTn id="12" dur="2000"/>
                                        <p:tgtEl>
                                          <p:spTgt spid="185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5347">
                                            <p:txEl>
                                              <p:pRg st="2" end="2"/>
                                            </p:txEl>
                                          </p:spTgt>
                                        </p:tgtEl>
                                        <p:attrNameLst>
                                          <p:attrName>style.visibility</p:attrName>
                                        </p:attrNameLst>
                                      </p:cBhvr>
                                      <p:to>
                                        <p:strVal val="visible"/>
                                      </p:to>
                                    </p:set>
                                    <p:animEffect transition="in" filter="wipe(up)">
                                      <p:cBhvr>
                                        <p:cTn id="17" dur="2000"/>
                                        <p:tgtEl>
                                          <p:spTgt spid="185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P spid="28" grpId="0"/>
      <p:bldP spid="29" grpId="0"/>
      <p:bldP spid="30" grpId="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50952"/>
            <a:ext cx="9068752" cy="705485"/>
          </a:xfrm>
          <a:solidFill>
            <a:schemeClr val="bg1"/>
          </a:solidFill>
        </p:spPr>
        <p:txBody>
          <a:bodyPr/>
          <a:lstStyle/>
          <a:p>
            <a:pPr marL="457200" indent="-457200" algn="l" eaLnBrk="1" hangingPunct="1">
              <a:buFont typeface="Wingdings" panose="05000000000000000000" pitchFamily="2" charset="2"/>
              <a:buChar char="l"/>
            </a:pPr>
            <a:r>
              <a:rPr lang="zh-CN" altLang="en-US" sz="3200" b="1">
                <a:solidFill>
                  <a:srgbClr val="0000FF"/>
                </a:solidFill>
                <a:latin typeface="+mn-ea"/>
                <a:ea typeface="+mn-ea"/>
              </a:rPr>
              <a:t>集成算术逻辑单元</a:t>
            </a:r>
            <a:r>
              <a:rPr lang="en-US" altLang="zh-CN" sz="3200" b="1">
                <a:solidFill>
                  <a:srgbClr val="0000FF"/>
                </a:solidFill>
                <a:latin typeface="+mn-ea"/>
                <a:ea typeface="+mn-ea"/>
              </a:rPr>
              <a:t>74181</a:t>
            </a:r>
            <a:r>
              <a:rPr lang="zh-CN" altLang="en-US" sz="3200" b="1">
                <a:solidFill>
                  <a:srgbClr val="0000FF"/>
                </a:solidFill>
                <a:latin typeface="+mn-ea"/>
                <a:ea typeface="+mn-ea"/>
              </a:rPr>
              <a:t>  </a:t>
            </a:r>
          </a:p>
        </p:txBody>
      </p:sp>
      <p:sp>
        <p:nvSpPr>
          <p:cNvPr id="185347" name="Rectangle 3"/>
          <p:cNvSpPr>
            <a:spLocks noGrp="1" noChangeArrowheads="1"/>
          </p:cNvSpPr>
          <p:nvPr>
            <p:ph type="body" idx="1"/>
          </p:nvPr>
        </p:nvSpPr>
        <p:spPr>
          <a:xfrm>
            <a:off x="0" y="606577"/>
            <a:ext cx="9106376" cy="2327123"/>
          </a:xfrm>
        </p:spPr>
        <p:txBody>
          <a:bodyPr/>
          <a:lstStyle/>
          <a:p>
            <a:pPr marL="0" indent="0" eaLnBrk="1" hangingPunct="1">
              <a:lnSpc>
                <a:spcPct val="110000"/>
              </a:lnSpc>
              <a:spcBef>
                <a:spcPts val="300"/>
              </a:spcBef>
              <a:buNone/>
            </a:pPr>
            <a:r>
              <a:rPr lang="en-US" altLang="zh-CN" sz="2200" dirty="0"/>
              <a:t>    74181</a:t>
            </a:r>
            <a:r>
              <a:rPr lang="zh-CN" altLang="en-US" sz="2200" dirty="0"/>
              <a:t>是在四位超前进位加法器基础上发展起来的，具有</a:t>
            </a:r>
            <a:r>
              <a:rPr lang="zh-CN" altLang="en-US" sz="2200" b="1" dirty="0">
                <a:solidFill>
                  <a:srgbClr val="800000"/>
                </a:solidFill>
              </a:rPr>
              <a:t>十六种逻辑运算功能</a:t>
            </a:r>
            <a:r>
              <a:rPr lang="zh-CN" altLang="en-US" sz="2200" dirty="0"/>
              <a:t>和</a:t>
            </a:r>
            <a:r>
              <a:rPr lang="zh-CN" altLang="en-US" sz="2200" b="1" dirty="0">
                <a:solidFill>
                  <a:srgbClr val="800000"/>
                </a:solidFill>
              </a:rPr>
              <a:t>十六种算术运算功能</a:t>
            </a:r>
            <a:r>
              <a:rPr lang="zh-CN" altLang="en-US" sz="2200" dirty="0"/>
              <a:t>。具有如下性能特点：</a:t>
            </a:r>
          </a:p>
          <a:p>
            <a:pPr lvl="1" indent="-342900" eaLnBrk="1" hangingPunct="1">
              <a:lnSpc>
                <a:spcPct val="110000"/>
              </a:lnSpc>
              <a:spcBef>
                <a:spcPts val="300"/>
              </a:spcBef>
              <a:buClr>
                <a:srgbClr val="0000FF"/>
              </a:buClr>
              <a:buFont typeface="Arial" panose="020B0604020202020204" pitchFamily="34" charset="0"/>
              <a:buChar char="•"/>
            </a:pPr>
            <a:r>
              <a:rPr lang="zh-CN" altLang="en-US" sz="2200" dirty="0"/>
              <a:t>在扩展字长时，可作高速超前进位运算。</a:t>
            </a:r>
          </a:p>
          <a:p>
            <a:pPr lvl="1" indent="-342900" eaLnBrk="1" hangingPunct="1">
              <a:lnSpc>
                <a:spcPct val="110000"/>
              </a:lnSpc>
              <a:spcBef>
                <a:spcPts val="300"/>
              </a:spcBef>
              <a:buClr>
                <a:srgbClr val="0000FF"/>
              </a:buClr>
              <a:buFont typeface="Arial" panose="020B0604020202020204" pitchFamily="34" charset="0"/>
              <a:buChar char="•"/>
            </a:pPr>
            <a:r>
              <a:rPr lang="zh-CN" altLang="en-US" sz="2200" dirty="0"/>
              <a:t>算术运算：加、减，左移一位；比较大小；</a:t>
            </a:r>
            <a:r>
              <a:rPr lang="en-US" altLang="zh-CN" sz="2200" dirty="0"/>
              <a:t>12</a:t>
            </a:r>
            <a:r>
              <a:rPr lang="zh-CN" altLang="en-US" sz="2200" dirty="0"/>
              <a:t>个其它算术运算。</a:t>
            </a:r>
          </a:p>
          <a:p>
            <a:pPr lvl="1" indent="-342900" eaLnBrk="1" hangingPunct="1">
              <a:lnSpc>
                <a:spcPct val="110000"/>
              </a:lnSpc>
              <a:spcBef>
                <a:spcPts val="300"/>
              </a:spcBef>
              <a:buClr>
                <a:srgbClr val="0000FF"/>
              </a:buClr>
              <a:buFont typeface="Arial" panose="020B0604020202020204" pitchFamily="34" charset="0"/>
              <a:buChar char="•"/>
            </a:pPr>
            <a:r>
              <a:rPr lang="zh-CN" altLang="en-US" sz="2200" dirty="0"/>
              <a:t>逻辑运算：异或；比较；与；与非；或；或非及其它逻辑运算。</a:t>
            </a:r>
            <a:endParaRPr lang="en-US" altLang="zh-CN" dirty="0"/>
          </a:p>
        </p:txBody>
      </p:sp>
      <p:pic>
        <p:nvPicPr>
          <p:cNvPr id="5" name="图片 4"/>
          <p:cNvPicPr>
            <a:picLocks noChangeAspect="1"/>
          </p:cNvPicPr>
          <p:nvPr/>
        </p:nvPicPr>
        <p:blipFill>
          <a:blip r:embed="rId2"/>
          <a:stretch>
            <a:fillRect/>
          </a:stretch>
        </p:blipFill>
        <p:spPr>
          <a:xfrm>
            <a:off x="929640" y="3021974"/>
            <a:ext cx="7559040" cy="3836026"/>
          </a:xfrm>
          <a:prstGeom prst="rect">
            <a:avLst/>
          </a:prstGeom>
        </p:spPr>
      </p:pic>
    </p:spTree>
    <p:extLst>
      <p:ext uri="{BB962C8B-B14F-4D97-AF65-F5344CB8AC3E}">
        <p14:creationId xmlns:p14="http://schemas.microsoft.com/office/powerpoint/2010/main" val="3730007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53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5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534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pic>
        <p:nvPicPr>
          <p:cNvPr id="1443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52" y="72262"/>
            <a:ext cx="8380095" cy="67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99345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50952"/>
            <a:ext cx="9068752" cy="705485"/>
          </a:xfrm>
          <a:solidFill>
            <a:schemeClr val="bg1"/>
          </a:solidFill>
        </p:spPr>
        <p:txBody>
          <a:bodyPr/>
          <a:lstStyle/>
          <a:p>
            <a:pPr algn="l" eaLnBrk="1" hangingPunct="1"/>
            <a:r>
              <a:rPr lang="en-US" altLang="zh-CN" sz="3200" b="1">
                <a:solidFill>
                  <a:srgbClr val="0000FF"/>
                </a:solidFill>
                <a:latin typeface="+mn-ea"/>
                <a:ea typeface="+mn-ea"/>
              </a:rPr>
              <a:t>3.8  </a:t>
            </a:r>
            <a:r>
              <a:rPr lang="zh-CN" altLang="en-US" sz="3200" b="1">
                <a:solidFill>
                  <a:srgbClr val="0000FF"/>
                </a:solidFill>
                <a:latin typeface="+mn-ea"/>
                <a:ea typeface="+mn-ea"/>
              </a:rPr>
              <a:t>奇偶校验电路</a:t>
            </a:r>
          </a:p>
        </p:txBody>
      </p:sp>
      <p:sp>
        <p:nvSpPr>
          <p:cNvPr id="185347" name="Rectangle 3"/>
          <p:cNvSpPr>
            <a:spLocks noGrp="1" noChangeArrowheads="1"/>
          </p:cNvSpPr>
          <p:nvPr>
            <p:ph type="body" idx="1"/>
          </p:nvPr>
        </p:nvSpPr>
        <p:spPr>
          <a:xfrm>
            <a:off x="161606" y="627049"/>
            <a:ext cx="8667817" cy="4130372"/>
          </a:xfrm>
        </p:spPr>
        <p:txBody>
          <a:bodyPr/>
          <a:lstStyle/>
          <a:p>
            <a:pPr eaLnBrk="1" hangingPunct="1">
              <a:lnSpc>
                <a:spcPct val="120000"/>
              </a:lnSpc>
              <a:spcAft>
                <a:spcPts val="0"/>
              </a:spcAft>
            </a:pPr>
            <a:r>
              <a:rPr lang="zh-CN" altLang="en-US" sz="2400" b="1">
                <a:solidFill>
                  <a:srgbClr val="800000"/>
                </a:solidFill>
                <a:latin typeface="+mn-ea"/>
              </a:rPr>
              <a:t>奇偶校验器</a:t>
            </a:r>
            <a:r>
              <a:rPr lang="zh-CN" altLang="en-US" sz="2400">
                <a:latin typeface="+mn-ea"/>
              </a:rPr>
              <a:t>就是</a:t>
            </a:r>
            <a:r>
              <a:rPr kumimoji="1" lang="zh-CN" altLang="en-US" sz="2400">
                <a:latin typeface="+mn-ea"/>
              </a:rPr>
              <a:t>在待发送的有效数据位之外再增加一位奇偶</a:t>
            </a:r>
            <a:r>
              <a:rPr kumimoji="1" lang="zh-CN" altLang="en-US" sz="2400" b="1">
                <a:latin typeface="+mn-ea"/>
              </a:rPr>
              <a:t>校验位</a:t>
            </a:r>
            <a:r>
              <a:rPr kumimoji="1" lang="en-US" altLang="zh-CN" sz="2400">
                <a:latin typeface="+mn-ea"/>
              </a:rPr>
              <a:t>(</a:t>
            </a:r>
            <a:r>
              <a:rPr kumimoji="1" lang="zh-CN" altLang="en-US" sz="2400">
                <a:latin typeface="+mn-ea"/>
              </a:rPr>
              <a:t>又称</a:t>
            </a:r>
            <a:r>
              <a:rPr kumimoji="1" lang="zh-CN" altLang="en-US" sz="2400" b="1">
                <a:latin typeface="+mn-ea"/>
              </a:rPr>
              <a:t>监督码</a:t>
            </a:r>
            <a:r>
              <a:rPr kumimoji="1" lang="en-US" altLang="zh-CN" sz="2400">
                <a:latin typeface="+mn-ea"/>
              </a:rPr>
              <a:t>)，</a:t>
            </a:r>
            <a:r>
              <a:rPr kumimoji="1" lang="zh-CN" altLang="en-US" sz="2400">
                <a:latin typeface="+mn-ea"/>
              </a:rPr>
              <a:t>将待发送的数据代码中</a:t>
            </a:r>
            <a:r>
              <a:rPr kumimoji="1" lang="zh-CN" altLang="en-US" sz="2400" b="1">
                <a:latin typeface="+mn-ea"/>
              </a:rPr>
              <a:t>含</a:t>
            </a:r>
            <a:r>
              <a:rPr kumimoji="1" lang="en-US" altLang="zh-CN" sz="2400" b="1">
                <a:latin typeface="+mn-ea"/>
              </a:rPr>
              <a:t>1</a:t>
            </a:r>
            <a:r>
              <a:rPr kumimoji="1" lang="zh-CN" altLang="en-US" sz="2400">
                <a:latin typeface="+mn-ea"/>
              </a:rPr>
              <a:t>的个数补成奇数</a:t>
            </a:r>
            <a:r>
              <a:rPr kumimoji="1" lang="en-US" altLang="zh-CN" sz="2400">
                <a:latin typeface="+mn-ea"/>
              </a:rPr>
              <a:t>(</a:t>
            </a:r>
            <a:r>
              <a:rPr kumimoji="1" lang="zh-CN" altLang="en-US" sz="2400" b="1">
                <a:solidFill>
                  <a:srgbClr val="800000"/>
                </a:solidFill>
                <a:latin typeface="+mn-ea"/>
              </a:rPr>
              <a:t>奇校验</a:t>
            </a:r>
            <a:r>
              <a:rPr kumimoji="1" lang="en-US" altLang="zh-CN" sz="2400">
                <a:latin typeface="+mn-ea"/>
              </a:rPr>
              <a:t>)</a:t>
            </a:r>
            <a:r>
              <a:rPr kumimoji="1" lang="zh-CN" altLang="en-US" sz="2400">
                <a:latin typeface="+mn-ea"/>
              </a:rPr>
              <a:t>或者补成偶数</a:t>
            </a:r>
            <a:r>
              <a:rPr kumimoji="1" lang="en-US" altLang="zh-CN" sz="2400">
                <a:latin typeface="+mn-ea"/>
              </a:rPr>
              <a:t>(</a:t>
            </a:r>
            <a:r>
              <a:rPr kumimoji="1" lang="zh-CN" altLang="en-US" sz="2400" b="1">
                <a:solidFill>
                  <a:srgbClr val="800000"/>
                </a:solidFill>
                <a:latin typeface="+mn-ea"/>
              </a:rPr>
              <a:t>偶校验</a:t>
            </a:r>
            <a:r>
              <a:rPr kumimoji="1" lang="en-US" altLang="zh-CN" sz="2400">
                <a:latin typeface="+mn-ea"/>
              </a:rPr>
              <a:t>)</a:t>
            </a:r>
            <a:r>
              <a:rPr kumimoji="1" lang="zh-CN" altLang="en-US" sz="2400">
                <a:latin typeface="+mn-ea"/>
              </a:rPr>
              <a:t>，形成传输码，在接收端通过检查接收到的传输码中</a:t>
            </a:r>
            <a:r>
              <a:rPr kumimoji="1" lang="en-US" altLang="zh-CN" sz="2400">
                <a:latin typeface="+mn-ea"/>
              </a:rPr>
              <a:t>1</a:t>
            </a:r>
            <a:r>
              <a:rPr kumimoji="1" lang="zh-CN" altLang="en-US" sz="2400">
                <a:latin typeface="+mn-ea"/>
              </a:rPr>
              <a:t>的个数的奇偶性判断传输过程中是否有误传现象。</a:t>
            </a:r>
          </a:p>
        </p:txBody>
      </p:sp>
      <p:pic>
        <p:nvPicPr>
          <p:cNvPr id="51" name="图片 50"/>
          <p:cNvPicPr>
            <a:picLocks noChangeAspect="1"/>
          </p:cNvPicPr>
          <p:nvPr/>
        </p:nvPicPr>
        <p:blipFill>
          <a:blip r:embed="rId2">
            <a:duotone>
              <a:prstClr val="black"/>
              <a:schemeClr val="accent4">
                <a:tint val="45000"/>
                <a:satMod val="400000"/>
              </a:schemeClr>
            </a:duotone>
            <a:lum bright="-100000"/>
          </a:blip>
          <a:stretch>
            <a:fillRect/>
          </a:stretch>
        </p:blipFill>
        <p:spPr>
          <a:xfrm>
            <a:off x="1800528" y="2948940"/>
            <a:ext cx="5842332" cy="3833627"/>
          </a:xfrm>
          <a:prstGeom prst="rect">
            <a:avLst/>
          </a:prstGeom>
        </p:spPr>
      </p:pic>
    </p:spTree>
    <p:extLst>
      <p:ext uri="{BB962C8B-B14F-4D97-AF65-F5344CB8AC3E}">
        <p14:creationId xmlns:p14="http://schemas.microsoft.com/office/powerpoint/2010/main" val="25634891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50952"/>
            <a:ext cx="9068752" cy="705485"/>
          </a:xfrm>
          <a:solidFill>
            <a:schemeClr val="bg1"/>
          </a:solidFill>
        </p:spPr>
        <p:txBody>
          <a:bodyPr/>
          <a:lstStyle/>
          <a:p>
            <a:pPr algn="l" eaLnBrk="1" hangingPunct="1"/>
            <a:r>
              <a:rPr lang="en-US" altLang="zh-CN" sz="3200" b="1">
                <a:solidFill>
                  <a:srgbClr val="0000FF"/>
                </a:solidFill>
                <a:latin typeface="+mn-ea"/>
                <a:ea typeface="+mn-ea"/>
              </a:rPr>
              <a:t>3.8  </a:t>
            </a:r>
            <a:r>
              <a:rPr lang="zh-CN" altLang="en-US" sz="3200" b="1">
                <a:solidFill>
                  <a:srgbClr val="0000FF"/>
                </a:solidFill>
                <a:latin typeface="+mn-ea"/>
                <a:ea typeface="+mn-ea"/>
              </a:rPr>
              <a:t>奇偶校验的编码表</a:t>
            </a:r>
          </a:p>
        </p:txBody>
      </p:sp>
      <p:grpSp>
        <p:nvGrpSpPr>
          <p:cNvPr id="7" name="Group 3"/>
          <p:cNvGrpSpPr>
            <a:grpSpLocks/>
          </p:cNvGrpSpPr>
          <p:nvPr/>
        </p:nvGrpSpPr>
        <p:grpSpPr bwMode="auto">
          <a:xfrm>
            <a:off x="528320" y="1447800"/>
            <a:ext cx="3802063" cy="3357563"/>
            <a:chOff x="304" y="1270"/>
            <a:chExt cx="2395" cy="2115"/>
          </a:xfrm>
        </p:grpSpPr>
        <p:sp>
          <p:nvSpPr>
            <p:cNvPr id="8" name="Line 4"/>
            <p:cNvSpPr>
              <a:spLocks noChangeShapeType="1"/>
            </p:cNvSpPr>
            <p:nvPr/>
          </p:nvSpPr>
          <p:spPr bwMode="auto">
            <a:xfrm>
              <a:off x="304" y="1519"/>
              <a:ext cx="2395" cy="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5"/>
            <p:cNvSpPr>
              <a:spLocks noChangeShapeType="1"/>
            </p:cNvSpPr>
            <p:nvPr/>
          </p:nvSpPr>
          <p:spPr bwMode="auto">
            <a:xfrm>
              <a:off x="304" y="1791"/>
              <a:ext cx="2395" cy="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6"/>
            <p:cNvSpPr>
              <a:spLocks noChangeShapeType="1"/>
            </p:cNvSpPr>
            <p:nvPr/>
          </p:nvSpPr>
          <p:spPr bwMode="auto">
            <a:xfrm>
              <a:off x="1012" y="1270"/>
              <a:ext cx="0" cy="2115"/>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7"/>
            <p:cNvSpPr>
              <a:spLocks noChangeShapeType="1"/>
            </p:cNvSpPr>
            <p:nvPr/>
          </p:nvSpPr>
          <p:spPr bwMode="auto">
            <a:xfrm>
              <a:off x="1635" y="1270"/>
              <a:ext cx="0" cy="2115"/>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8"/>
          <p:cNvGrpSpPr>
            <a:grpSpLocks/>
          </p:cNvGrpSpPr>
          <p:nvPr/>
        </p:nvGrpSpPr>
        <p:grpSpPr bwMode="auto">
          <a:xfrm>
            <a:off x="528320" y="952500"/>
            <a:ext cx="3802063" cy="3868738"/>
            <a:chOff x="304" y="912"/>
            <a:chExt cx="2395" cy="2437"/>
          </a:xfrm>
        </p:grpSpPr>
        <p:sp>
          <p:nvSpPr>
            <p:cNvPr id="13" name="Rectangle 9"/>
            <p:cNvSpPr>
              <a:spLocks noChangeArrowheads="1"/>
            </p:cNvSpPr>
            <p:nvPr/>
          </p:nvSpPr>
          <p:spPr bwMode="auto">
            <a:xfrm>
              <a:off x="1635" y="1755"/>
              <a:ext cx="1064" cy="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000" i="0"/>
                <a:t>   1     0   0   0</a:t>
              </a:r>
            </a:p>
            <a:p>
              <a:pPr>
                <a:lnSpc>
                  <a:spcPct val="100000"/>
                </a:lnSpc>
                <a:spcBef>
                  <a:spcPct val="0"/>
                </a:spcBef>
                <a:buFontTx/>
                <a:buNone/>
              </a:pPr>
              <a:r>
                <a:rPr lang="en-US" altLang="zh-CN" sz="2000" i="0"/>
                <a:t>   0     0   0   1</a:t>
              </a:r>
            </a:p>
            <a:p>
              <a:pPr>
                <a:lnSpc>
                  <a:spcPct val="100000"/>
                </a:lnSpc>
                <a:spcBef>
                  <a:spcPct val="0"/>
                </a:spcBef>
                <a:buFontTx/>
                <a:buNone/>
              </a:pPr>
              <a:r>
                <a:rPr lang="en-US" altLang="zh-CN" sz="2000" i="0"/>
                <a:t>   0     0   1   0</a:t>
              </a:r>
            </a:p>
            <a:p>
              <a:pPr>
                <a:lnSpc>
                  <a:spcPct val="100000"/>
                </a:lnSpc>
                <a:spcBef>
                  <a:spcPct val="0"/>
                </a:spcBef>
                <a:buFontTx/>
                <a:buNone/>
              </a:pPr>
              <a:r>
                <a:rPr lang="en-US" altLang="zh-CN" sz="2000" i="0"/>
                <a:t>   1     0   1   1</a:t>
              </a:r>
            </a:p>
            <a:p>
              <a:pPr>
                <a:lnSpc>
                  <a:spcPct val="100000"/>
                </a:lnSpc>
                <a:spcBef>
                  <a:spcPct val="0"/>
                </a:spcBef>
                <a:buFontTx/>
                <a:buNone/>
              </a:pPr>
              <a:r>
                <a:rPr lang="en-US" altLang="zh-CN" sz="2000" i="0"/>
                <a:t>   0     1   0   0</a:t>
              </a:r>
            </a:p>
            <a:p>
              <a:pPr>
                <a:lnSpc>
                  <a:spcPct val="100000"/>
                </a:lnSpc>
                <a:spcBef>
                  <a:spcPct val="0"/>
                </a:spcBef>
                <a:buFontTx/>
                <a:buNone/>
              </a:pPr>
              <a:r>
                <a:rPr lang="en-US" altLang="zh-CN" sz="2000" i="0"/>
                <a:t>   1     1   0   1</a:t>
              </a:r>
            </a:p>
            <a:p>
              <a:pPr>
                <a:lnSpc>
                  <a:spcPct val="100000"/>
                </a:lnSpc>
                <a:spcBef>
                  <a:spcPct val="0"/>
                </a:spcBef>
                <a:buFontTx/>
                <a:buNone/>
              </a:pPr>
              <a:r>
                <a:rPr lang="en-US" altLang="zh-CN" sz="2000" i="0"/>
                <a:t>   1     1   1   0</a:t>
              </a:r>
            </a:p>
            <a:p>
              <a:pPr>
                <a:lnSpc>
                  <a:spcPct val="100000"/>
                </a:lnSpc>
                <a:spcBef>
                  <a:spcPct val="0"/>
                </a:spcBef>
                <a:buFontTx/>
                <a:buNone/>
              </a:pPr>
              <a:r>
                <a:rPr lang="en-US" altLang="zh-CN" sz="2000" i="0"/>
                <a:t>   0     1   1   1</a:t>
              </a:r>
            </a:p>
          </p:txBody>
        </p:sp>
        <p:sp>
          <p:nvSpPr>
            <p:cNvPr id="14" name="Rectangle 10"/>
            <p:cNvSpPr>
              <a:spLocks noChangeArrowheads="1"/>
            </p:cNvSpPr>
            <p:nvPr/>
          </p:nvSpPr>
          <p:spPr bwMode="auto">
            <a:xfrm>
              <a:off x="1012" y="1752"/>
              <a:ext cx="623" cy="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en-US" altLang="zh-CN" sz="2000" i="0">
                  <a:solidFill>
                    <a:srgbClr val="0000FF"/>
                  </a:solidFill>
                </a:rPr>
                <a:t>1</a:t>
              </a:r>
            </a:p>
            <a:p>
              <a:pPr algn="ctr">
                <a:lnSpc>
                  <a:spcPct val="100000"/>
                </a:lnSpc>
                <a:spcBef>
                  <a:spcPct val="0"/>
                </a:spcBef>
                <a:buFontTx/>
                <a:buNone/>
              </a:pPr>
              <a:r>
                <a:rPr lang="en-US" altLang="zh-CN" sz="2000" i="0">
                  <a:solidFill>
                    <a:srgbClr val="0000FF"/>
                  </a:solidFill>
                </a:rPr>
                <a:t>0</a:t>
              </a:r>
            </a:p>
            <a:p>
              <a:pPr algn="ctr">
                <a:lnSpc>
                  <a:spcPct val="100000"/>
                </a:lnSpc>
                <a:spcBef>
                  <a:spcPct val="0"/>
                </a:spcBef>
                <a:buFontTx/>
                <a:buNone/>
              </a:pPr>
              <a:r>
                <a:rPr lang="en-US" altLang="zh-CN" sz="2000" i="0">
                  <a:solidFill>
                    <a:srgbClr val="0000FF"/>
                  </a:solidFill>
                </a:rPr>
                <a:t>0</a:t>
              </a:r>
            </a:p>
            <a:p>
              <a:pPr algn="ctr">
                <a:lnSpc>
                  <a:spcPct val="100000"/>
                </a:lnSpc>
                <a:spcBef>
                  <a:spcPct val="0"/>
                </a:spcBef>
                <a:buFontTx/>
                <a:buNone/>
              </a:pPr>
              <a:r>
                <a:rPr lang="en-US" altLang="zh-CN" sz="2000" i="0">
                  <a:solidFill>
                    <a:srgbClr val="0000FF"/>
                  </a:solidFill>
                </a:rPr>
                <a:t>1</a:t>
              </a:r>
            </a:p>
            <a:p>
              <a:pPr algn="ctr">
                <a:lnSpc>
                  <a:spcPct val="100000"/>
                </a:lnSpc>
                <a:spcBef>
                  <a:spcPct val="0"/>
                </a:spcBef>
                <a:buFontTx/>
                <a:buNone/>
              </a:pPr>
              <a:r>
                <a:rPr lang="en-US" altLang="zh-CN" sz="2000" i="0">
                  <a:solidFill>
                    <a:srgbClr val="0000FF"/>
                  </a:solidFill>
                </a:rPr>
                <a:t>0</a:t>
              </a:r>
            </a:p>
            <a:p>
              <a:pPr algn="ctr">
                <a:lnSpc>
                  <a:spcPct val="100000"/>
                </a:lnSpc>
                <a:spcBef>
                  <a:spcPct val="0"/>
                </a:spcBef>
                <a:buFontTx/>
                <a:buNone/>
              </a:pPr>
              <a:r>
                <a:rPr lang="en-US" altLang="zh-CN" sz="2000" i="0">
                  <a:solidFill>
                    <a:srgbClr val="0000FF"/>
                  </a:solidFill>
                </a:rPr>
                <a:t>1</a:t>
              </a:r>
            </a:p>
            <a:p>
              <a:pPr algn="ctr">
                <a:lnSpc>
                  <a:spcPct val="100000"/>
                </a:lnSpc>
                <a:spcBef>
                  <a:spcPct val="0"/>
                </a:spcBef>
                <a:buFontTx/>
                <a:buNone/>
              </a:pPr>
              <a:r>
                <a:rPr lang="en-US" altLang="zh-CN" sz="2000" i="0">
                  <a:solidFill>
                    <a:srgbClr val="0000FF"/>
                  </a:solidFill>
                </a:rPr>
                <a:t>1</a:t>
              </a:r>
            </a:p>
            <a:p>
              <a:pPr algn="ctr">
                <a:lnSpc>
                  <a:spcPct val="100000"/>
                </a:lnSpc>
                <a:spcBef>
                  <a:spcPct val="0"/>
                </a:spcBef>
                <a:buFontTx/>
                <a:buNone/>
              </a:pPr>
              <a:r>
                <a:rPr lang="en-US" altLang="zh-CN" sz="2000" i="0">
                  <a:solidFill>
                    <a:srgbClr val="0000FF"/>
                  </a:solidFill>
                </a:rPr>
                <a:t>0</a:t>
              </a:r>
            </a:p>
          </p:txBody>
        </p:sp>
        <p:sp>
          <p:nvSpPr>
            <p:cNvPr id="15" name="Rectangle 11"/>
            <p:cNvSpPr>
              <a:spLocks noChangeArrowheads="1"/>
            </p:cNvSpPr>
            <p:nvPr/>
          </p:nvSpPr>
          <p:spPr bwMode="auto">
            <a:xfrm>
              <a:off x="304" y="1755"/>
              <a:ext cx="708" cy="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en-US" altLang="zh-CN" sz="2000" i="0"/>
                <a:t>0  0  0</a:t>
              </a:r>
            </a:p>
            <a:p>
              <a:pPr algn="ctr">
                <a:lnSpc>
                  <a:spcPct val="100000"/>
                </a:lnSpc>
                <a:spcBef>
                  <a:spcPct val="0"/>
                </a:spcBef>
                <a:buFontTx/>
                <a:buNone/>
              </a:pPr>
              <a:r>
                <a:rPr lang="en-US" altLang="zh-CN" sz="2000" i="0"/>
                <a:t>0  0  1</a:t>
              </a:r>
            </a:p>
            <a:p>
              <a:pPr algn="ctr">
                <a:lnSpc>
                  <a:spcPct val="100000"/>
                </a:lnSpc>
                <a:spcBef>
                  <a:spcPct val="0"/>
                </a:spcBef>
                <a:buFontTx/>
                <a:buNone/>
              </a:pPr>
              <a:r>
                <a:rPr lang="en-US" altLang="zh-CN" sz="2000" i="0"/>
                <a:t>0  1  0</a:t>
              </a:r>
            </a:p>
            <a:p>
              <a:pPr algn="ctr">
                <a:lnSpc>
                  <a:spcPct val="100000"/>
                </a:lnSpc>
                <a:spcBef>
                  <a:spcPct val="0"/>
                </a:spcBef>
                <a:buFontTx/>
                <a:buNone/>
              </a:pPr>
              <a:r>
                <a:rPr lang="en-US" altLang="zh-CN" sz="2000" i="0"/>
                <a:t>0  1  1</a:t>
              </a:r>
            </a:p>
            <a:p>
              <a:pPr algn="ctr">
                <a:lnSpc>
                  <a:spcPct val="100000"/>
                </a:lnSpc>
                <a:spcBef>
                  <a:spcPct val="0"/>
                </a:spcBef>
                <a:buFontTx/>
                <a:buNone/>
              </a:pPr>
              <a:r>
                <a:rPr lang="en-US" altLang="zh-CN" sz="2000" i="0"/>
                <a:t>1  0  0</a:t>
              </a:r>
            </a:p>
            <a:p>
              <a:pPr algn="ctr">
                <a:lnSpc>
                  <a:spcPct val="100000"/>
                </a:lnSpc>
                <a:spcBef>
                  <a:spcPct val="0"/>
                </a:spcBef>
                <a:buFontTx/>
                <a:buNone/>
              </a:pPr>
              <a:r>
                <a:rPr lang="en-US" altLang="zh-CN" sz="2000" i="0"/>
                <a:t>1  0  1</a:t>
              </a:r>
            </a:p>
            <a:p>
              <a:pPr algn="ctr">
                <a:lnSpc>
                  <a:spcPct val="100000"/>
                </a:lnSpc>
                <a:spcBef>
                  <a:spcPct val="0"/>
                </a:spcBef>
                <a:buFontTx/>
                <a:buNone/>
              </a:pPr>
              <a:r>
                <a:rPr lang="en-US" altLang="zh-CN" sz="2000" i="0"/>
                <a:t>1  1  0</a:t>
              </a:r>
            </a:p>
            <a:p>
              <a:pPr algn="ctr">
                <a:lnSpc>
                  <a:spcPct val="100000"/>
                </a:lnSpc>
                <a:spcBef>
                  <a:spcPct val="0"/>
                </a:spcBef>
                <a:buFontTx/>
                <a:buNone/>
              </a:pPr>
              <a:r>
                <a:rPr lang="en-US" altLang="zh-CN" sz="2000" i="0"/>
                <a:t>1  1  1</a:t>
              </a:r>
            </a:p>
          </p:txBody>
        </p:sp>
        <p:sp>
          <p:nvSpPr>
            <p:cNvPr id="16" name="Rectangle 12"/>
            <p:cNvSpPr>
              <a:spLocks noChangeArrowheads="1"/>
            </p:cNvSpPr>
            <p:nvPr/>
          </p:nvSpPr>
          <p:spPr bwMode="auto">
            <a:xfrm>
              <a:off x="1635" y="1483"/>
              <a:ext cx="106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000" i="0"/>
                <a:t> W</a:t>
              </a:r>
              <a:r>
                <a:rPr lang="en-US" altLang="zh-CN" sz="2000" i="0" baseline="-25000"/>
                <a:t>OD  </a:t>
              </a:r>
              <a:r>
                <a:rPr lang="en-US" altLang="zh-CN" sz="2000" i="0"/>
                <a:t>A  B  C </a:t>
              </a:r>
            </a:p>
          </p:txBody>
        </p:sp>
        <p:sp>
          <p:nvSpPr>
            <p:cNvPr id="17" name="Rectangle 13"/>
            <p:cNvSpPr>
              <a:spLocks noChangeArrowheads="1"/>
            </p:cNvSpPr>
            <p:nvPr/>
          </p:nvSpPr>
          <p:spPr bwMode="auto">
            <a:xfrm>
              <a:off x="1012" y="1483"/>
              <a:ext cx="6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en-US" altLang="zh-CN" sz="2000" i="0"/>
                <a:t>W</a:t>
              </a:r>
              <a:r>
                <a:rPr lang="en-US" altLang="zh-CN" sz="2000" i="0" baseline="-25000"/>
                <a:t>OD</a:t>
              </a:r>
              <a:endParaRPr lang="en-US" altLang="zh-CN" sz="2000" i="0"/>
            </a:p>
          </p:txBody>
        </p:sp>
        <p:sp>
          <p:nvSpPr>
            <p:cNvPr id="18" name="Rectangle 14"/>
            <p:cNvSpPr>
              <a:spLocks noChangeArrowheads="1"/>
            </p:cNvSpPr>
            <p:nvPr/>
          </p:nvSpPr>
          <p:spPr bwMode="auto">
            <a:xfrm>
              <a:off x="304" y="1483"/>
              <a:ext cx="70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en-US" altLang="zh-CN" sz="2000" i="0"/>
                <a:t>A B C </a:t>
              </a:r>
            </a:p>
          </p:txBody>
        </p:sp>
        <p:sp>
          <p:nvSpPr>
            <p:cNvPr id="19" name="Rectangle 15"/>
            <p:cNvSpPr>
              <a:spLocks noChangeArrowheads="1"/>
            </p:cNvSpPr>
            <p:nvPr/>
          </p:nvSpPr>
          <p:spPr bwMode="auto">
            <a:xfrm>
              <a:off x="1791" y="1231"/>
              <a:ext cx="81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000" i="0"/>
                <a:t>传输码</a:t>
              </a:r>
            </a:p>
          </p:txBody>
        </p:sp>
        <p:sp>
          <p:nvSpPr>
            <p:cNvPr id="20" name="Rectangle 16"/>
            <p:cNvSpPr>
              <a:spLocks noChangeArrowheads="1"/>
            </p:cNvSpPr>
            <p:nvPr/>
          </p:nvSpPr>
          <p:spPr bwMode="auto">
            <a:xfrm>
              <a:off x="1020" y="1231"/>
              <a:ext cx="62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000" i="0"/>
                <a:t>监督码</a:t>
              </a:r>
            </a:p>
          </p:txBody>
        </p:sp>
        <p:sp>
          <p:nvSpPr>
            <p:cNvPr id="21" name="Rectangle 17"/>
            <p:cNvSpPr>
              <a:spLocks noChangeArrowheads="1"/>
            </p:cNvSpPr>
            <p:nvPr/>
          </p:nvSpPr>
          <p:spPr bwMode="auto">
            <a:xfrm>
              <a:off x="304" y="1234"/>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000" i="0"/>
                <a:t>发送码</a:t>
              </a:r>
            </a:p>
          </p:txBody>
        </p:sp>
        <p:sp>
          <p:nvSpPr>
            <p:cNvPr id="22" name="Line 18"/>
            <p:cNvSpPr>
              <a:spLocks noChangeShapeType="1"/>
            </p:cNvSpPr>
            <p:nvPr/>
          </p:nvSpPr>
          <p:spPr bwMode="auto">
            <a:xfrm>
              <a:off x="304" y="1234"/>
              <a:ext cx="2395" cy="0"/>
            </a:xfrm>
            <a:prstGeom prst="line">
              <a:avLst/>
            </a:prstGeom>
            <a:noFill/>
            <a:ln w="28575" cap="sq">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9"/>
            <p:cNvSpPr>
              <a:spLocks noChangeShapeType="1"/>
            </p:cNvSpPr>
            <p:nvPr/>
          </p:nvSpPr>
          <p:spPr bwMode="auto">
            <a:xfrm>
              <a:off x="304" y="3349"/>
              <a:ext cx="2395" cy="0"/>
            </a:xfrm>
            <a:prstGeom prst="line">
              <a:avLst/>
            </a:prstGeom>
            <a:noFill/>
            <a:ln w="28575" cap="sq">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20"/>
            <p:cNvSpPr>
              <a:spLocks noChangeShapeType="1"/>
            </p:cNvSpPr>
            <p:nvPr/>
          </p:nvSpPr>
          <p:spPr bwMode="auto">
            <a:xfrm>
              <a:off x="304" y="1234"/>
              <a:ext cx="0" cy="2115"/>
            </a:xfrm>
            <a:prstGeom prst="line">
              <a:avLst/>
            </a:prstGeom>
            <a:noFill/>
            <a:ln w="38100" cap="sq">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21"/>
            <p:cNvSpPr>
              <a:spLocks noChangeShapeType="1"/>
            </p:cNvSpPr>
            <p:nvPr/>
          </p:nvSpPr>
          <p:spPr bwMode="auto">
            <a:xfrm>
              <a:off x="2699" y="1234"/>
              <a:ext cx="0" cy="2115"/>
            </a:xfrm>
            <a:prstGeom prst="line">
              <a:avLst/>
            </a:prstGeom>
            <a:noFill/>
            <a:ln w="28575" cap="sq">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22"/>
            <p:cNvSpPr txBox="1">
              <a:spLocks noChangeArrowheads="1"/>
            </p:cNvSpPr>
            <p:nvPr/>
          </p:nvSpPr>
          <p:spPr bwMode="auto">
            <a:xfrm>
              <a:off x="1080" y="912"/>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400" i="0">
                  <a:solidFill>
                    <a:srgbClr val="800000"/>
                  </a:solidFill>
                  <a:latin typeface="+mn-ea"/>
                  <a:ea typeface="+mn-ea"/>
                </a:rPr>
                <a:t>奇校验</a:t>
              </a:r>
            </a:p>
          </p:txBody>
        </p:sp>
      </p:grpSp>
      <p:grpSp>
        <p:nvGrpSpPr>
          <p:cNvPr id="27" name="Group 23"/>
          <p:cNvGrpSpPr>
            <a:grpSpLocks/>
          </p:cNvGrpSpPr>
          <p:nvPr/>
        </p:nvGrpSpPr>
        <p:grpSpPr bwMode="auto">
          <a:xfrm>
            <a:off x="4905059" y="966788"/>
            <a:ext cx="3802063" cy="3838576"/>
            <a:chOff x="3061" y="921"/>
            <a:chExt cx="2395" cy="2418"/>
          </a:xfrm>
        </p:grpSpPr>
        <p:sp>
          <p:nvSpPr>
            <p:cNvPr id="28" name="Rectangle 24"/>
            <p:cNvSpPr>
              <a:spLocks noChangeArrowheads="1"/>
            </p:cNvSpPr>
            <p:nvPr/>
          </p:nvSpPr>
          <p:spPr bwMode="auto">
            <a:xfrm>
              <a:off x="4392" y="1737"/>
              <a:ext cx="1064" cy="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000" i="0"/>
                <a:t>  0    0   0   0</a:t>
              </a:r>
            </a:p>
            <a:p>
              <a:pPr>
                <a:lnSpc>
                  <a:spcPct val="100000"/>
                </a:lnSpc>
                <a:spcBef>
                  <a:spcPct val="0"/>
                </a:spcBef>
                <a:buFontTx/>
                <a:buNone/>
              </a:pPr>
              <a:r>
                <a:rPr lang="en-US" altLang="zh-CN" sz="2000" i="0"/>
                <a:t>  1    0   0   1</a:t>
              </a:r>
            </a:p>
            <a:p>
              <a:pPr>
                <a:lnSpc>
                  <a:spcPct val="100000"/>
                </a:lnSpc>
                <a:spcBef>
                  <a:spcPct val="0"/>
                </a:spcBef>
                <a:buFontTx/>
                <a:buNone/>
              </a:pPr>
              <a:r>
                <a:rPr lang="en-US" altLang="zh-CN" sz="2000" i="0"/>
                <a:t>  1    0   1   0</a:t>
              </a:r>
            </a:p>
            <a:p>
              <a:pPr>
                <a:lnSpc>
                  <a:spcPct val="100000"/>
                </a:lnSpc>
                <a:spcBef>
                  <a:spcPct val="0"/>
                </a:spcBef>
                <a:buFontTx/>
                <a:buNone/>
              </a:pPr>
              <a:r>
                <a:rPr lang="en-US" altLang="zh-CN" sz="2000" i="0"/>
                <a:t>  0    0   1   1</a:t>
              </a:r>
            </a:p>
            <a:p>
              <a:pPr>
                <a:lnSpc>
                  <a:spcPct val="100000"/>
                </a:lnSpc>
                <a:spcBef>
                  <a:spcPct val="0"/>
                </a:spcBef>
                <a:buFontTx/>
                <a:buNone/>
              </a:pPr>
              <a:r>
                <a:rPr lang="en-US" altLang="zh-CN" sz="2000" i="0"/>
                <a:t>  1    1   0   0</a:t>
              </a:r>
            </a:p>
            <a:p>
              <a:pPr>
                <a:lnSpc>
                  <a:spcPct val="100000"/>
                </a:lnSpc>
                <a:spcBef>
                  <a:spcPct val="0"/>
                </a:spcBef>
                <a:buFontTx/>
                <a:buNone/>
              </a:pPr>
              <a:r>
                <a:rPr lang="en-US" altLang="zh-CN" sz="2000" i="0"/>
                <a:t>  0    1   0   1</a:t>
              </a:r>
            </a:p>
            <a:p>
              <a:pPr>
                <a:lnSpc>
                  <a:spcPct val="100000"/>
                </a:lnSpc>
                <a:spcBef>
                  <a:spcPct val="0"/>
                </a:spcBef>
                <a:buFontTx/>
                <a:buNone/>
              </a:pPr>
              <a:r>
                <a:rPr lang="en-US" altLang="zh-CN" sz="2000" i="0"/>
                <a:t>  0    1   1   0</a:t>
              </a:r>
            </a:p>
            <a:p>
              <a:pPr>
                <a:lnSpc>
                  <a:spcPct val="100000"/>
                </a:lnSpc>
                <a:spcBef>
                  <a:spcPct val="0"/>
                </a:spcBef>
                <a:buFontTx/>
                <a:buNone/>
              </a:pPr>
              <a:r>
                <a:rPr lang="en-US" altLang="zh-CN" sz="2000" i="0"/>
                <a:t>  1    1   1   1</a:t>
              </a:r>
            </a:p>
          </p:txBody>
        </p:sp>
        <p:sp>
          <p:nvSpPr>
            <p:cNvPr id="29" name="Rectangle 25"/>
            <p:cNvSpPr>
              <a:spLocks noChangeArrowheads="1"/>
            </p:cNvSpPr>
            <p:nvPr/>
          </p:nvSpPr>
          <p:spPr bwMode="auto">
            <a:xfrm>
              <a:off x="3769" y="1737"/>
              <a:ext cx="623" cy="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en-US" altLang="zh-CN" sz="2000" i="0">
                  <a:solidFill>
                    <a:srgbClr val="0000FF"/>
                  </a:solidFill>
                </a:rPr>
                <a:t>0</a:t>
              </a:r>
            </a:p>
            <a:p>
              <a:pPr algn="ctr">
                <a:lnSpc>
                  <a:spcPct val="100000"/>
                </a:lnSpc>
                <a:spcBef>
                  <a:spcPct val="0"/>
                </a:spcBef>
                <a:buFontTx/>
                <a:buNone/>
              </a:pPr>
              <a:r>
                <a:rPr lang="en-US" altLang="zh-CN" sz="2000" i="0">
                  <a:solidFill>
                    <a:srgbClr val="0000FF"/>
                  </a:solidFill>
                </a:rPr>
                <a:t>1</a:t>
              </a:r>
            </a:p>
            <a:p>
              <a:pPr algn="ctr">
                <a:lnSpc>
                  <a:spcPct val="100000"/>
                </a:lnSpc>
                <a:spcBef>
                  <a:spcPct val="0"/>
                </a:spcBef>
                <a:buFontTx/>
                <a:buNone/>
              </a:pPr>
              <a:r>
                <a:rPr lang="en-US" altLang="zh-CN" sz="2000" i="0">
                  <a:solidFill>
                    <a:srgbClr val="0000FF"/>
                  </a:solidFill>
                </a:rPr>
                <a:t>1</a:t>
              </a:r>
            </a:p>
            <a:p>
              <a:pPr algn="ctr">
                <a:lnSpc>
                  <a:spcPct val="100000"/>
                </a:lnSpc>
                <a:spcBef>
                  <a:spcPct val="0"/>
                </a:spcBef>
                <a:buFontTx/>
                <a:buNone/>
              </a:pPr>
              <a:r>
                <a:rPr lang="en-US" altLang="zh-CN" sz="2000" i="0">
                  <a:solidFill>
                    <a:srgbClr val="0000FF"/>
                  </a:solidFill>
                </a:rPr>
                <a:t>0</a:t>
              </a:r>
            </a:p>
            <a:p>
              <a:pPr algn="ctr">
                <a:lnSpc>
                  <a:spcPct val="100000"/>
                </a:lnSpc>
                <a:spcBef>
                  <a:spcPct val="0"/>
                </a:spcBef>
                <a:buFontTx/>
                <a:buNone/>
              </a:pPr>
              <a:r>
                <a:rPr lang="en-US" altLang="zh-CN" sz="2000" i="0">
                  <a:solidFill>
                    <a:srgbClr val="0000FF"/>
                  </a:solidFill>
                </a:rPr>
                <a:t>1</a:t>
              </a:r>
            </a:p>
            <a:p>
              <a:pPr algn="ctr">
                <a:lnSpc>
                  <a:spcPct val="100000"/>
                </a:lnSpc>
                <a:spcBef>
                  <a:spcPct val="0"/>
                </a:spcBef>
                <a:buFontTx/>
                <a:buNone/>
              </a:pPr>
              <a:r>
                <a:rPr lang="en-US" altLang="zh-CN" sz="2000" i="0">
                  <a:solidFill>
                    <a:srgbClr val="0000FF"/>
                  </a:solidFill>
                </a:rPr>
                <a:t>0</a:t>
              </a:r>
            </a:p>
            <a:p>
              <a:pPr algn="ctr">
                <a:lnSpc>
                  <a:spcPct val="100000"/>
                </a:lnSpc>
                <a:spcBef>
                  <a:spcPct val="0"/>
                </a:spcBef>
                <a:buFontTx/>
                <a:buNone/>
              </a:pPr>
              <a:r>
                <a:rPr lang="en-US" altLang="zh-CN" sz="2000" i="0">
                  <a:solidFill>
                    <a:srgbClr val="0000FF"/>
                  </a:solidFill>
                </a:rPr>
                <a:t>0</a:t>
              </a:r>
            </a:p>
            <a:p>
              <a:pPr algn="ctr">
                <a:lnSpc>
                  <a:spcPct val="100000"/>
                </a:lnSpc>
                <a:spcBef>
                  <a:spcPct val="0"/>
                </a:spcBef>
                <a:buFontTx/>
                <a:buNone/>
              </a:pPr>
              <a:r>
                <a:rPr lang="en-US" altLang="zh-CN" sz="2000" i="0">
                  <a:solidFill>
                    <a:srgbClr val="0000FF"/>
                  </a:solidFill>
                </a:rPr>
                <a:t>1</a:t>
              </a:r>
            </a:p>
          </p:txBody>
        </p:sp>
        <p:sp>
          <p:nvSpPr>
            <p:cNvPr id="30" name="Rectangle 26"/>
            <p:cNvSpPr>
              <a:spLocks noChangeArrowheads="1"/>
            </p:cNvSpPr>
            <p:nvPr/>
          </p:nvSpPr>
          <p:spPr bwMode="auto">
            <a:xfrm>
              <a:off x="3061" y="1737"/>
              <a:ext cx="708" cy="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en-US" altLang="zh-CN" sz="2000" i="0"/>
                <a:t>0  0  0</a:t>
              </a:r>
            </a:p>
            <a:p>
              <a:pPr algn="ctr">
                <a:lnSpc>
                  <a:spcPct val="100000"/>
                </a:lnSpc>
                <a:spcBef>
                  <a:spcPct val="0"/>
                </a:spcBef>
                <a:buFontTx/>
                <a:buNone/>
              </a:pPr>
              <a:r>
                <a:rPr lang="en-US" altLang="zh-CN" sz="2000" i="0"/>
                <a:t>0  0  1</a:t>
              </a:r>
            </a:p>
            <a:p>
              <a:pPr algn="ctr">
                <a:lnSpc>
                  <a:spcPct val="100000"/>
                </a:lnSpc>
                <a:spcBef>
                  <a:spcPct val="0"/>
                </a:spcBef>
                <a:buFontTx/>
                <a:buNone/>
              </a:pPr>
              <a:r>
                <a:rPr lang="en-US" altLang="zh-CN" sz="2000" i="0"/>
                <a:t>0  1  0</a:t>
              </a:r>
            </a:p>
            <a:p>
              <a:pPr algn="ctr">
                <a:lnSpc>
                  <a:spcPct val="100000"/>
                </a:lnSpc>
                <a:spcBef>
                  <a:spcPct val="0"/>
                </a:spcBef>
                <a:buFontTx/>
                <a:buNone/>
              </a:pPr>
              <a:r>
                <a:rPr lang="en-US" altLang="zh-CN" sz="2000" i="0"/>
                <a:t>0  1  1</a:t>
              </a:r>
            </a:p>
            <a:p>
              <a:pPr algn="ctr">
                <a:lnSpc>
                  <a:spcPct val="100000"/>
                </a:lnSpc>
                <a:spcBef>
                  <a:spcPct val="0"/>
                </a:spcBef>
                <a:buFontTx/>
                <a:buNone/>
              </a:pPr>
              <a:r>
                <a:rPr lang="en-US" altLang="zh-CN" sz="2000" i="0"/>
                <a:t>1  0  0</a:t>
              </a:r>
            </a:p>
            <a:p>
              <a:pPr algn="ctr">
                <a:lnSpc>
                  <a:spcPct val="100000"/>
                </a:lnSpc>
                <a:spcBef>
                  <a:spcPct val="0"/>
                </a:spcBef>
                <a:buFontTx/>
                <a:buNone/>
              </a:pPr>
              <a:r>
                <a:rPr lang="en-US" altLang="zh-CN" sz="2000" i="0"/>
                <a:t>1  0  1</a:t>
              </a:r>
            </a:p>
            <a:p>
              <a:pPr algn="ctr">
                <a:lnSpc>
                  <a:spcPct val="100000"/>
                </a:lnSpc>
                <a:spcBef>
                  <a:spcPct val="0"/>
                </a:spcBef>
                <a:buFontTx/>
                <a:buNone/>
              </a:pPr>
              <a:r>
                <a:rPr lang="en-US" altLang="zh-CN" sz="2000" i="0"/>
                <a:t>1  1  0</a:t>
              </a:r>
            </a:p>
            <a:p>
              <a:pPr algn="ctr">
                <a:lnSpc>
                  <a:spcPct val="100000"/>
                </a:lnSpc>
                <a:spcBef>
                  <a:spcPct val="0"/>
                </a:spcBef>
                <a:buFontTx/>
                <a:buNone/>
              </a:pPr>
              <a:r>
                <a:rPr lang="en-US" altLang="zh-CN" sz="2000" i="0"/>
                <a:t>1  1  1</a:t>
              </a:r>
            </a:p>
          </p:txBody>
        </p:sp>
        <p:sp>
          <p:nvSpPr>
            <p:cNvPr id="31" name="Rectangle 27"/>
            <p:cNvSpPr>
              <a:spLocks noChangeArrowheads="1"/>
            </p:cNvSpPr>
            <p:nvPr/>
          </p:nvSpPr>
          <p:spPr bwMode="auto">
            <a:xfrm>
              <a:off x="4392" y="1480"/>
              <a:ext cx="106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FontTx/>
                <a:buNone/>
              </a:pPr>
              <a:r>
                <a:rPr lang="en-US" altLang="zh-CN" sz="2000" i="0"/>
                <a:t>W</a:t>
              </a:r>
              <a:r>
                <a:rPr lang="en-US" altLang="zh-CN" sz="2000" i="0" baseline="-25000"/>
                <a:t>E   </a:t>
              </a:r>
              <a:r>
                <a:rPr lang="en-US" altLang="zh-CN" sz="2000" i="0"/>
                <a:t>A  B  C </a:t>
              </a:r>
            </a:p>
          </p:txBody>
        </p:sp>
        <p:sp>
          <p:nvSpPr>
            <p:cNvPr id="32" name="Rectangle 28"/>
            <p:cNvSpPr>
              <a:spLocks noChangeArrowheads="1"/>
            </p:cNvSpPr>
            <p:nvPr/>
          </p:nvSpPr>
          <p:spPr bwMode="auto">
            <a:xfrm>
              <a:off x="3769" y="1480"/>
              <a:ext cx="623"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en-US" altLang="zh-CN" sz="2000" i="0"/>
                <a:t>W</a:t>
              </a:r>
              <a:r>
                <a:rPr lang="en-US" altLang="zh-CN" sz="2000" i="0" baseline="-25000"/>
                <a:t>E</a:t>
              </a:r>
            </a:p>
          </p:txBody>
        </p:sp>
        <p:sp>
          <p:nvSpPr>
            <p:cNvPr id="33" name="Rectangle 29"/>
            <p:cNvSpPr>
              <a:spLocks noChangeArrowheads="1"/>
            </p:cNvSpPr>
            <p:nvPr/>
          </p:nvSpPr>
          <p:spPr bwMode="auto">
            <a:xfrm>
              <a:off x="3061" y="1480"/>
              <a:ext cx="70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en-US" altLang="zh-CN" sz="2000" i="0"/>
                <a:t>A B C </a:t>
              </a:r>
            </a:p>
          </p:txBody>
        </p:sp>
        <p:sp>
          <p:nvSpPr>
            <p:cNvPr id="34" name="Rectangle 30"/>
            <p:cNvSpPr>
              <a:spLocks noChangeArrowheads="1"/>
            </p:cNvSpPr>
            <p:nvPr/>
          </p:nvSpPr>
          <p:spPr bwMode="auto">
            <a:xfrm>
              <a:off x="4392" y="1249"/>
              <a:ext cx="10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000" i="0"/>
                <a:t>传输码</a:t>
              </a:r>
            </a:p>
          </p:txBody>
        </p:sp>
        <p:sp>
          <p:nvSpPr>
            <p:cNvPr id="35" name="Rectangle 31"/>
            <p:cNvSpPr>
              <a:spLocks noChangeArrowheads="1"/>
            </p:cNvSpPr>
            <p:nvPr/>
          </p:nvSpPr>
          <p:spPr bwMode="auto">
            <a:xfrm>
              <a:off x="3769" y="1249"/>
              <a:ext cx="6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000" i="0"/>
                <a:t>监督码</a:t>
              </a:r>
            </a:p>
          </p:txBody>
        </p:sp>
        <p:sp>
          <p:nvSpPr>
            <p:cNvPr id="36" name="Rectangle 32"/>
            <p:cNvSpPr>
              <a:spLocks noChangeArrowheads="1"/>
            </p:cNvSpPr>
            <p:nvPr/>
          </p:nvSpPr>
          <p:spPr bwMode="auto">
            <a:xfrm>
              <a:off x="3061" y="1249"/>
              <a:ext cx="7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000" i="0"/>
                <a:t>发送码</a:t>
              </a:r>
            </a:p>
          </p:txBody>
        </p:sp>
        <p:sp>
          <p:nvSpPr>
            <p:cNvPr id="37" name="Line 33"/>
            <p:cNvSpPr>
              <a:spLocks noChangeShapeType="1"/>
            </p:cNvSpPr>
            <p:nvPr/>
          </p:nvSpPr>
          <p:spPr bwMode="auto">
            <a:xfrm>
              <a:off x="3061" y="1249"/>
              <a:ext cx="2395" cy="0"/>
            </a:xfrm>
            <a:prstGeom prst="line">
              <a:avLst/>
            </a:prstGeom>
            <a:noFill/>
            <a:ln w="38100" cap="sq">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4"/>
            <p:cNvSpPr>
              <a:spLocks noChangeShapeType="1"/>
            </p:cNvSpPr>
            <p:nvPr/>
          </p:nvSpPr>
          <p:spPr bwMode="auto">
            <a:xfrm>
              <a:off x="3061" y="1480"/>
              <a:ext cx="2395" cy="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5"/>
            <p:cNvSpPr>
              <a:spLocks noChangeShapeType="1"/>
            </p:cNvSpPr>
            <p:nvPr/>
          </p:nvSpPr>
          <p:spPr bwMode="auto">
            <a:xfrm>
              <a:off x="3061" y="1737"/>
              <a:ext cx="2395" cy="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6"/>
            <p:cNvSpPr>
              <a:spLocks noChangeShapeType="1"/>
            </p:cNvSpPr>
            <p:nvPr/>
          </p:nvSpPr>
          <p:spPr bwMode="auto">
            <a:xfrm>
              <a:off x="3061" y="3339"/>
              <a:ext cx="2395" cy="0"/>
            </a:xfrm>
            <a:prstGeom prst="line">
              <a:avLst/>
            </a:prstGeom>
            <a:noFill/>
            <a:ln w="28575" cap="sq">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37"/>
            <p:cNvSpPr>
              <a:spLocks noChangeShapeType="1"/>
            </p:cNvSpPr>
            <p:nvPr/>
          </p:nvSpPr>
          <p:spPr bwMode="auto">
            <a:xfrm>
              <a:off x="3061" y="1249"/>
              <a:ext cx="0" cy="2090"/>
            </a:xfrm>
            <a:prstGeom prst="line">
              <a:avLst/>
            </a:prstGeom>
            <a:noFill/>
            <a:ln w="38100" cap="sq">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38"/>
            <p:cNvSpPr>
              <a:spLocks noChangeShapeType="1"/>
            </p:cNvSpPr>
            <p:nvPr/>
          </p:nvSpPr>
          <p:spPr bwMode="auto">
            <a:xfrm>
              <a:off x="3769" y="1249"/>
              <a:ext cx="0" cy="209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39"/>
            <p:cNvSpPr>
              <a:spLocks noChangeShapeType="1"/>
            </p:cNvSpPr>
            <p:nvPr/>
          </p:nvSpPr>
          <p:spPr bwMode="auto">
            <a:xfrm>
              <a:off x="4392" y="1249"/>
              <a:ext cx="0" cy="2090"/>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0"/>
            <p:cNvSpPr>
              <a:spLocks noChangeShapeType="1"/>
            </p:cNvSpPr>
            <p:nvPr/>
          </p:nvSpPr>
          <p:spPr bwMode="auto">
            <a:xfrm>
              <a:off x="5456" y="1249"/>
              <a:ext cx="0" cy="2090"/>
            </a:xfrm>
            <a:prstGeom prst="line">
              <a:avLst/>
            </a:prstGeom>
            <a:noFill/>
            <a:ln w="38100" cap="sq">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Text Box 41"/>
            <p:cNvSpPr txBox="1">
              <a:spLocks noChangeArrowheads="1"/>
            </p:cNvSpPr>
            <p:nvPr/>
          </p:nvSpPr>
          <p:spPr bwMode="auto">
            <a:xfrm>
              <a:off x="3908" y="921"/>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400" i="0">
                  <a:solidFill>
                    <a:srgbClr val="800000"/>
                  </a:solidFill>
                  <a:latin typeface="+mn-ea"/>
                  <a:ea typeface="+mn-ea"/>
                </a:rPr>
                <a:t>偶校验</a:t>
              </a:r>
            </a:p>
          </p:txBody>
        </p:sp>
      </p:grpSp>
      <p:graphicFrame>
        <p:nvGraphicFramePr>
          <p:cNvPr id="46" name="对象 45"/>
          <p:cNvGraphicFramePr>
            <a:graphicFrameLocks noChangeAspect="1"/>
          </p:cNvGraphicFramePr>
          <p:nvPr>
            <p:extLst>
              <p:ext uri="{D42A27DB-BD31-4B8C-83A1-F6EECF244321}">
                <p14:modId xmlns:p14="http://schemas.microsoft.com/office/powerpoint/2010/main" val="2670126813"/>
              </p:ext>
            </p:extLst>
          </p:nvPr>
        </p:nvGraphicFramePr>
        <p:xfrm>
          <a:off x="436036" y="5028883"/>
          <a:ext cx="3986630" cy="1336834"/>
        </p:xfrm>
        <a:graphic>
          <a:graphicData uri="http://schemas.openxmlformats.org/presentationml/2006/ole">
            <mc:AlternateContent xmlns:mc="http://schemas.openxmlformats.org/markup-compatibility/2006">
              <mc:Choice xmlns:v="urn:schemas-microsoft-com:vml" Requires="v">
                <p:oleObj spid="_x0000_s38916" name="Equation" r:id="rId7" imgW="2120760" imgH="711000" progId="Equation.DSMT4">
                  <p:embed/>
                </p:oleObj>
              </mc:Choice>
              <mc:Fallback>
                <p:oleObj name="Equation" r:id="rId7" imgW="2120760" imgH="711000" progId="Equation.DSMT4">
                  <p:embed/>
                  <p:pic>
                    <p:nvPicPr>
                      <p:cNvPr id="0" name=""/>
                      <p:cNvPicPr/>
                      <p:nvPr/>
                    </p:nvPicPr>
                    <p:blipFill>
                      <a:blip r:embed="rId8"/>
                      <a:stretch>
                        <a:fillRect/>
                      </a:stretch>
                    </p:blipFill>
                    <p:spPr>
                      <a:xfrm>
                        <a:off x="436036" y="5028883"/>
                        <a:ext cx="3986630" cy="1336834"/>
                      </a:xfrm>
                      <a:prstGeom prst="rect">
                        <a:avLst/>
                      </a:prstGeom>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3187827779"/>
              </p:ext>
            </p:extLst>
          </p:nvPr>
        </p:nvGraphicFramePr>
        <p:xfrm>
          <a:off x="4904262" y="5105482"/>
          <a:ext cx="3802860" cy="1267620"/>
        </p:xfrm>
        <a:graphic>
          <a:graphicData uri="http://schemas.openxmlformats.org/presentationml/2006/ole">
            <mc:AlternateContent xmlns:mc="http://schemas.openxmlformats.org/markup-compatibility/2006">
              <mc:Choice xmlns:v="urn:schemas-microsoft-com:vml" Requires="v">
                <p:oleObj spid="_x0000_s38917" name="Equation" r:id="rId9" imgW="2057400" imgH="685800" progId="Equation.DSMT4">
                  <p:embed/>
                </p:oleObj>
              </mc:Choice>
              <mc:Fallback>
                <p:oleObj name="Equation" r:id="rId9" imgW="2057400" imgH="685800" progId="Equation.DSMT4">
                  <p:embed/>
                  <p:pic>
                    <p:nvPicPr>
                      <p:cNvPr id="0" name=""/>
                      <p:cNvPicPr/>
                      <p:nvPr/>
                    </p:nvPicPr>
                    <p:blipFill>
                      <a:blip r:embed="rId10"/>
                      <a:stretch>
                        <a:fillRect/>
                      </a:stretch>
                    </p:blipFill>
                    <p:spPr>
                      <a:xfrm>
                        <a:off x="4904262" y="5105482"/>
                        <a:ext cx="3802860" cy="1267620"/>
                      </a:xfrm>
                      <a:prstGeom prst="rect">
                        <a:avLst/>
                      </a:prstGeom>
                    </p:spPr>
                  </p:pic>
                </p:oleObj>
              </mc:Fallback>
            </mc:AlternateContent>
          </a:graphicData>
        </a:graphic>
      </p:graphicFrame>
    </p:spTree>
    <p:extLst>
      <p:ext uri="{BB962C8B-B14F-4D97-AF65-F5344CB8AC3E}">
        <p14:creationId xmlns:p14="http://schemas.microsoft.com/office/powerpoint/2010/main" val="4069713985"/>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50952"/>
            <a:ext cx="9068752" cy="705485"/>
          </a:xfrm>
          <a:solidFill>
            <a:schemeClr val="bg1"/>
          </a:solidFill>
        </p:spPr>
        <p:txBody>
          <a:bodyPr/>
          <a:lstStyle/>
          <a:p>
            <a:pPr algn="l" eaLnBrk="1" hangingPunct="1"/>
            <a:r>
              <a:rPr lang="en-US" altLang="zh-CN" sz="3200" b="1">
                <a:solidFill>
                  <a:srgbClr val="0000FF"/>
                </a:solidFill>
                <a:latin typeface="+mn-ea"/>
                <a:ea typeface="+mn-ea"/>
              </a:rPr>
              <a:t>3.8  </a:t>
            </a:r>
            <a:r>
              <a:rPr lang="zh-CN" altLang="en-US" sz="3200" b="1">
                <a:solidFill>
                  <a:srgbClr val="0000FF"/>
                </a:solidFill>
                <a:latin typeface="+mn-ea"/>
                <a:ea typeface="+mn-ea"/>
              </a:rPr>
              <a:t>中规模集成奇偶发生器</a:t>
            </a:r>
            <a:r>
              <a:rPr lang="en-US" altLang="zh-CN" sz="3200" b="1">
                <a:solidFill>
                  <a:srgbClr val="0000FF"/>
                </a:solidFill>
                <a:latin typeface="+mn-ea"/>
                <a:ea typeface="+mn-ea"/>
              </a:rPr>
              <a:t>/</a:t>
            </a:r>
            <a:r>
              <a:rPr lang="zh-CN" altLang="en-US" sz="3200" b="1">
                <a:solidFill>
                  <a:srgbClr val="0000FF"/>
                </a:solidFill>
                <a:latin typeface="+mn-ea"/>
                <a:ea typeface="+mn-ea"/>
              </a:rPr>
              <a:t>校验器</a:t>
            </a:r>
            <a:r>
              <a:rPr lang="en-US" altLang="zh-CN" sz="3200" b="1">
                <a:solidFill>
                  <a:srgbClr val="0000FF"/>
                </a:solidFill>
                <a:latin typeface="+mn-ea"/>
                <a:ea typeface="+mn-ea"/>
              </a:rPr>
              <a:t>74180</a:t>
            </a:r>
            <a:endParaRPr lang="zh-CN" altLang="en-US" sz="3200" b="1">
              <a:solidFill>
                <a:srgbClr val="0000FF"/>
              </a:solidFill>
              <a:latin typeface="+mn-ea"/>
              <a:ea typeface="+mn-ea"/>
            </a:endParaRPr>
          </a:p>
        </p:txBody>
      </p:sp>
      <p:pic>
        <p:nvPicPr>
          <p:cNvPr id="2" name="图片 1"/>
          <p:cNvPicPr>
            <a:picLocks noChangeAspect="1"/>
          </p:cNvPicPr>
          <p:nvPr/>
        </p:nvPicPr>
        <p:blipFill>
          <a:blip r:embed="rId2"/>
          <a:stretch>
            <a:fillRect/>
          </a:stretch>
        </p:blipFill>
        <p:spPr>
          <a:xfrm>
            <a:off x="80545" y="1167653"/>
            <a:ext cx="4468595" cy="3601065"/>
          </a:xfrm>
          <a:prstGeom prst="rect">
            <a:avLst/>
          </a:prstGeom>
        </p:spPr>
      </p:pic>
      <p:sp>
        <p:nvSpPr>
          <p:cNvPr id="8" name="Text Box 5"/>
          <p:cNvSpPr txBox="1">
            <a:spLocks noChangeArrowheads="1"/>
          </p:cNvSpPr>
          <p:nvPr/>
        </p:nvSpPr>
        <p:spPr bwMode="auto">
          <a:xfrm>
            <a:off x="320040" y="5440211"/>
            <a:ext cx="6278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b="0" i="0" dirty="0">
                <a:latin typeface="+mn-ea"/>
                <a:ea typeface="+mn-ea"/>
              </a:rPr>
              <a:t>A</a:t>
            </a:r>
            <a:r>
              <a:rPr kumimoji="1" lang="zh-CN" altLang="en-US" sz="2400" b="0" i="0" dirty="0">
                <a:latin typeface="+mn-ea"/>
                <a:ea typeface="+mn-ea"/>
              </a:rPr>
              <a:t>、</a:t>
            </a:r>
            <a:r>
              <a:rPr kumimoji="1" lang="en-US" altLang="zh-CN" sz="2400" b="0" i="0" dirty="0">
                <a:latin typeface="+mn-ea"/>
                <a:ea typeface="+mn-ea"/>
              </a:rPr>
              <a:t>B</a:t>
            </a:r>
            <a:r>
              <a:rPr kumimoji="1" lang="zh-CN" altLang="en-US" sz="2400" b="0" i="0" dirty="0">
                <a:latin typeface="+mn-ea"/>
                <a:ea typeface="+mn-ea"/>
              </a:rPr>
              <a:t>、</a:t>
            </a:r>
            <a:r>
              <a:rPr kumimoji="1" lang="en-US" altLang="zh-CN" sz="2400" b="0" i="0" dirty="0">
                <a:latin typeface="+mn-ea"/>
                <a:ea typeface="+mn-ea"/>
              </a:rPr>
              <a:t>C</a:t>
            </a:r>
            <a:r>
              <a:rPr kumimoji="1" lang="zh-CN" altLang="en-US" sz="2400" b="0" i="0" dirty="0">
                <a:latin typeface="+mn-ea"/>
                <a:ea typeface="+mn-ea"/>
              </a:rPr>
              <a:t>、</a:t>
            </a:r>
            <a:r>
              <a:rPr kumimoji="1" lang="en-US" altLang="zh-CN" sz="2400" b="0" i="0" dirty="0">
                <a:latin typeface="+mn-ea"/>
                <a:ea typeface="+mn-ea"/>
              </a:rPr>
              <a:t>D</a:t>
            </a:r>
            <a:r>
              <a:rPr kumimoji="1" lang="zh-CN" altLang="en-US" sz="2400" b="0" i="0" dirty="0">
                <a:latin typeface="+mn-ea"/>
                <a:ea typeface="+mn-ea"/>
              </a:rPr>
              <a:t>、</a:t>
            </a:r>
            <a:r>
              <a:rPr kumimoji="1" lang="en-US" altLang="zh-CN" sz="2400" b="0" i="0" dirty="0">
                <a:latin typeface="+mn-ea"/>
                <a:ea typeface="+mn-ea"/>
              </a:rPr>
              <a:t>E</a:t>
            </a:r>
            <a:r>
              <a:rPr kumimoji="1" lang="zh-CN" altLang="en-US" sz="2400" b="0" i="0" dirty="0">
                <a:latin typeface="+mn-ea"/>
                <a:ea typeface="+mn-ea"/>
              </a:rPr>
              <a:t>、</a:t>
            </a:r>
            <a:r>
              <a:rPr kumimoji="1" lang="en-US" altLang="zh-CN" sz="2400" b="0" i="0" dirty="0">
                <a:latin typeface="+mn-ea"/>
                <a:ea typeface="+mn-ea"/>
              </a:rPr>
              <a:t>F</a:t>
            </a:r>
            <a:r>
              <a:rPr kumimoji="1" lang="zh-CN" altLang="en-US" sz="2400" b="0" i="0" dirty="0">
                <a:latin typeface="+mn-ea"/>
                <a:ea typeface="+mn-ea"/>
              </a:rPr>
              <a:t>、</a:t>
            </a:r>
            <a:r>
              <a:rPr kumimoji="1" lang="en-US" altLang="zh-CN" sz="2400" b="0" i="0" dirty="0">
                <a:latin typeface="+mn-ea"/>
                <a:ea typeface="+mn-ea"/>
              </a:rPr>
              <a:t>G</a:t>
            </a:r>
            <a:r>
              <a:rPr kumimoji="1" lang="zh-CN" altLang="en-US" sz="2400" b="0" i="0" dirty="0">
                <a:latin typeface="+mn-ea"/>
                <a:ea typeface="+mn-ea"/>
              </a:rPr>
              <a:t>、</a:t>
            </a:r>
            <a:r>
              <a:rPr kumimoji="1" lang="en-US" altLang="zh-CN" sz="2400" b="0" i="0" dirty="0">
                <a:latin typeface="+mn-ea"/>
                <a:ea typeface="+mn-ea"/>
              </a:rPr>
              <a:t>H</a:t>
            </a:r>
            <a:r>
              <a:rPr kumimoji="1" lang="zh-CN" altLang="en-US" sz="2400" b="0" i="0" dirty="0">
                <a:latin typeface="+mn-ea"/>
                <a:ea typeface="+mn-ea"/>
              </a:rPr>
              <a:t>是八位输入代码。</a:t>
            </a:r>
          </a:p>
        </p:txBody>
      </p:sp>
      <p:sp>
        <p:nvSpPr>
          <p:cNvPr id="9" name="Rectangle 6"/>
          <p:cNvSpPr>
            <a:spLocks noChangeArrowheads="1"/>
          </p:cNvSpPr>
          <p:nvPr/>
        </p:nvSpPr>
        <p:spPr bwMode="auto">
          <a:xfrm>
            <a:off x="320040" y="4881953"/>
            <a:ext cx="4229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b="0" i="0" dirty="0">
                <a:latin typeface="+mn-ea"/>
                <a:ea typeface="+mn-ea"/>
              </a:rPr>
              <a:t>Even</a:t>
            </a:r>
            <a:r>
              <a:rPr kumimoji="1" lang="zh-CN" altLang="en-US" sz="2400" b="0" i="0" dirty="0">
                <a:latin typeface="+mn-ea"/>
                <a:ea typeface="+mn-ea"/>
              </a:rPr>
              <a:t>和</a:t>
            </a:r>
            <a:r>
              <a:rPr kumimoji="1" lang="en-US" altLang="zh-CN" sz="2400" b="0" dirty="0">
                <a:latin typeface="+mn-ea"/>
                <a:ea typeface="+mn-ea"/>
              </a:rPr>
              <a:t>Odd</a:t>
            </a:r>
            <a:r>
              <a:rPr kumimoji="1" lang="zh-CN" altLang="en-US" sz="2400" b="0" i="0" dirty="0">
                <a:latin typeface="+mn-ea"/>
                <a:ea typeface="+mn-ea"/>
              </a:rPr>
              <a:t>是奇偶控制端</a:t>
            </a:r>
          </a:p>
        </p:txBody>
      </p:sp>
      <mc:AlternateContent xmlns:mc="http://schemas.openxmlformats.org/markup-compatibility/2006" xmlns:a14="http://schemas.microsoft.com/office/drawing/2010/main">
        <mc:Choice Requires="a14">
          <p:sp>
            <p:nvSpPr>
              <p:cNvPr id="10" name="Rectangle 7"/>
              <p:cNvSpPr>
                <a:spLocks noChangeArrowheads="1"/>
              </p:cNvSpPr>
              <p:nvPr/>
            </p:nvSpPr>
            <p:spPr bwMode="auto">
              <a:xfrm>
                <a:off x="320040" y="6022823"/>
                <a:ext cx="6543675"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14:m>
                  <m:oMath xmlns:m="http://schemas.openxmlformats.org/officeDocument/2006/math">
                    <m:r>
                      <a:rPr kumimoji="1" lang="zh-CN" altLang="en-US" sz="2400" b="0" i="1" smtClean="0">
                        <a:latin typeface="Cambria Math" panose="02040503050406030204" pitchFamily="18" charset="0"/>
                        <a:ea typeface="+mn-ea"/>
                      </a:rPr>
                      <m:t>𝛴</m:t>
                    </m:r>
                  </m:oMath>
                </a14:m>
                <a:r>
                  <a:rPr kumimoji="1" lang="en-US" altLang="zh-CN" sz="2400" b="0" i="0" baseline="-25000">
                    <a:latin typeface="+mn-ea"/>
                    <a:ea typeface="+mn-ea"/>
                  </a:rPr>
                  <a:t>Odd</a:t>
                </a:r>
                <a:r>
                  <a:rPr kumimoji="1" lang="zh-CN" altLang="en-US" sz="2400" b="0" i="0">
                    <a:latin typeface="+mn-ea"/>
                    <a:ea typeface="+mn-ea"/>
                  </a:rPr>
                  <a:t>是奇校验端，</a:t>
                </a:r>
                <a14:m>
                  <m:oMath xmlns:m="http://schemas.openxmlformats.org/officeDocument/2006/math">
                    <m:r>
                      <a:rPr kumimoji="1" lang="zh-CN" altLang="en-US" sz="2400" b="0" i="1">
                        <a:latin typeface="Cambria Math" panose="02040503050406030204" pitchFamily="18" charset="0"/>
                        <a:ea typeface="+mn-ea"/>
                      </a:rPr>
                      <m:t>𝛴</m:t>
                    </m:r>
                  </m:oMath>
                </a14:m>
                <a:r>
                  <a:rPr kumimoji="1" lang="en-US" altLang="zh-CN" sz="2400" b="0" baseline="-25000">
                    <a:latin typeface="+mn-ea"/>
                    <a:ea typeface="+mn-ea"/>
                  </a:rPr>
                  <a:t>Even</a:t>
                </a:r>
                <a:r>
                  <a:rPr kumimoji="1" lang="zh-CN" altLang="en-US" sz="2400" b="0" i="0">
                    <a:latin typeface="+mn-ea"/>
                    <a:ea typeface="+mn-ea"/>
                  </a:rPr>
                  <a:t>是偶校验端</a:t>
                </a:r>
              </a:p>
            </p:txBody>
          </p:sp>
        </mc:Choice>
        <mc:Fallback xmlns="">
          <p:sp>
            <p:nvSpPr>
              <p:cNvPr id="10" name="Rectangle 7"/>
              <p:cNvSpPr>
                <a:spLocks noRot="1" noChangeAspect="1" noMove="1" noResize="1" noEditPoints="1" noAdjustHandles="1" noChangeArrowheads="1" noChangeShapeType="1" noTextEdit="1"/>
              </p:cNvSpPr>
              <p:nvPr/>
            </p:nvSpPr>
            <p:spPr bwMode="auto">
              <a:xfrm>
                <a:off x="320040" y="6022823"/>
                <a:ext cx="6543675" cy="461665"/>
              </a:xfrm>
              <a:prstGeom prst="rect">
                <a:avLst/>
              </a:prstGeom>
              <a:blipFill rotWithShape="0">
                <a:blip r:embed="rId7"/>
                <a:stretch>
                  <a:fillRect l="-280"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1" name="Group 6"/>
          <p:cNvGrpSpPr>
            <a:grpSpLocks/>
          </p:cNvGrpSpPr>
          <p:nvPr/>
        </p:nvGrpSpPr>
        <p:grpSpPr bwMode="auto">
          <a:xfrm>
            <a:off x="4585761" y="1421212"/>
            <a:ext cx="4314448" cy="3150573"/>
            <a:chOff x="255" y="1029"/>
            <a:chExt cx="3929" cy="2356"/>
          </a:xfrm>
        </p:grpSpPr>
        <p:sp>
          <p:nvSpPr>
            <p:cNvPr id="12" name="Rectangle 7"/>
            <p:cNvSpPr>
              <a:spLocks noChangeArrowheads="1"/>
            </p:cNvSpPr>
            <p:nvPr/>
          </p:nvSpPr>
          <p:spPr bwMode="auto">
            <a:xfrm>
              <a:off x="1950" y="1650"/>
              <a:ext cx="930" cy="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1      0</a:t>
              </a:r>
            </a:p>
            <a:p>
              <a:pPr algn="ctr" eaLnBrk="1" hangingPunct="1">
                <a:lnSpc>
                  <a:spcPct val="100000"/>
                </a:lnSpc>
                <a:buClr>
                  <a:srgbClr val="66FF33"/>
                </a:buClr>
                <a:buFont typeface="Wingdings" panose="05000000000000000000" pitchFamily="2" charset="2"/>
                <a:buNone/>
              </a:pPr>
              <a:r>
                <a:rPr kumimoji="1" lang="en-US" altLang="zh-CN" sz="2000" i="0"/>
                <a:t>1      0</a:t>
              </a:r>
            </a:p>
            <a:p>
              <a:pPr algn="ctr" eaLnBrk="1" hangingPunct="1">
                <a:lnSpc>
                  <a:spcPct val="100000"/>
                </a:lnSpc>
                <a:buClr>
                  <a:srgbClr val="66FF33"/>
                </a:buClr>
                <a:buFont typeface="Wingdings" panose="05000000000000000000" pitchFamily="2" charset="2"/>
                <a:buNone/>
              </a:pPr>
              <a:r>
                <a:rPr kumimoji="1" lang="en-US" altLang="zh-CN" sz="2000" i="0"/>
                <a:t>0      1</a:t>
              </a:r>
            </a:p>
            <a:p>
              <a:pPr algn="ctr" eaLnBrk="1" hangingPunct="1">
                <a:lnSpc>
                  <a:spcPct val="100000"/>
                </a:lnSpc>
                <a:buClr>
                  <a:srgbClr val="66FF33"/>
                </a:buClr>
                <a:buFont typeface="Wingdings" panose="05000000000000000000" pitchFamily="2" charset="2"/>
                <a:buNone/>
              </a:pPr>
              <a:r>
                <a:rPr kumimoji="1" lang="en-US" altLang="zh-CN" sz="2000" i="0"/>
                <a:t>0      1</a:t>
              </a:r>
            </a:p>
            <a:p>
              <a:pPr algn="ctr" eaLnBrk="1" hangingPunct="1">
                <a:lnSpc>
                  <a:spcPct val="100000"/>
                </a:lnSpc>
                <a:buClr>
                  <a:srgbClr val="66FF33"/>
                </a:buClr>
                <a:buFont typeface="Wingdings" panose="05000000000000000000" pitchFamily="2" charset="2"/>
                <a:buNone/>
              </a:pPr>
              <a:r>
                <a:rPr kumimoji="1" lang="en-US" altLang="zh-CN" sz="2000" i="0"/>
                <a:t>1      1</a:t>
              </a:r>
            </a:p>
            <a:p>
              <a:pPr algn="ctr" eaLnBrk="1" hangingPunct="1">
                <a:lnSpc>
                  <a:spcPct val="100000"/>
                </a:lnSpc>
                <a:buClr>
                  <a:srgbClr val="66FF33"/>
                </a:buClr>
                <a:buFont typeface="Wingdings" panose="05000000000000000000" pitchFamily="2" charset="2"/>
                <a:buNone/>
              </a:pPr>
              <a:r>
                <a:rPr kumimoji="1" lang="en-US" altLang="zh-CN" sz="2000" i="0"/>
                <a:t>0      0</a:t>
              </a:r>
            </a:p>
          </p:txBody>
        </p:sp>
        <p:sp>
          <p:nvSpPr>
            <p:cNvPr id="13" name="Rectangle 8"/>
            <p:cNvSpPr>
              <a:spLocks noChangeArrowheads="1"/>
            </p:cNvSpPr>
            <p:nvPr/>
          </p:nvSpPr>
          <p:spPr bwMode="auto">
            <a:xfrm>
              <a:off x="1950" y="1378"/>
              <a:ext cx="930"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400" i="0"/>
                <a:t>Even</a:t>
              </a:r>
              <a:r>
                <a:rPr kumimoji="1" lang="en-US" altLang="zh-CN" sz="1400" i="0" baseline="-25000"/>
                <a:t>  </a:t>
              </a:r>
              <a:r>
                <a:rPr kumimoji="1" lang="en-US" altLang="zh-CN" sz="1400" i="0"/>
                <a:t>Odd</a:t>
              </a:r>
              <a:endParaRPr kumimoji="1" lang="en-US" altLang="zh-CN" sz="1400" i="0" baseline="-25000"/>
            </a:p>
          </p:txBody>
        </p:sp>
        <p:sp>
          <p:nvSpPr>
            <p:cNvPr id="14" name="Rectangle 9"/>
            <p:cNvSpPr>
              <a:spLocks noChangeArrowheads="1"/>
            </p:cNvSpPr>
            <p:nvPr/>
          </p:nvSpPr>
          <p:spPr bwMode="auto">
            <a:xfrm>
              <a:off x="2880" y="1650"/>
              <a:ext cx="1255" cy="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1          0</a:t>
              </a:r>
            </a:p>
            <a:p>
              <a:pPr algn="ctr" eaLnBrk="1" hangingPunct="1">
                <a:lnSpc>
                  <a:spcPct val="100000"/>
                </a:lnSpc>
                <a:buClr>
                  <a:srgbClr val="66FF33"/>
                </a:buClr>
                <a:buFont typeface="Wingdings" panose="05000000000000000000" pitchFamily="2" charset="2"/>
                <a:buNone/>
              </a:pPr>
              <a:r>
                <a:rPr kumimoji="1" lang="en-US" altLang="zh-CN" sz="2000" i="0"/>
                <a:t>0          1</a:t>
              </a:r>
            </a:p>
            <a:p>
              <a:pPr algn="ctr" eaLnBrk="1" hangingPunct="1">
                <a:lnSpc>
                  <a:spcPct val="100000"/>
                </a:lnSpc>
                <a:buClr>
                  <a:srgbClr val="66FF33"/>
                </a:buClr>
                <a:buFont typeface="Wingdings" panose="05000000000000000000" pitchFamily="2" charset="2"/>
                <a:buNone/>
              </a:pPr>
              <a:r>
                <a:rPr kumimoji="1" lang="en-US" altLang="zh-CN" sz="2000" i="0"/>
                <a:t>0          1</a:t>
              </a:r>
            </a:p>
            <a:p>
              <a:pPr algn="ctr" eaLnBrk="1" hangingPunct="1">
                <a:lnSpc>
                  <a:spcPct val="100000"/>
                </a:lnSpc>
                <a:buClr>
                  <a:srgbClr val="66FF33"/>
                </a:buClr>
                <a:buFont typeface="Wingdings" panose="05000000000000000000" pitchFamily="2" charset="2"/>
                <a:buNone/>
              </a:pPr>
              <a:r>
                <a:rPr kumimoji="1" lang="en-US" altLang="zh-CN" sz="2000" i="0"/>
                <a:t>1          0</a:t>
              </a:r>
            </a:p>
            <a:p>
              <a:pPr algn="ctr" eaLnBrk="1" hangingPunct="1">
                <a:lnSpc>
                  <a:spcPct val="100000"/>
                </a:lnSpc>
                <a:buClr>
                  <a:srgbClr val="66FF33"/>
                </a:buClr>
                <a:buFont typeface="Wingdings" panose="05000000000000000000" pitchFamily="2" charset="2"/>
                <a:buNone/>
              </a:pPr>
              <a:r>
                <a:rPr kumimoji="1" lang="en-US" altLang="zh-CN" sz="2000" i="0"/>
                <a:t>0          0</a:t>
              </a:r>
            </a:p>
            <a:p>
              <a:pPr algn="ctr" eaLnBrk="1" hangingPunct="1">
                <a:lnSpc>
                  <a:spcPct val="100000"/>
                </a:lnSpc>
                <a:buClr>
                  <a:srgbClr val="66FF33"/>
                </a:buClr>
                <a:buFont typeface="Wingdings" panose="05000000000000000000" pitchFamily="2" charset="2"/>
                <a:buNone/>
              </a:pPr>
              <a:r>
                <a:rPr kumimoji="1" lang="en-US" altLang="zh-CN" sz="2000" i="0"/>
                <a:t>1          1</a:t>
              </a:r>
            </a:p>
          </p:txBody>
        </p:sp>
        <p:sp>
          <p:nvSpPr>
            <p:cNvPr id="15" name="Rectangle 10"/>
            <p:cNvSpPr>
              <a:spLocks noChangeArrowheads="1"/>
            </p:cNvSpPr>
            <p:nvPr/>
          </p:nvSpPr>
          <p:spPr bwMode="auto">
            <a:xfrm>
              <a:off x="295" y="1650"/>
              <a:ext cx="1655" cy="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2000" i="0"/>
                <a:t>偶      数</a:t>
              </a:r>
            </a:p>
            <a:p>
              <a:pPr algn="ctr" eaLnBrk="1" hangingPunct="1">
                <a:lnSpc>
                  <a:spcPct val="100000"/>
                </a:lnSpc>
                <a:buClr>
                  <a:srgbClr val="66FF33"/>
                </a:buClr>
                <a:buFont typeface="Wingdings" panose="05000000000000000000" pitchFamily="2" charset="2"/>
                <a:buNone/>
              </a:pPr>
              <a:r>
                <a:rPr kumimoji="1" lang="zh-CN" altLang="en-US" sz="2000" i="0"/>
                <a:t>奇      数</a:t>
              </a:r>
            </a:p>
            <a:p>
              <a:pPr algn="ctr" eaLnBrk="1" hangingPunct="1">
                <a:lnSpc>
                  <a:spcPct val="100000"/>
                </a:lnSpc>
                <a:buClr>
                  <a:srgbClr val="66FF33"/>
                </a:buClr>
                <a:buFont typeface="Wingdings" panose="05000000000000000000" pitchFamily="2" charset="2"/>
                <a:buNone/>
              </a:pPr>
              <a:r>
                <a:rPr kumimoji="1" lang="zh-CN" altLang="en-US" sz="2000" i="0"/>
                <a:t>偶      数</a:t>
              </a:r>
            </a:p>
            <a:p>
              <a:pPr algn="ctr" eaLnBrk="1" hangingPunct="1">
                <a:lnSpc>
                  <a:spcPct val="100000"/>
                </a:lnSpc>
                <a:buClr>
                  <a:srgbClr val="66FF33"/>
                </a:buClr>
                <a:buFont typeface="Wingdings" panose="05000000000000000000" pitchFamily="2" charset="2"/>
                <a:buNone/>
              </a:pPr>
              <a:r>
                <a:rPr kumimoji="1" lang="zh-CN" altLang="en-US" sz="2000" i="0"/>
                <a:t>奇      数</a:t>
              </a:r>
            </a:p>
            <a:p>
              <a:pPr algn="ctr" eaLnBrk="1" hangingPunct="1">
                <a:lnSpc>
                  <a:spcPct val="100000"/>
                </a:lnSpc>
                <a:buClr>
                  <a:srgbClr val="66FF33"/>
                </a:buClr>
                <a:buFont typeface="Wingdings" panose="05000000000000000000" pitchFamily="2" charset="2"/>
                <a:buNone/>
              </a:pPr>
              <a:r>
                <a:rPr kumimoji="1" lang="en-US" altLang="zh-CN" sz="2000" i="0"/>
                <a:t>×</a:t>
              </a:r>
            </a:p>
            <a:p>
              <a:pPr algn="ctr" eaLnBrk="1" hangingPunct="1">
                <a:lnSpc>
                  <a:spcPct val="100000"/>
                </a:lnSpc>
                <a:buClr>
                  <a:srgbClr val="66FF33"/>
                </a:buClr>
                <a:buFont typeface="Wingdings" panose="05000000000000000000" pitchFamily="2" charset="2"/>
                <a:buNone/>
              </a:pPr>
              <a:r>
                <a:rPr kumimoji="1" lang="en-US" altLang="zh-CN" sz="2000" i="0"/>
                <a:t>×</a:t>
              </a:r>
            </a:p>
          </p:txBody>
        </p:sp>
        <mc:AlternateContent xmlns:mc="http://schemas.openxmlformats.org/markup-compatibility/2006" xmlns:a14="http://schemas.microsoft.com/office/drawing/2010/main">
          <mc:Choice Requires="a14">
            <p:sp>
              <p:nvSpPr>
                <p:cNvPr id="16" name="Rectangle 11"/>
                <p:cNvSpPr>
                  <a:spLocks noChangeArrowheads="1"/>
                </p:cNvSpPr>
                <p:nvPr/>
              </p:nvSpPr>
              <p:spPr bwMode="auto">
                <a:xfrm>
                  <a:off x="2880" y="1344"/>
                  <a:ext cx="1255" cy="30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14:m>
                    <m:oMath xmlns:m="http://schemas.openxmlformats.org/officeDocument/2006/math">
                      <m:r>
                        <a:rPr kumimoji="1" lang="zh-CN" altLang="en-US" sz="2000" b="0" i="1">
                          <a:latin typeface="Cambria Math" panose="02040503050406030204" pitchFamily="18" charset="0"/>
                        </a:rPr>
                        <m:t>𝛴</m:t>
                      </m:r>
                    </m:oMath>
                  </a14:m>
                  <a:r>
                    <a:rPr kumimoji="1" lang="en-US" altLang="zh-CN" sz="2000" b="0" baseline="-25000">
                      <a:latin typeface="+mn-ea"/>
                    </a:rPr>
                    <a:t>Even </a:t>
                  </a:r>
                  <a14:m>
                    <m:oMath xmlns:m="http://schemas.openxmlformats.org/officeDocument/2006/math">
                      <m:r>
                        <a:rPr kumimoji="1" lang="zh-CN" altLang="en-US" sz="2000" b="0" i="1">
                          <a:latin typeface="Cambria Math" panose="02040503050406030204" pitchFamily="18" charset="0"/>
                        </a:rPr>
                        <m:t>𝛴</m:t>
                      </m:r>
                    </m:oMath>
                  </a14:m>
                  <a:r>
                    <a:rPr kumimoji="1" lang="en-US" altLang="zh-CN" sz="2000" b="0" baseline="-25000">
                      <a:latin typeface="+mn-ea"/>
                    </a:rPr>
                    <a:t>Odd</a:t>
                  </a:r>
                  <a:r>
                    <a:rPr kumimoji="1" lang="en-US" altLang="zh-CN" sz="2000" i="0" baseline="-25000"/>
                    <a:t>       </a:t>
                  </a:r>
                </a:p>
              </p:txBody>
            </p:sp>
          </mc:Choice>
          <mc:Fallback xmlns="">
            <p:sp>
              <p:nvSpPr>
                <p:cNvPr id="16" name="Rectangle 11"/>
                <p:cNvSpPr>
                  <a:spLocks noRot="1" noChangeAspect="1" noMove="1" noResize="1" noEditPoints="1" noAdjustHandles="1" noChangeArrowheads="1" noChangeShapeType="1" noTextEdit="1"/>
                </p:cNvSpPr>
                <p:nvPr/>
              </p:nvSpPr>
              <p:spPr bwMode="auto">
                <a:xfrm>
                  <a:off x="2880" y="1344"/>
                  <a:ext cx="1255" cy="306"/>
                </a:xfrm>
                <a:prstGeom prst="rect">
                  <a:avLst/>
                </a:prstGeom>
                <a:blipFill rotWithShape="0">
                  <a:blip r:embed="rId8"/>
                  <a:stretch>
                    <a:fillRect b="-194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Rectangle 12"/>
            <p:cNvSpPr>
              <a:spLocks noChangeArrowheads="1"/>
            </p:cNvSpPr>
            <p:nvPr/>
          </p:nvSpPr>
          <p:spPr bwMode="auto">
            <a:xfrm>
              <a:off x="255" y="1360"/>
              <a:ext cx="179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b="0" i="0">
                  <a:latin typeface="+mn-lt"/>
                  <a:ea typeface="+mn-ea"/>
                </a:rPr>
                <a:t>A</a:t>
              </a:r>
              <a:r>
                <a:rPr kumimoji="1" lang="zh-CN" altLang="en-US" sz="1800" b="0" i="0">
                  <a:latin typeface="+mn-lt"/>
                  <a:ea typeface="+mn-ea"/>
                </a:rPr>
                <a:t>～</a:t>
              </a:r>
              <a:r>
                <a:rPr kumimoji="1" lang="en-US" altLang="zh-CN" sz="1800" b="0" i="0">
                  <a:latin typeface="+mn-lt"/>
                  <a:ea typeface="+mn-ea"/>
                </a:rPr>
                <a:t>H</a:t>
              </a:r>
              <a:r>
                <a:rPr kumimoji="1" lang="zh-CN" altLang="en-US" sz="1800" b="0" i="0">
                  <a:latin typeface="+mn-lt"/>
                  <a:ea typeface="+mn-ea"/>
                </a:rPr>
                <a:t>中</a:t>
              </a:r>
              <a:r>
                <a:rPr kumimoji="1" lang="en-US" altLang="zh-CN" sz="1800" i="0">
                  <a:solidFill>
                    <a:srgbClr val="800000"/>
                  </a:solidFill>
                  <a:latin typeface="+mn-lt"/>
                  <a:ea typeface="+mn-ea"/>
                </a:rPr>
                <a:t>1</a:t>
              </a:r>
              <a:r>
                <a:rPr kumimoji="1" lang="zh-CN" altLang="en-US" sz="1800" b="0" i="0">
                  <a:latin typeface="+mn-lt"/>
                  <a:ea typeface="+mn-ea"/>
                </a:rPr>
                <a:t>的个数</a:t>
              </a:r>
            </a:p>
          </p:txBody>
        </p:sp>
        <p:sp>
          <p:nvSpPr>
            <p:cNvPr id="18" name="Rectangle 13"/>
            <p:cNvSpPr>
              <a:spLocks noChangeArrowheads="1"/>
            </p:cNvSpPr>
            <p:nvPr/>
          </p:nvSpPr>
          <p:spPr bwMode="auto">
            <a:xfrm>
              <a:off x="2880" y="1029"/>
              <a:ext cx="125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2000" i="0"/>
                <a:t>输        出</a:t>
              </a:r>
            </a:p>
          </p:txBody>
        </p:sp>
        <p:sp>
          <p:nvSpPr>
            <p:cNvPr id="19" name="Rectangle 14"/>
            <p:cNvSpPr>
              <a:spLocks noChangeArrowheads="1"/>
            </p:cNvSpPr>
            <p:nvPr/>
          </p:nvSpPr>
          <p:spPr bwMode="auto">
            <a:xfrm>
              <a:off x="295" y="1029"/>
              <a:ext cx="258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2000" i="0"/>
                <a:t>输        入</a:t>
              </a:r>
            </a:p>
          </p:txBody>
        </p:sp>
        <p:sp>
          <p:nvSpPr>
            <p:cNvPr id="20" name="Line 15"/>
            <p:cNvSpPr>
              <a:spLocks noChangeShapeType="1"/>
            </p:cNvSpPr>
            <p:nvPr/>
          </p:nvSpPr>
          <p:spPr bwMode="auto">
            <a:xfrm>
              <a:off x="295" y="1029"/>
              <a:ext cx="3840" cy="0"/>
            </a:xfrm>
            <a:prstGeom prst="line">
              <a:avLst/>
            </a:prstGeom>
            <a:noFill/>
            <a:ln w="19050" cap="sq">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1" name="Line 16"/>
            <p:cNvSpPr>
              <a:spLocks noChangeShapeType="1"/>
            </p:cNvSpPr>
            <p:nvPr/>
          </p:nvSpPr>
          <p:spPr bwMode="auto">
            <a:xfrm>
              <a:off x="344" y="1344"/>
              <a:ext cx="3840"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2" name="Line 17"/>
            <p:cNvSpPr>
              <a:spLocks noChangeShapeType="1"/>
            </p:cNvSpPr>
            <p:nvPr/>
          </p:nvSpPr>
          <p:spPr bwMode="auto">
            <a:xfrm>
              <a:off x="295" y="3385"/>
              <a:ext cx="3840" cy="0"/>
            </a:xfrm>
            <a:prstGeom prst="line">
              <a:avLst/>
            </a:prstGeom>
            <a:noFill/>
            <a:ln w="19050" cap="sq">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3" name="Line 18"/>
            <p:cNvSpPr>
              <a:spLocks noChangeShapeType="1"/>
            </p:cNvSpPr>
            <p:nvPr/>
          </p:nvSpPr>
          <p:spPr bwMode="auto">
            <a:xfrm>
              <a:off x="295" y="1029"/>
              <a:ext cx="0" cy="2356"/>
            </a:xfrm>
            <a:prstGeom prst="line">
              <a:avLst/>
            </a:prstGeom>
            <a:noFill/>
            <a:ln w="19050" cap="sq">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4" name="Line 19"/>
            <p:cNvSpPr>
              <a:spLocks noChangeShapeType="1"/>
            </p:cNvSpPr>
            <p:nvPr/>
          </p:nvSpPr>
          <p:spPr bwMode="auto">
            <a:xfrm>
              <a:off x="2880" y="1029"/>
              <a:ext cx="0" cy="2356"/>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5" name="Line 20"/>
            <p:cNvSpPr>
              <a:spLocks noChangeShapeType="1"/>
            </p:cNvSpPr>
            <p:nvPr/>
          </p:nvSpPr>
          <p:spPr bwMode="auto">
            <a:xfrm>
              <a:off x="4135" y="1029"/>
              <a:ext cx="0" cy="2356"/>
            </a:xfrm>
            <a:prstGeom prst="line">
              <a:avLst/>
            </a:prstGeom>
            <a:noFill/>
            <a:ln w="19050" cap="sq">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6" name="Line 21"/>
            <p:cNvSpPr>
              <a:spLocks noChangeShapeType="1"/>
            </p:cNvSpPr>
            <p:nvPr/>
          </p:nvSpPr>
          <p:spPr bwMode="auto">
            <a:xfrm>
              <a:off x="295" y="1650"/>
              <a:ext cx="3840" cy="0"/>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7" name="Line 22"/>
            <p:cNvSpPr>
              <a:spLocks noChangeShapeType="1"/>
            </p:cNvSpPr>
            <p:nvPr/>
          </p:nvSpPr>
          <p:spPr bwMode="auto">
            <a:xfrm>
              <a:off x="1999" y="1344"/>
              <a:ext cx="0" cy="2041"/>
            </a:xfrm>
            <a:prstGeom prst="line">
              <a:avLst/>
            </a:prstGeom>
            <a:noFill/>
            <a:ln w="19050">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sp>
        <p:nvSpPr>
          <p:cNvPr id="5" name="矩形 4"/>
          <p:cNvSpPr/>
          <p:nvPr/>
        </p:nvSpPr>
        <p:spPr>
          <a:xfrm>
            <a:off x="5905446" y="993448"/>
            <a:ext cx="1882247" cy="461665"/>
          </a:xfrm>
          <a:prstGeom prst="rect">
            <a:avLst/>
          </a:prstGeom>
        </p:spPr>
        <p:txBody>
          <a:bodyPr wrap="none">
            <a:spAutoFit/>
          </a:bodyPr>
          <a:lstStyle/>
          <a:p>
            <a:r>
              <a:rPr lang="en-US" altLang="zh-CN" dirty="0"/>
              <a:t>74180</a:t>
            </a:r>
            <a:r>
              <a:rPr lang="zh-CN" altLang="en-US" dirty="0"/>
              <a:t>功能表</a:t>
            </a:r>
          </a:p>
        </p:txBody>
      </p:sp>
    </p:spTree>
    <p:extLst>
      <p:ext uri="{BB962C8B-B14F-4D97-AF65-F5344CB8AC3E}">
        <p14:creationId xmlns:p14="http://schemas.microsoft.com/office/powerpoint/2010/main" val="841150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83705" y="657106"/>
            <a:ext cx="8793710" cy="6078974"/>
          </a:xfrm>
        </p:spPr>
        <p:txBody>
          <a:bodyPr/>
          <a:lstStyle/>
          <a:p>
            <a:pPr marL="262800" indent="0" eaLnBrk="1" hangingPunct="1">
              <a:lnSpc>
                <a:spcPct val="120000"/>
              </a:lnSpc>
              <a:spcBef>
                <a:spcPts val="400"/>
              </a:spcBef>
              <a:spcAft>
                <a:spcPts val="0"/>
              </a:spcAft>
              <a:buNone/>
            </a:pPr>
            <a:r>
              <a:rPr lang="zh-CN" altLang="en-US" sz="2400" kern="1200" dirty="0">
                <a:latin typeface="+mn-ea"/>
              </a:rPr>
              <a:t>组合电路设计方法包括用</a:t>
            </a:r>
            <a:r>
              <a:rPr lang="zh-CN" altLang="en-US" sz="2400" b="1" kern="1200" dirty="0">
                <a:solidFill>
                  <a:srgbClr val="800000"/>
                </a:solidFill>
                <a:latin typeface="+mn-ea"/>
              </a:rPr>
              <a:t>门电路</a:t>
            </a:r>
            <a:r>
              <a:rPr lang="en-US" altLang="zh-CN" sz="2400" kern="1200" dirty="0">
                <a:latin typeface="+mn-ea"/>
              </a:rPr>
              <a:t>(</a:t>
            </a:r>
            <a:r>
              <a:rPr lang="zh-CN" altLang="en-US" sz="2400" kern="1200" dirty="0">
                <a:latin typeface="+mn-ea"/>
              </a:rPr>
              <a:t>最基本</a:t>
            </a:r>
            <a:r>
              <a:rPr lang="en-US" altLang="zh-CN" sz="2400" kern="1200" dirty="0">
                <a:latin typeface="+mn-ea"/>
              </a:rPr>
              <a:t>)</a:t>
            </a:r>
            <a:r>
              <a:rPr lang="zh-CN" altLang="en-US" sz="2400" kern="1200" dirty="0">
                <a:latin typeface="+mn-ea"/>
              </a:rPr>
              <a:t>；用</a:t>
            </a:r>
            <a:r>
              <a:rPr lang="zh-CN" altLang="en-US" sz="2400" b="1" kern="1200" dirty="0">
                <a:solidFill>
                  <a:srgbClr val="800000"/>
                </a:solidFill>
                <a:latin typeface="+mn-ea"/>
              </a:rPr>
              <a:t>中规模（</a:t>
            </a:r>
            <a:r>
              <a:rPr lang="en-US" altLang="zh-CN" sz="2400" b="1" kern="1200" dirty="0">
                <a:solidFill>
                  <a:srgbClr val="800000"/>
                </a:solidFill>
                <a:latin typeface="+mn-ea"/>
              </a:rPr>
              <a:t>MSI</a:t>
            </a:r>
            <a:r>
              <a:rPr lang="zh-CN" altLang="en-US" sz="2400" b="1" kern="1200" dirty="0">
                <a:solidFill>
                  <a:srgbClr val="800000"/>
                </a:solidFill>
                <a:latin typeface="+mn-ea"/>
              </a:rPr>
              <a:t>）</a:t>
            </a:r>
            <a:r>
              <a:rPr lang="zh-CN" altLang="en-US" sz="2400" kern="1200" dirty="0">
                <a:latin typeface="+mn-ea"/>
              </a:rPr>
              <a:t>；用</a:t>
            </a:r>
            <a:r>
              <a:rPr lang="zh-CN" altLang="en-US" sz="2400" b="1" kern="1200" dirty="0">
                <a:solidFill>
                  <a:srgbClr val="800000"/>
                </a:solidFill>
                <a:latin typeface="+mn-ea"/>
              </a:rPr>
              <a:t>可编程只读存储器</a:t>
            </a:r>
            <a:r>
              <a:rPr lang="zh-CN" altLang="en-US" sz="2400" kern="1200" dirty="0">
                <a:latin typeface="+mn-ea"/>
              </a:rPr>
              <a:t>（</a:t>
            </a:r>
            <a:r>
              <a:rPr lang="en-US" altLang="zh-CN" sz="2400" kern="1200" dirty="0">
                <a:latin typeface="+mn-ea"/>
              </a:rPr>
              <a:t>PROM</a:t>
            </a:r>
            <a:r>
              <a:rPr lang="zh-CN" altLang="en-US" sz="2400" kern="1200" dirty="0">
                <a:latin typeface="+mn-ea"/>
              </a:rPr>
              <a:t>）和用</a:t>
            </a:r>
            <a:r>
              <a:rPr lang="zh-CN" altLang="en-US" sz="2400" b="1" kern="1200" dirty="0">
                <a:solidFill>
                  <a:srgbClr val="800000"/>
                </a:solidFill>
                <a:latin typeface="+mn-ea"/>
              </a:rPr>
              <a:t>可编程逻辑器件</a:t>
            </a:r>
            <a:r>
              <a:rPr lang="zh-CN" altLang="en-US" sz="2400" kern="1200" dirty="0">
                <a:latin typeface="+mn-ea"/>
              </a:rPr>
              <a:t>等</a:t>
            </a:r>
            <a:endParaRPr lang="en-US" altLang="zh-CN" sz="2400" kern="1200" dirty="0">
              <a:latin typeface="+mn-ea"/>
            </a:endParaRPr>
          </a:p>
          <a:p>
            <a:pPr marL="720000" indent="-457200" eaLnBrk="1" hangingPunct="1">
              <a:lnSpc>
                <a:spcPct val="120000"/>
              </a:lnSpc>
              <a:spcBef>
                <a:spcPts val="400"/>
              </a:spcBef>
              <a:spcAft>
                <a:spcPts val="0"/>
              </a:spcAft>
              <a:buFont typeface="Arial" panose="020B0604020202020204" pitchFamily="34" charset="0"/>
              <a:buChar char="•"/>
            </a:pPr>
            <a:r>
              <a:rPr lang="zh-CN" altLang="en-US" sz="2600" b="1" dirty="0">
                <a:solidFill>
                  <a:srgbClr val="0000FF"/>
                </a:solidFill>
                <a:latin typeface="+mn-ea"/>
              </a:rPr>
              <a:t>中规模（</a:t>
            </a:r>
            <a:r>
              <a:rPr lang="en-US" altLang="zh-CN" sz="2600" b="1" dirty="0">
                <a:solidFill>
                  <a:srgbClr val="0000FF"/>
                </a:solidFill>
                <a:latin typeface="+mn-ea"/>
              </a:rPr>
              <a:t>MSI</a:t>
            </a:r>
            <a:r>
              <a:rPr lang="zh-CN" altLang="en-US" sz="2600" b="1" dirty="0">
                <a:solidFill>
                  <a:srgbClr val="0000FF"/>
                </a:solidFill>
                <a:latin typeface="+mn-ea"/>
              </a:rPr>
              <a:t>）组合电路设计步骤：</a:t>
            </a:r>
            <a:endParaRPr lang="en-US" altLang="zh-CN" sz="2600" b="1" dirty="0">
              <a:solidFill>
                <a:srgbClr val="0000FF"/>
              </a:solidFill>
              <a:latin typeface="+mn-ea"/>
            </a:endParaRPr>
          </a:p>
          <a:p>
            <a:pPr marL="262800" indent="0" eaLnBrk="1" hangingPunct="1">
              <a:lnSpc>
                <a:spcPct val="110000"/>
              </a:lnSpc>
              <a:spcBef>
                <a:spcPts val="200"/>
              </a:spcBef>
              <a:spcAft>
                <a:spcPts val="0"/>
              </a:spcAft>
              <a:buNone/>
            </a:pPr>
            <a:r>
              <a:rPr lang="en-US" altLang="zh-CN" sz="2400" b="1" dirty="0">
                <a:latin typeface="+mn-ea"/>
              </a:rPr>
              <a:t>     (1) </a:t>
            </a:r>
            <a:r>
              <a:rPr lang="zh-CN" altLang="en-US" sz="2400" b="1" dirty="0">
                <a:latin typeface="+mn-ea"/>
              </a:rPr>
              <a:t>列真值表</a:t>
            </a:r>
            <a:endParaRPr lang="en-US" altLang="zh-CN" sz="2400" b="1" dirty="0">
              <a:latin typeface="+mn-ea"/>
            </a:endParaRPr>
          </a:p>
          <a:p>
            <a:pPr marL="262800" indent="0" eaLnBrk="1" hangingPunct="1">
              <a:lnSpc>
                <a:spcPct val="110000"/>
              </a:lnSpc>
              <a:spcBef>
                <a:spcPts val="200"/>
              </a:spcBef>
              <a:spcAft>
                <a:spcPts val="0"/>
              </a:spcAft>
              <a:buNone/>
            </a:pPr>
            <a:r>
              <a:rPr lang="en-US" altLang="zh-CN" sz="2400" b="1" dirty="0">
                <a:latin typeface="+mn-ea"/>
              </a:rPr>
              <a:t>     (2) </a:t>
            </a:r>
            <a:r>
              <a:rPr lang="zh-CN" altLang="en-US" sz="2400" b="1" dirty="0">
                <a:latin typeface="+mn-ea"/>
              </a:rPr>
              <a:t>写函数表达式及变换</a:t>
            </a:r>
            <a:endParaRPr lang="en-US" altLang="zh-CN" sz="2400" b="1" dirty="0">
              <a:latin typeface="+mn-ea"/>
            </a:endParaRPr>
          </a:p>
          <a:p>
            <a:pPr marL="262800" indent="0" eaLnBrk="1" hangingPunct="1">
              <a:lnSpc>
                <a:spcPct val="110000"/>
              </a:lnSpc>
              <a:spcBef>
                <a:spcPts val="200"/>
              </a:spcBef>
              <a:spcAft>
                <a:spcPts val="0"/>
              </a:spcAft>
              <a:buNone/>
            </a:pPr>
            <a:r>
              <a:rPr lang="en-US" altLang="zh-CN" sz="2400" dirty="0">
                <a:latin typeface="+mn-ea"/>
              </a:rPr>
              <a:t>    </a:t>
            </a:r>
            <a:r>
              <a:rPr lang="en-US" altLang="zh-CN" sz="2400" b="1" dirty="0">
                <a:latin typeface="+mn-ea"/>
              </a:rPr>
              <a:t> (3) </a:t>
            </a:r>
            <a:r>
              <a:rPr lang="zh-CN" altLang="en-US" sz="2400" b="1" dirty="0">
                <a:latin typeface="+mn-ea"/>
              </a:rPr>
              <a:t>对比法比较</a:t>
            </a:r>
            <a:endParaRPr lang="en-US" altLang="zh-CN" sz="2400" b="1" dirty="0">
              <a:latin typeface="+mn-ea"/>
            </a:endParaRPr>
          </a:p>
          <a:p>
            <a:pPr marL="1080000" lvl="1" indent="-180000" eaLnBrk="1" hangingPunct="1">
              <a:lnSpc>
                <a:spcPct val="110000"/>
              </a:lnSpc>
              <a:spcBef>
                <a:spcPts val="200"/>
              </a:spcBef>
              <a:spcAft>
                <a:spcPts val="0"/>
              </a:spcAft>
            </a:pPr>
            <a:r>
              <a:rPr lang="zh-CN" altLang="en-US" sz="2400" dirty="0"/>
              <a:t>组合的</a:t>
            </a:r>
            <a:r>
              <a:rPr lang="en-US" altLang="zh-CN" sz="2400" b="1" dirty="0"/>
              <a:t>F</a:t>
            </a:r>
            <a:r>
              <a:rPr lang="zh-CN" altLang="en-US" sz="2400" dirty="0"/>
              <a:t>与某种</a:t>
            </a:r>
            <a:r>
              <a:rPr lang="en-US" altLang="zh-CN" sz="2400" b="1" dirty="0"/>
              <a:t>MSI</a:t>
            </a:r>
            <a:r>
              <a:rPr lang="zh-CN" altLang="en-US" sz="2400" dirty="0"/>
              <a:t>的</a:t>
            </a:r>
            <a:r>
              <a:rPr lang="en-US" altLang="zh-CN" sz="2400" b="1" dirty="0"/>
              <a:t>F</a:t>
            </a:r>
            <a:r>
              <a:rPr lang="zh-CN" altLang="en-US" sz="2400" dirty="0"/>
              <a:t>形式相同，该</a:t>
            </a:r>
            <a:r>
              <a:rPr lang="en-US" altLang="zh-CN" sz="2400" b="1" dirty="0"/>
              <a:t>MSI</a:t>
            </a:r>
            <a:r>
              <a:rPr lang="zh-CN" altLang="en-US" sz="2400" dirty="0"/>
              <a:t>最合适。</a:t>
            </a:r>
            <a:endParaRPr lang="en-US" altLang="zh-CN" sz="2400" dirty="0"/>
          </a:p>
          <a:p>
            <a:pPr marL="1080000" lvl="1" indent="-180000" eaLnBrk="1" hangingPunct="1">
              <a:lnSpc>
                <a:spcPct val="110000"/>
              </a:lnSpc>
              <a:spcBef>
                <a:spcPts val="200"/>
              </a:spcBef>
              <a:spcAft>
                <a:spcPts val="0"/>
              </a:spcAft>
            </a:pPr>
            <a:r>
              <a:rPr lang="zh-CN" altLang="en-US" sz="2400" dirty="0"/>
              <a:t>组合的</a:t>
            </a:r>
            <a:r>
              <a:rPr lang="en-US" altLang="zh-CN" sz="2400" b="1" dirty="0"/>
              <a:t>F</a:t>
            </a:r>
            <a:r>
              <a:rPr lang="zh-CN" altLang="en-US" sz="2400" dirty="0"/>
              <a:t>是</a:t>
            </a:r>
            <a:r>
              <a:rPr lang="en-US" altLang="zh-CN" sz="2400" b="1" dirty="0"/>
              <a:t>MSI</a:t>
            </a:r>
            <a:r>
              <a:rPr lang="zh-CN" altLang="en-US" sz="2400" dirty="0"/>
              <a:t>的</a:t>
            </a:r>
            <a:r>
              <a:rPr lang="en-US" altLang="zh-CN" sz="2400" b="1" dirty="0"/>
              <a:t>F</a:t>
            </a:r>
            <a:r>
              <a:rPr lang="zh-CN" altLang="en-US" sz="2400" dirty="0"/>
              <a:t>的一部分，将</a:t>
            </a:r>
            <a:r>
              <a:rPr lang="en-US" altLang="zh-CN" sz="2400" b="1" dirty="0"/>
              <a:t>MSI</a:t>
            </a:r>
            <a:r>
              <a:rPr lang="zh-CN" altLang="en-US" sz="2400" dirty="0"/>
              <a:t>的多余输入作适当处理即可。</a:t>
            </a:r>
            <a:endParaRPr lang="en-US" altLang="zh-CN" sz="2400" dirty="0"/>
          </a:p>
          <a:p>
            <a:pPr marL="1080000" lvl="1" indent="-180000" eaLnBrk="1" hangingPunct="1">
              <a:lnSpc>
                <a:spcPct val="110000"/>
              </a:lnSpc>
              <a:spcBef>
                <a:spcPts val="200"/>
              </a:spcBef>
              <a:spcAft>
                <a:spcPts val="0"/>
              </a:spcAft>
            </a:pPr>
            <a:r>
              <a:rPr lang="en-US" altLang="zh-CN" sz="2400" b="1" dirty="0"/>
              <a:t>MSI</a:t>
            </a:r>
            <a:r>
              <a:rPr lang="zh-CN" altLang="en-US" sz="2400" dirty="0"/>
              <a:t>的</a:t>
            </a:r>
            <a:r>
              <a:rPr lang="en-US" altLang="zh-CN" sz="2400" b="1" dirty="0"/>
              <a:t>F</a:t>
            </a:r>
            <a:r>
              <a:rPr lang="zh-CN" altLang="en-US" sz="2400" dirty="0"/>
              <a:t>形式是组合的</a:t>
            </a:r>
            <a:r>
              <a:rPr lang="en-US" altLang="zh-CN" sz="2400" b="1" dirty="0"/>
              <a:t>F</a:t>
            </a:r>
            <a:r>
              <a:rPr lang="zh-CN" altLang="en-US" sz="2400" dirty="0"/>
              <a:t>的一部分，用多片</a:t>
            </a:r>
            <a:r>
              <a:rPr lang="en-US" altLang="zh-CN" sz="2400" b="1" dirty="0"/>
              <a:t>MSI</a:t>
            </a:r>
            <a:r>
              <a:rPr lang="zh-CN" altLang="en-US" sz="2400" dirty="0"/>
              <a:t>及少量逻辑门进行扩展。</a:t>
            </a:r>
            <a:endParaRPr lang="en-US" altLang="zh-CN" sz="2400" dirty="0"/>
          </a:p>
          <a:p>
            <a:pPr marL="1080000" lvl="1" indent="-180000" eaLnBrk="1" hangingPunct="1">
              <a:lnSpc>
                <a:spcPct val="110000"/>
              </a:lnSpc>
              <a:spcBef>
                <a:spcPts val="200"/>
              </a:spcBef>
              <a:spcAft>
                <a:spcPts val="0"/>
              </a:spcAft>
            </a:pPr>
            <a:r>
              <a:rPr lang="zh-CN" altLang="en-US" sz="2400" dirty="0"/>
              <a:t> 多输入单输出</a:t>
            </a:r>
            <a:r>
              <a:rPr lang="zh-CN" altLang="en-US" sz="2400" dirty="0">
                <a:sym typeface="Wingdings" panose="05000000000000000000" pitchFamily="2" charset="2"/>
              </a:rPr>
              <a:t></a:t>
            </a:r>
            <a:r>
              <a:rPr lang="en-US" altLang="zh-CN" sz="2400" b="1" dirty="0">
                <a:sym typeface="Wingdings" panose="05000000000000000000" pitchFamily="2" charset="2"/>
              </a:rPr>
              <a:t>MUX</a:t>
            </a:r>
            <a:r>
              <a:rPr lang="zh-CN" altLang="en-US" sz="2400" dirty="0">
                <a:sym typeface="Wingdings" panose="05000000000000000000" pitchFamily="2" charset="2"/>
              </a:rPr>
              <a:t>；</a:t>
            </a:r>
            <a:r>
              <a:rPr lang="zh-CN" altLang="en-US" sz="2400" dirty="0"/>
              <a:t> 多输入多输出</a:t>
            </a:r>
            <a:r>
              <a:rPr lang="zh-CN" altLang="en-US" sz="2400" dirty="0">
                <a:sym typeface="Wingdings" panose="05000000000000000000" pitchFamily="2" charset="2"/>
              </a:rPr>
              <a:t></a:t>
            </a:r>
            <a:r>
              <a:rPr lang="zh-CN" altLang="en-US" sz="2400" b="1" dirty="0">
                <a:sym typeface="Wingdings" panose="05000000000000000000" pitchFamily="2" charset="2"/>
              </a:rPr>
              <a:t>译码器</a:t>
            </a:r>
            <a:r>
              <a:rPr lang="zh-CN" altLang="en-US" sz="2400" dirty="0">
                <a:sym typeface="Wingdings" panose="05000000000000000000" pitchFamily="2" charset="2"/>
              </a:rPr>
              <a:t>。</a:t>
            </a:r>
            <a:endParaRPr lang="en-US" altLang="zh-CN" sz="2400" dirty="0">
              <a:sym typeface="Wingdings" panose="05000000000000000000" pitchFamily="2" charset="2"/>
            </a:endParaRPr>
          </a:p>
          <a:p>
            <a:pPr marL="1080000" lvl="1" indent="-180000" eaLnBrk="1" hangingPunct="1">
              <a:lnSpc>
                <a:spcPct val="110000"/>
              </a:lnSpc>
              <a:spcBef>
                <a:spcPts val="200"/>
              </a:spcBef>
              <a:spcAft>
                <a:spcPts val="0"/>
              </a:spcAft>
            </a:pPr>
            <a:r>
              <a:rPr lang="zh-CN" altLang="en-US" sz="2400" dirty="0"/>
              <a:t> 组合的</a:t>
            </a:r>
            <a:r>
              <a:rPr lang="en-US" altLang="zh-CN" sz="2400" b="1" dirty="0"/>
              <a:t>F</a:t>
            </a:r>
            <a:r>
              <a:rPr lang="zh-CN" altLang="en-US" sz="2400" dirty="0"/>
              <a:t>是</a:t>
            </a:r>
            <a:r>
              <a:rPr lang="en-US" altLang="zh-CN" sz="2400" b="1" dirty="0"/>
              <a:t>MSI</a:t>
            </a:r>
            <a:r>
              <a:rPr lang="zh-CN" altLang="en-US" sz="2400" dirty="0"/>
              <a:t>的</a:t>
            </a:r>
            <a:r>
              <a:rPr lang="en-US" altLang="zh-CN" sz="2400" b="1" dirty="0"/>
              <a:t>F</a:t>
            </a:r>
            <a:r>
              <a:rPr lang="zh-CN" altLang="en-US" sz="2400" dirty="0"/>
              <a:t>相同之处很少，不宜用该</a:t>
            </a:r>
            <a:r>
              <a:rPr lang="en-US" altLang="zh-CN" sz="2400" b="1" dirty="0"/>
              <a:t>MSI</a:t>
            </a:r>
            <a:r>
              <a:rPr lang="zh-CN" altLang="en-US" sz="2400" dirty="0">
                <a:latin typeface="+mn-ea"/>
              </a:rPr>
              <a:t>。</a:t>
            </a:r>
            <a:endParaRPr lang="en-US" altLang="zh-CN" sz="2400" dirty="0">
              <a:latin typeface="+mn-ea"/>
            </a:endParaRPr>
          </a:p>
          <a:p>
            <a:pPr marL="262800" indent="0" eaLnBrk="1" hangingPunct="1">
              <a:lnSpc>
                <a:spcPct val="110000"/>
              </a:lnSpc>
              <a:spcBef>
                <a:spcPts val="200"/>
              </a:spcBef>
              <a:spcAft>
                <a:spcPts val="0"/>
              </a:spcAft>
              <a:buNone/>
            </a:pPr>
            <a:r>
              <a:rPr lang="en-US" altLang="zh-CN" sz="2400" b="1" dirty="0">
                <a:latin typeface="+mn-ea"/>
              </a:rPr>
              <a:t>      (4) </a:t>
            </a:r>
            <a:r>
              <a:rPr lang="zh-CN" altLang="en-US" sz="2400" b="1" dirty="0">
                <a:latin typeface="+mn-ea"/>
              </a:rPr>
              <a:t>根据对比结果画逻辑图</a:t>
            </a:r>
          </a:p>
          <a:p>
            <a:pPr marL="0" indent="-457200" eaLnBrk="1" hangingPunct="1"/>
            <a:endParaRPr lang="zh-CN" altLang="en-US" sz="2600" kern="1200" dirty="0">
              <a:latin typeface="+mn-ea"/>
            </a:endParaRPr>
          </a:p>
          <a:p>
            <a:pPr marL="0" indent="-457200" eaLnBrk="1" hangingPunct="1"/>
            <a:endParaRPr lang="en-US" altLang="zh-CN" sz="2600" kern="1200" dirty="0">
              <a:latin typeface="+mn-ea"/>
            </a:endParaRPr>
          </a:p>
          <a:p>
            <a:pPr marL="0" indent="-457200" eaLnBrk="1" hangingPunct="1"/>
            <a:endParaRPr lang="zh-CN" altLang="en-US" sz="2600" kern="1200" dirty="0">
              <a:latin typeface="+mn-ea"/>
            </a:endParaRPr>
          </a:p>
          <a:p>
            <a:pPr eaLnBrk="1" hangingPunct="1">
              <a:lnSpc>
                <a:spcPct val="120000"/>
              </a:lnSpc>
              <a:buClr>
                <a:srgbClr val="0000FF"/>
              </a:buClr>
            </a:pPr>
            <a:endParaRPr lang="en-US" altLang="zh-CN" sz="2800" dirty="0">
              <a:latin typeface="+mn-ea"/>
            </a:endParaRPr>
          </a:p>
        </p:txBody>
      </p:sp>
      <p:sp>
        <p:nvSpPr>
          <p:cNvPr id="4" name="Rectangle 2"/>
          <p:cNvSpPr txBox="1">
            <a:spLocks noChangeArrowheads="1"/>
          </p:cNvSpPr>
          <p:nvPr/>
        </p:nvSpPr>
        <p:spPr>
          <a:xfrm>
            <a:off x="266585" y="71634"/>
            <a:ext cx="720090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en-US" altLang="zh-CN" sz="3200" kern="0">
                <a:solidFill>
                  <a:srgbClr val="0000FF"/>
                </a:solidFill>
                <a:latin typeface="+mn-ea"/>
                <a:ea typeface="+mn-ea"/>
              </a:rPr>
              <a:t>4 MSI</a:t>
            </a:r>
            <a:r>
              <a:rPr lang="zh-CN" altLang="en-US" sz="3200" kern="0">
                <a:solidFill>
                  <a:srgbClr val="0000FF"/>
                </a:solidFill>
                <a:latin typeface="+mn-ea"/>
                <a:ea typeface="+mn-ea"/>
              </a:rPr>
              <a:t>组合电路的设计</a:t>
            </a:r>
            <a:endParaRPr lang="zh-CN" altLang="en-US" sz="3200" kern="0" dirty="0">
              <a:solidFill>
                <a:srgbClr val="0000FF"/>
              </a:solidFill>
              <a:latin typeface="+mn-ea"/>
              <a:ea typeface="+mn-ea"/>
            </a:endParaRPr>
          </a:p>
        </p:txBody>
      </p:sp>
    </p:spTree>
    <p:extLst>
      <p:ext uri="{BB962C8B-B14F-4D97-AF65-F5344CB8AC3E}">
        <p14:creationId xmlns:p14="http://schemas.microsoft.com/office/powerpoint/2010/main" val="103508766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6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67">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67">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75248" y="1094892"/>
            <a:ext cx="9068752" cy="705485"/>
          </a:xfrm>
          <a:solidFill>
            <a:schemeClr val="bg1"/>
          </a:solidFill>
        </p:spPr>
        <p:txBody>
          <a:bodyPr/>
          <a:lstStyle/>
          <a:p>
            <a:pPr marL="457200" indent="-457200" algn="l" eaLnBrk="1" hangingPunct="1">
              <a:buFont typeface="Wingdings" panose="05000000000000000000" pitchFamily="2" charset="2"/>
              <a:buChar char="l"/>
            </a:pPr>
            <a:r>
              <a:rPr lang="zh-CN" altLang="en-US" sz="3200" b="1">
                <a:solidFill>
                  <a:srgbClr val="0000FF"/>
                </a:solidFill>
                <a:latin typeface="+mn-ea"/>
                <a:ea typeface="+mn-ea"/>
              </a:rPr>
              <a:t>用数据选择器</a:t>
            </a:r>
            <a:r>
              <a:rPr lang="en-US" altLang="zh-CN" sz="3200" b="1">
                <a:solidFill>
                  <a:srgbClr val="0000FF"/>
                </a:solidFill>
                <a:latin typeface="+mn-ea"/>
                <a:ea typeface="+mn-ea"/>
              </a:rPr>
              <a:t>(MUX)</a:t>
            </a:r>
            <a:r>
              <a:rPr lang="zh-CN" altLang="en-US" sz="3200" b="1">
                <a:solidFill>
                  <a:srgbClr val="0000FF"/>
                </a:solidFill>
                <a:latin typeface="+mn-ea"/>
                <a:ea typeface="+mn-ea"/>
              </a:rPr>
              <a:t>设计组合逻辑电路</a:t>
            </a:r>
            <a:br>
              <a:rPr lang="zh-CN" altLang="en-US" sz="3200" b="1">
                <a:solidFill>
                  <a:srgbClr val="0000FF"/>
                </a:solidFill>
                <a:latin typeface="+mn-ea"/>
                <a:ea typeface="+mn-ea"/>
              </a:rPr>
            </a:br>
            <a:endParaRPr lang="zh-CN" altLang="en-US" sz="3200" b="1">
              <a:solidFill>
                <a:srgbClr val="0000FF"/>
              </a:solidFill>
              <a:latin typeface="+mn-ea"/>
              <a:ea typeface="+mn-ea"/>
            </a:endParaRPr>
          </a:p>
        </p:txBody>
      </p:sp>
      <p:sp>
        <p:nvSpPr>
          <p:cNvPr id="185347" name="Rectangle 3"/>
          <p:cNvSpPr>
            <a:spLocks noGrp="1" noChangeArrowheads="1"/>
          </p:cNvSpPr>
          <p:nvPr>
            <p:ph type="body" idx="1"/>
          </p:nvPr>
        </p:nvSpPr>
        <p:spPr>
          <a:xfrm>
            <a:off x="199231" y="1800377"/>
            <a:ext cx="8159910" cy="4130372"/>
          </a:xfrm>
        </p:spPr>
        <p:txBody>
          <a:bodyPr/>
          <a:lstStyle/>
          <a:p>
            <a:pPr marL="36000" indent="-457200" eaLnBrk="1" hangingPunct="1">
              <a:lnSpc>
                <a:spcPct val="120000"/>
              </a:lnSpc>
              <a:spcAft>
                <a:spcPts val="0"/>
              </a:spcAft>
            </a:pPr>
            <a:r>
              <a:rPr kumimoji="1" lang="zh-CN" altLang="en-US" sz="2600" b="1">
                <a:latin typeface="+mn-ea"/>
              </a:rPr>
              <a:t>数据选择器：多路输入</a:t>
            </a:r>
            <a:r>
              <a:rPr kumimoji="1" lang="en-US" altLang="zh-CN" sz="2600" b="1">
                <a:latin typeface="+mn-ea"/>
              </a:rPr>
              <a:t>-&gt;</a:t>
            </a:r>
            <a:r>
              <a:rPr kumimoji="1" lang="zh-CN" altLang="en-US" sz="2600" b="1">
                <a:latin typeface="+mn-ea"/>
              </a:rPr>
              <a:t>单路输出</a:t>
            </a:r>
            <a:endParaRPr kumimoji="1" lang="en-US" altLang="zh-CN" sz="2600" b="1">
              <a:latin typeface="+mn-ea"/>
            </a:endParaRPr>
          </a:p>
          <a:p>
            <a:pPr marL="36000" indent="-457200" eaLnBrk="1" hangingPunct="1">
              <a:lnSpc>
                <a:spcPct val="120000"/>
              </a:lnSpc>
              <a:spcAft>
                <a:spcPts val="0"/>
              </a:spcAft>
            </a:pPr>
            <a:r>
              <a:rPr kumimoji="1" lang="zh-CN" altLang="en-US" sz="2600" b="1">
                <a:solidFill>
                  <a:srgbClr val="800000"/>
                </a:solidFill>
                <a:latin typeface="+mn-ea"/>
              </a:rPr>
              <a:t>设计步骤： </a:t>
            </a:r>
            <a:endParaRPr kumimoji="1" lang="en-US" altLang="zh-CN" sz="2600" b="1">
              <a:solidFill>
                <a:srgbClr val="800000"/>
              </a:solidFill>
              <a:latin typeface="+mn-ea"/>
            </a:endParaRPr>
          </a:p>
          <a:p>
            <a:pPr marL="360000" indent="0" eaLnBrk="1" hangingPunct="1">
              <a:lnSpc>
                <a:spcPct val="120000"/>
              </a:lnSpc>
              <a:spcAft>
                <a:spcPts val="0"/>
              </a:spcAft>
              <a:buNone/>
            </a:pPr>
            <a:r>
              <a:rPr kumimoji="1" lang="zh-CN" altLang="en-US" sz="2600">
                <a:latin typeface="+mn-ea"/>
              </a:rPr>
              <a:t>①根据具体工程问题列真值表或写出最小项表达式。</a:t>
            </a:r>
            <a:endParaRPr kumimoji="1" lang="en-US" altLang="zh-CN" sz="2600">
              <a:latin typeface="+mn-ea"/>
            </a:endParaRPr>
          </a:p>
          <a:p>
            <a:pPr marL="360000" indent="0" eaLnBrk="1" hangingPunct="1">
              <a:lnSpc>
                <a:spcPct val="120000"/>
              </a:lnSpc>
              <a:spcAft>
                <a:spcPts val="0"/>
              </a:spcAft>
              <a:buNone/>
            </a:pPr>
            <a:r>
              <a:rPr kumimoji="1" lang="zh-CN" altLang="en-US" sz="2600">
                <a:latin typeface="+mn-ea"/>
              </a:rPr>
              <a:t>②确定数据选择器的类型，写出表达式或列出真值表。</a:t>
            </a:r>
            <a:endParaRPr kumimoji="1" lang="en-US" altLang="zh-CN" sz="2600">
              <a:latin typeface="+mn-ea"/>
            </a:endParaRPr>
          </a:p>
          <a:p>
            <a:pPr marL="360000" indent="0" eaLnBrk="1" hangingPunct="1">
              <a:lnSpc>
                <a:spcPct val="120000"/>
              </a:lnSpc>
              <a:spcAft>
                <a:spcPts val="0"/>
              </a:spcAft>
              <a:buNone/>
            </a:pPr>
            <a:r>
              <a:rPr kumimoji="1" lang="zh-CN" altLang="en-US" sz="2600">
                <a:latin typeface="+mn-ea"/>
              </a:rPr>
              <a:t>③确定地址变量与电路的输入变量以及输出函数之间的对应关系。</a:t>
            </a:r>
            <a:endParaRPr kumimoji="1" lang="en-US" altLang="zh-CN" sz="2600">
              <a:latin typeface="+mn-ea"/>
            </a:endParaRPr>
          </a:p>
          <a:p>
            <a:pPr marL="360000" indent="0" eaLnBrk="1" hangingPunct="1">
              <a:lnSpc>
                <a:spcPct val="120000"/>
              </a:lnSpc>
              <a:spcAft>
                <a:spcPts val="0"/>
              </a:spcAft>
              <a:buNone/>
            </a:pPr>
            <a:r>
              <a:rPr kumimoji="1" lang="zh-CN" altLang="en-US" sz="2600">
                <a:latin typeface="+mn-ea"/>
              </a:rPr>
              <a:t>④用对比法确定各个</a:t>
            </a:r>
            <a:r>
              <a:rPr kumimoji="1" lang="en-US" altLang="zh-CN" sz="2600">
                <a:latin typeface="+mn-ea"/>
              </a:rPr>
              <a:t>D</a:t>
            </a:r>
            <a:r>
              <a:rPr kumimoji="1" lang="zh-CN" altLang="en-US" sz="2600">
                <a:latin typeface="+mn-ea"/>
              </a:rPr>
              <a:t>输入端的值。</a:t>
            </a:r>
            <a:endParaRPr kumimoji="1" lang="en-US" altLang="zh-CN" sz="2600">
              <a:latin typeface="+mn-ea"/>
            </a:endParaRPr>
          </a:p>
          <a:p>
            <a:pPr marL="360000" indent="0" eaLnBrk="1" hangingPunct="1">
              <a:lnSpc>
                <a:spcPct val="120000"/>
              </a:lnSpc>
              <a:spcAft>
                <a:spcPts val="0"/>
              </a:spcAft>
              <a:buNone/>
            </a:pPr>
            <a:r>
              <a:rPr kumimoji="1" lang="zh-CN" altLang="en-US" sz="2600">
                <a:latin typeface="+mn-ea"/>
              </a:rPr>
              <a:t>⑤画逻辑图</a:t>
            </a:r>
            <a:r>
              <a:rPr kumimoji="1" lang="zh-CN" altLang="en-US" sz="2400">
                <a:latin typeface="+mn-ea"/>
              </a:rPr>
              <a:t>。</a:t>
            </a:r>
          </a:p>
          <a:p>
            <a:pPr eaLnBrk="1" hangingPunct="1">
              <a:lnSpc>
                <a:spcPct val="120000"/>
              </a:lnSpc>
              <a:spcAft>
                <a:spcPts val="0"/>
              </a:spcAft>
            </a:pPr>
            <a:endParaRPr kumimoji="1" lang="zh-CN" altLang="en-US" sz="2400">
              <a:latin typeface="+mn-ea"/>
            </a:endParaRPr>
          </a:p>
        </p:txBody>
      </p:sp>
    </p:spTree>
    <p:extLst>
      <p:ext uri="{BB962C8B-B14F-4D97-AF65-F5344CB8AC3E}">
        <p14:creationId xmlns:p14="http://schemas.microsoft.com/office/powerpoint/2010/main" val="28498895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Effect transition="in" filter="wipe(up)">
                                      <p:cBhvr>
                                        <p:cTn id="11" dur="2000"/>
                                        <p:tgtEl>
                                          <p:spTgt spid="185347">
                                            <p:txEl>
                                              <p:pRg st="1" end="1"/>
                                            </p:txEl>
                                          </p:spTgt>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Effect transition="in" filter="wipe(up)">
                                      <p:cBhvr>
                                        <p:cTn id="15" dur="2000"/>
                                        <p:tgtEl>
                                          <p:spTgt spid="185347">
                                            <p:txEl>
                                              <p:pRg st="2" end="2"/>
                                            </p:txEl>
                                          </p:spTgt>
                                        </p:tgtEl>
                                      </p:cBhvr>
                                    </p:animEffect>
                                  </p:childTnLst>
                                </p:cTn>
                              </p:par>
                            </p:childTnLst>
                          </p:cTn>
                        </p:par>
                        <p:par>
                          <p:cTn id="16" fill="hold">
                            <p:stCondLst>
                              <p:cond delay="6000"/>
                            </p:stCondLst>
                            <p:childTnLst>
                              <p:par>
                                <p:cTn id="17" presetID="22" presetClass="entr" presetSubtype="1" fill="hold" grpId="0" nodeType="afterEffect">
                                  <p:stCondLst>
                                    <p:cond delay="0"/>
                                  </p:stCondLst>
                                  <p:childTnLst>
                                    <p:set>
                                      <p:cBhvr>
                                        <p:cTn id="18" dur="1" fill="hold">
                                          <p:stCondLst>
                                            <p:cond delay="0"/>
                                          </p:stCondLst>
                                        </p:cTn>
                                        <p:tgtEl>
                                          <p:spTgt spid="185347">
                                            <p:txEl>
                                              <p:pRg st="3" end="3"/>
                                            </p:txEl>
                                          </p:spTgt>
                                        </p:tgtEl>
                                        <p:attrNameLst>
                                          <p:attrName>style.visibility</p:attrName>
                                        </p:attrNameLst>
                                      </p:cBhvr>
                                      <p:to>
                                        <p:strVal val="visible"/>
                                      </p:to>
                                    </p:set>
                                    <p:animEffect transition="in" filter="wipe(up)">
                                      <p:cBhvr>
                                        <p:cTn id="19" dur="2000"/>
                                        <p:tgtEl>
                                          <p:spTgt spid="185347">
                                            <p:txEl>
                                              <p:pRg st="3" end="3"/>
                                            </p:txEl>
                                          </p:spTgt>
                                        </p:tgtEl>
                                      </p:cBhvr>
                                    </p:animEffect>
                                  </p:childTnLst>
                                </p:cTn>
                              </p:par>
                            </p:childTnLst>
                          </p:cTn>
                        </p:par>
                        <p:par>
                          <p:cTn id="20" fill="hold">
                            <p:stCondLst>
                              <p:cond delay="8000"/>
                            </p:stCondLst>
                            <p:childTnLst>
                              <p:par>
                                <p:cTn id="21" presetID="22" presetClass="entr" presetSubtype="1" fill="hold" grpId="0" nodeType="afterEffect">
                                  <p:stCondLst>
                                    <p:cond delay="0"/>
                                  </p:stCondLst>
                                  <p:childTnLst>
                                    <p:set>
                                      <p:cBhvr>
                                        <p:cTn id="22" dur="1" fill="hold">
                                          <p:stCondLst>
                                            <p:cond delay="0"/>
                                          </p:stCondLst>
                                        </p:cTn>
                                        <p:tgtEl>
                                          <p:spTgt spid="185347">
                                            <p:txEl>
                                              <p:pRg st="4" end="4"/>
                                            </p:txEl>
                                          </p:spTgt>
                                        </p:tgtEl>
                                        <p:attrNameLst>
                                          <p:attrName>style.visibility</p:attrName>
                                        </p:attrNameLst>
                                      </p:cBhvr>
                                      <p:to>
                                        <p:strVal val="visible"/>
                                      </p:to>
                                    </p:set>
                                    <p:animEffect transition="in" filter="wipe(up)">
                                      <p:cBhvr>
                                        <p:cTn id="23" dur="2000"/>
                                        <p:tgtEl>
                                          <p:spTgt spid="185347">
                                            <p:txEl>
                                              <p:pRg st="4" end="4"/>
                                            </p:txEl>
                                          </p:spTgt>
                                        </p:tgtEl>
                                      </p:cBhvr>
                                    </p:animEffect>
                                  </p:childTnLst>
                                </p:cTn>
                              </p:par>
                            </p:childTnLst>
                          </p:cTn>
                        </p:par>
                        <p:par>
                          <p:cTn id="24" fill="hold">
                            <p:stCondLst>
                              <p:cond delay="10000"/>
                            </p:stCondLst>
                            <p:childTnLst>
                              <p:par>
                                <p:cTn id="25" presetID="22" presetClass="entr" presetSubtype="1" fill="hold" grpId="0" nodeType="afterEffect">
                                  <p:stCondLst>
                                    <p:cond delay="0"/>
                                  </p:stCondLst>
                                  <p:childTnLst>
                                    <p:set>
                                      <p:cBhvr>
                                        <p:cTn id="26" dur="1" fill="hold">
                                          <p:stCondLst>
                                            <p:cond delay="0"/>
                                          </p:stCondLst>
                                        </p:cTn>
                                        <p:tgtEl>
                                          <p:spTgt spid="185347">
                                            <p:txEl>
                                              <p:pRg st="5" end="5"/>
                                            </p:txEl>
                                          </p:spTgt>
                                        </p:tgtEl>
                                        <p:attrNameLst>
                                          <p:attrName>style.visibility</p:attrName>
                                        </p:attrNameLst>
                                      </p:cBhvr>
                                      <p:to>
                                        <p:strVal val="visible"/>
                                      </p:to>
                                    </p:set>
                                    <p:animEffect transition="in" filter="wipe(up)">
                                      <p:cBhvr>
                                        <p:cTn id="27" dur="2000"/>
                                        <p:tgtEl>
                                          <p:spTgt spid="185347">
                                            <p:txEl>
                                              <p:pRg st="5" end="5"/>
                                            </p:txEl>
                                          </p:spTgt>
                                        </p:tgtEl>
                                      </p:cBhvr>
                                    </p:animEffect>
                                  </p:childTnLst>
                                </p:cTn>
                              </p:par>
                            </p:childTnLst>
                          </p:cTn>
                        </p:par>
                        <p:par>
                          <p:cTn id="28" fill="hold">
                            <p:stCondLst>
                              <p:cond delay="12000"/>
                            </p:stCondLst>
                            <p:childTnLst>
                              <p:par>
                                <p:cTn id="29" presetID="22" presetClass="entr" presetSubtype="1" fill="hold" grpId="0" nodeType="afterEffect">
                                  <p:stCondLst>
                                    <p:cond delay="0"/>
                                  </p:stCondLst>
                                  <p:childTnLst>
                                    <p:set>
                                      <p:cBhvr>
                                        <p:cTn id="30" dur="1" fill="hold">
                                          <p:stCondLst>
                                            <p:cond delay="0"/>
                                          </p:stCondLst>
                                        </p:cTn>
                                        <p:tgtEl>
                                          <p:spTgt spid="185347">
                                            <p:txEl>
                                              <p:pRg st="6" end="6"/>
                                            </p:txEl>
                                          </p:spTgt>
                                        </p:tgtEl>
                                        <p:attrNameLst>
                                          <p:attrName>style.visibility</p:attrName>
                                        </p:attrNameLst>
                                      </p:cBhvr>
                                      <p:to>
                                        <p:strVal val="visible"/>
                                      </p:to>
                                    </p:set>
                                    <p:animEffect transition="in" filter="wipe(up)">
                                      <p:cBhvr>
                                        <p:cTn id="31" dur="2000"/>
                                        <p:tgtEl>
                                          <p:spTgt spid="185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80807" y="999257"/>
            <a:ext cx="7200900" cy="1143000"/>
          </a:xfrm>
        </p:spPr>
        <p:txBody>
          <a:bodyPr/>
          <a:lstStyle/>
          <a:p>
            <a:pPr marL="457200" indent="-457200" algn="l" eaLnBrk="1" hangingPunct="1">
              <a:buFont typeface="Wingdings" panose="05000000000000000000" pitchFamily="2" charset="2"/>
              <a:buChar char="l"/>
            </a:pPr>
            <a:r>
              <a:rPr lang="en-US" altLang="zh-CN" sz="3200" b="1">
                <a:solidFill>
                  <a:srgbClr val="0000FF"/>
                </a:solidFill>
                <a:latin typeface="+mn-ea"/>
                <a:ea typeface="+mn-ea"/>
              </a:rPr>
              <a:t>SSI</a:t>
            </a:r>
            <a:r>
              <a:rPr lang="zh-CN" altLang="en-US" sz="3200" b="1">
                <a:solidFill>
                  <a:srgbClr val="0000FF"/>
                </a:solidFill>
                <a:latin typeface="+mn-ea"/>
                <a:ea typeface="+mn-ea"/>
              </a:rPr>
              <a:t>组合电路的设计 </a:t>
            </a:r>
          </a:p>
        </p:txBody>
      </p:sp>
      <p:sp>
        <p:nvSpPr>
          <p:cNvPr id="11267" name="Rectangle 3"/>
          <p:cNvSpPr>
            <a:spLocks noGrp="1" noChangeArrowheads="1"/>
          </p:cNvSpPr>
          <p:nvPr>
            <p:ph type="body" idx="1"/>
          </p:nvPr>
        </p:nvSpPr>
        <p:spPr>
          <a:xfrm>
            <a:off x="373470" y="1570757"/>
            <a:ext cx="8268488" cy="5145808"/>
          </a:xfrm>
        </p:spPr>
        <p:txBody>
          <a:bodyPr/>
          <a:lstStyle/>
          <a:p>
            <a:pPr eaLnBrk="1" hangingPunct="1"/>
            <a:r>
              <a:rPr lang="zh-CN" altLang="en-US" sz="2800" b="1" dirty="0">
                <a:solidFill>
                  <a:srgbClr val="A50021"/>
                </a:solidFill>
                <a:latin typeface="+mn-ea"/>
              </a:rPr>
              <a:t>设计方法</a:t>
            </a:r>
            <a:r>
              <a:rPr lang="zh-CN" altLang="en-US" sz="2800" dirty="0">
                <a:latin typeface="+mn-ea"/>
              </a:rPr>
              <a:t>：</a:t>
            </a:r>
            <a:r>
              <a:rPr lang="zh-CN" altLang="en-US" sz="2800" dirty="0"/>
              <a:t>从给定的</a:t>
            </a:r>
            <a:r>
              <a:rPr lang="zh-CN" altLang="en-US" sz="2800" b="1" dirty="0"/>
              <a:t>逻辑要求</a:t>
            </a:r>
            <a:r>
              <a:rPr lang="zh-CN" altLang="en-US" sz="2800" dirty="0"/>
              <a:t>出发，求出</a:t>
            </a:r>
            <a:r>
              <a:rPr lang="zh-CN" altLang="en-US" sz="2800" b="1" dirty="0"/>
              <a:t>逻辑图</a:t>
            </a:r>
            <a:r>
              <a:rPr lang="zh-CN" altLang="en-US" sz="2800" dirty="0">
                <a:latin typeface="+mn-ea"/>
              </a:rPr>
              <a:t>。</a:t>
            </a:r>
            <a:endParaRPr lang="en-US" altLang="zh-CN" sz="2800" dirty="0">
              <a:latin typeface="+mn-ea"/>
            </a:endParaRPr>
          </a:p>
          <a:p>
            <a:pPr eaLnBrk="1" hangingPunct="1"/>
            <a:r>
              <a:rPr lang="zh-CN" altLang="en-US" sz="2800" b="1" dirty="0">
                <a:solidFill>
                  <a:srgbClr val="A50021"/>
                </a:solidFill>
                <a:latin typeface="+mn-ea"/>
              </a:rPr>
              <a:t>设计步骤：</a:t>
            </a:r>
            <a:endParaRPr lang="en-US" altLang="zh-CN" sz="2800" b="1" dirty="0">
              <a:solidFill>
                <a:srgbClr val="A50021"/>
              </a:solidFill>
              <a:latin typeface="+mn-ea"/>
            </a:endParaRPr>
          </a:p>
          <a:p>
            <a:pPr marL="720000" lvl="1" indent="-457200" eaLnBrk="1" hangingPunct="1">
              <a:lnSpc>
                <a:spcPct val="110000"/>
              </a:lnSpc>
              <a:spcBef>
                <a:spcPts val="300"/>
              </a:spcBef>
              <a:buNone/>
            </a:pPr>
            <a:r>
              <a:rPr lang="en-US" altLang="zh-CN" sz="2600" b="1" dirty="0">
                <a:solidFill>
                  <a:srgbClr val="003300"/>
                </a:solidFill>
                <a:latin typeface="+mn-ea"/>
              </a:rPr>
              <a:t>(1) </a:t>
            </a:r>
            <a:r>
              <a:rPr lang="zh-CN" altLang="en-US" sz="2600" b="1" dirty="0">
                <a:solidFill>
                  <a:srgbClr val="003300"/>
                </a:solidFill>
                <a:latin typeface="+mn-ea"/>
              </a:rPr>
              <a:t>根据命题或功能表定输入变量、输出函数并进行状态赋值：</a:t>
            </a:r>
            <a:r>
              <a:rPr lang="zh-CN" altLang="en-US" sz="2400" dirty="0">
                <a:latin typeface="+mn-ea"/>
              </a:rPr>
              <a:t>将引起事件的原因确定为</a:t>
            </a:r>
            <a:r>
              <a:rPr lang="zh-CN" altLang="en-US" sz="2400" b="1" dirty="0">
                <a:latin typeface="+mn-ea"/>
              </a:rPr>
              <a:t>输入变量</a:t>
            </a:r>
            <a:r>
              <a:rPr lang="zh-CN" altLang="en-US" sz="2400" dirty="0">
                <a:latin typeface="+mn-ea"/>
              </a:rPr>
              <a:t>，将事件所产生的结果作为</a:t>
            </a:r>
            <a:r>
              <a:rPr lang="zh-CN" altLang="en-US" sz="2400" b="1" dirty="0">
                <a:latin typeface="+mn-ea"/>
              </a:rPr>
              <a:t>输出函数</a:t>
            </a:r>
            <a:r>
              <a:rPr lang="zh-CN" altLang="en-US" sz="2400" dirty="0">
                <a:latin typeface="+mn-ea"/>
              </a:rPr>
              <a:t>。状态赋值时用</a:t>
            </a:r>
            <a:r>
              <a:rPr lang="en-US" altLang="zh-CN" sz="2400" dirty="0">
                <a:latin typeface="+mn-ea"/>
              </a:rPr>
              <a:t>0</a:t>
            </a:r>
            <a:r>
              <a:rPr lang="zh-CN" altLang="en-US" sz="2400" dirty="0">
                <a:latin typeface="+mn-ea"/>
              </a:rPr>
              <a:t>，</a:t>
            </a:r>
            <a:r>
              <a:rPr lang="en-US" altLang="zh-CN" sz="2400" dirty="0">
                <a:latin typeface="+mn-ea"/>
              </a:rPr>
              <a:t>1</a:t>
            </a:r>
            <a:r>
              <a:rPr lang="zh-CN" altLang="en-US" sz="2400" dirty="0">
                <a:latin typeface="+mn-ea"/>
              </a:rPr>
              <a:t>表示输入信号和输出信号的逻辑状态。</a:t>
            </a:r>
            <a:endParaRPr lang="en-US" altLang="zh-CN" sz="2400" dirty="0">
              <a:latin typeface="+mn-ea"/>
            </a:endParaRPr>
          </a:p>
          <a:p>
            <a:pPr marL="720000" lvl="1" indent="-457200" eaLnBrk="1" hangingPunct="1">
              <a:lnSpc>
                <a:spcPct val="110000"/>
              </a:lnSpc>
              <a:spcBef>
                <a:spcPts val="300"/>
              </a:spcBef>
              <a:buNone/>
            </a:pPr>
            <a:r>
              <a:rPr lang="en-US" altLang="zh-CN" sz="2600" b="1" dirty="0">
                <a:solidFill>
                  <a:srgbClr val="003300"/>
                </a:solidFill>
                <a:latin typeface="+mn-ea"/>
              </a:rPr>
              <a:t>(2) </a:t>
            </a:r>
            <a:r>
              <a:rPr lang="zh-CN" altLang="en-US" sz="2600" b="1" dirty="0">
                <a:solidFill>
                  <a:srgbClr val="003300"/>
                </a:solidFill>
                <a:latin typeface="+mn-ea"/>
              </a:rPr>
              <a:t>列真值表。</a:t>
            </a:r>
            <a:endParaRPr lang="en-US" altLang="zh-CN" sz="2600" b="1" dirty="0">
              <a:solidFill>
                <a:srgbClr val="003300"/>
              </a:solidFill>
              <a:latin typeface="+mn-ea"/>
            </a:endParaRPr>
          </a:p>
          <a:p>
            <a:pPr marL="720000" lvl="1" indent="-457200" eaLnBrk="1" hangingPunct="1">
              <a:lnSpc>
                <a:spcPct val="110000"/>
              </a:lnSpc>
              <a:spcBef>
                <a:spcPts val="300"/>
              </a:spcBef>
              <a:buNone/>
            </a:pPr>
            <a:r>
              <a:rPr lang="en-US" altLang="zh-CN" sz="2600" b="1" dirty="0">
                <a:solidFill>
                  <a:srgbClr val="003300"/>
                </a:solidFill>
                <a:latin typeface="+mn-ea"/>
              </a:rPr>
              <a:t>(3) </a:t>
            </a:r>
            <a:r>
              <a:rPr lang="zh-CN" altLang="en-US" sz="2600" b="1" dirty="0">
                <a:solidFill>
                  <a:srgbClr val="003300"/>
                </a:solidFill>
                <a:latin typeface="+mn-ea"/>
              </a:rPr>
              <a:t>由真值表写出逻辑函数表达式。</a:t>
            </a:r>
            <a:endParaRPr lang="en-US" altLang="zh-CN" sz="2600" b="1" dirty="0">
              <a:solidFill>
                <a:srgbClr val="003300"/>
              </a:solidFill>
              <a:latin typeface="+mn-ea"/>
            </a:endParaRPr>
          </a:p>
          <a:p>
            <a:pPr marL="720000" lvl="1" indent="-457200" eaLnBrk="1" hangingPunct="1">
              <a:lnSpc>
                <a:spcPct val="110000"/>
              </a:lnSpc>
              <a:spcBef>
                <a:spcPts val="300"/>
              </a:spcBef>
              <a:buNone/>
            </a:pPr>
            <a:r>
              <a:rPr lang="en-US" altLang="zh-CN" sz="2600" b="1" dirty="0">
                <a:solidFill>
                  <a:srgbClr val="003300"/>
                </a:solidFill>
                <a:latin typeface="+mn-ea"/>
              </a:rPr>
              <a:t>(4) </a:t>
            </a:r>
            <a:r>
              <a:rPr lang="zh-CN" altLang="en-US" sz="2600" b="1" dirty="0">
                <a:solidFill>
                  <a:srgbClr val="003300"/>
                </a:solidFill>
                <a:latin typeface="+mn-ea"/>
              </a:rPr>
              <a:t>对逻辑函数进行化简或变换。</a:t>
            </a:r>
            <a:endParaRPr lang="en-US" altLang="zh-CN" sz="2600" b="1" dirty="0">
              <a:solidFill>
                <a:srgbClr val="003300"/>
              </a:solidFill>
              <a:latin typeface="+mn-ea"/>
            </a:endParaRPr>
          </a:p>
          <a:p>
            <a:pPr marL="720000" lvl="1" indent="-457200" eaLnBrk="1" hangingPunct="1">
              <a:lnSpc>
                <a:spcPct val="110000"/>
              </a:lnSpc>
              <a:spcBef>
                <a:spcPts val="300"/>
              </a:spcBef>
              <a:buNone/>
            </a:pPr>
            <a:r>
              <a:rPr lang="en-US" altLang="zh-CN" sz="2600" b="1" dirty="0">
                <a:solidFill>
                  <a:srgbClr val="003300"/>
                </a:solidFill>
                <a:latin typeface="+mn-ea"/>
              </a:rPr>
              <a:t>(5) </a:t>
            </a:r>
            <a:r>
              <a:rPr lang="zh-CN" altLang="en-US" sz="2600" b="1" dirty="0">
                <a:solidFill>
                  <a:srgbClr val="003300"/>
                </a:solidFill>
                <a:latin typeface="+mn-ea"/>
              </a:rPr>
              <a:t>画出逻辑图。</a:t>
            </a:r>
            <a:endParaRPr lang="en-US" altLang="zh-CN" sz="2600" b="1" dirty="0">
              <a:solidFill>
                <a:srgbClr val="003300"/>
              </a:solidFill>
              <a:latin typeface="+mn-ea"/>
            </a:endParaRPr>
          </a:p>
          <a:p>
            <a:pPr marL="720000" lvl="1" indent="-457200" eaLnBrk="1" hangingPunct="1">
              <a:lnSpc>
                <a:spcPct val="110000"/>
              </a:lnSpc>
              <a:spcBef>
                <a:spcPts val="300"/>
              </a:spcBef>
              <a:buNone/>
            </a:pPr>
            <a:r>
              <a:rPr lang="en-US" altLang="zh-CN" sz="2600" b="1" dirty="0">
                <a:solidFill>
                  <a:srgbClr val="003300"/>
                </a:solidFill>
                <a:latin typeface="+mn-ea"/>
              </a:rPr>
              <a:t>(6)</a:t>
            </a:r>
            <a:r>
              <a:rPr lang="zh-CN" altLang="en-US" sz="2600" b="1" dirty="0">
                <a:solidFill>
                  <a:srgbClr val="003300"/>
                </a:solidFill>
                <a:latin typeface="+mn-ea"/>
              </a:rPr>
              <a:t> 检查</a:t>
            </a:r>
            <a:r>
              <a:rPr lang="zh-CN" altLang="en-US" sz="2600" b="1" dirty="0">
                <a:solidFill>
                  <a:srgbClr val="800000"/>
                </a:solidFill>
                <a:latin typeface="+mn-ea"/>
              </a:rPr>
              <a:t>竞争冒险</a:t>
            </a:r>
            <a:r>
              <a:rPr lang="zh-CN" altLang="en-US" sz="2600" b="1" dirty="0">
                <a:solidFill>
                  <a:srgbClr val="003300"/>
                </a:solidFill>
                <a:latin typeface="+mn-ea"/>
              </a:rPr>
              <a:t>，如存在，修改设计。</a:t>
            </a:r>
            <a:r>
              <a:rPr lang="zh-CN" altLang="en-US" dirty="0"/>
              <a:t> </a:t>
            </a:r>
          </a:p>
        </p:txBody>
      </p:sp>
    </p:spTree>
    <p:extLst>
      <p:ext uri="{BB962C8B-B14F-4D97-AF65-F5344CB8AC3E}">
        <p14:creationId xmlns:p14="http://schemas.microsoft.com/office/powerpoint/2010/main" val="53299334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211915" y="720606"/>
            <a:ext cx="5476892" cy="2550914"/>
          </a:xfrm>
        </p:spPr>
        <p:txBody>
          <a:bodyPr/>
          <a:lstStyle/>
          <a:p>
            <a:pPr marL="36000" indent="0" eaLnBrk="1" hangingPunct="1">
              <a:lnSpc>
                <a:spcPct val="120000"/>
              </a:lnSpc>
              <a:spcBef>
                <a:spcPts val="0"/>
              </a:spcBef>
              <a:spcAft>
                <a:spcPts val="0"/>
              </a:spcAft>
              <a:buNone/>
            </a:pPr>
            <a:r>
              <a:rPr lang="zh-CN" altLang="en-US" sz="2400" b="1" kern="1200" dirty="0">
                <a:latin typeface="+mn-ea"/>
              </a:rPr>
              <a:t>解：</a:t>
            </a:r>
            <a:r>
              <a:rPr kumimoji="1" lang="zh-CN" altLang="en-US" sz="2400" dirty="0">
                <a:latin typeface="Times New Roman" panose="02020603050405020304" pitchFamily="18" charset="0"/>
                <a:cs typeface="Times New Roman" panose="02020603050405020304" pitchFamily="18" charset="0"/>
              </a:rPr>
              <a:t>列写判奇电路真值表；</a:t>
            </a:r>
            <a:endParaRPr kumimoji="1" lang="en-US" altLang="zh-CN" sz="2400" dirty="0">
              <a:latin typeface="Times New Roman" panose="02020603050405020304" pitchFamily="18" charset="0"/>
              <a:cs typeface="Times New Roman" panose="02020603050405020304" pitchFamily="18" charset="0"/>
            </a:endParaRPr>
          </a:p>
          <a:p>
            <a:pPr marL="36000" indent="0" eaLnBrk="1" hangingPunct="1">
              <a:lnSpc>
                <a:spcPct val="120000"/>
              </a:lnSpc>
              <a:spcBef>
                <a:spcPts val="0"/>
              </a:spcBef>
              <a:spcAft>
                <a:spcPts val="0"/>
              </a:spcAft>
              <a:buNone/>
            </a:pPr>
            <a:r>
              <a:rPr kumimoji="1" lang="zh-CN" altLang="en-US" sz="2400" dirty="0">
                <a:latin typeface="Times New Roman" panose="02020603050405020304" pitchFamily="18" charset="0"/>
                <a:cs typeface="Times New Roman" panose="02020603050405020304" pitchFamily="18" charset="0"/>
              </a:rPr>
              <a:t>     选用八选一数据选择器；</a:t>
            </a:r>
            <a:endParaRPr kumimoji="1" lang="en-US" altLang="zh-CN" sz="2400" dirty="0">
              <a:latin typeface="Times New Roman" panose="02020603050405020304" pitchFamily="18" charset="0"/>
              <a:cs typeface="Times New Roman" panose="02020603050405020304" pitchFamily="18" charset="0"/>
            </a:endParaRPr>
          </a:p>
          <a:p>
            <a:pPr marL="36000" indent="0" eaLnBrk="1" hangingPunct="1">
              <a:lnSpc>
                <a:spcPct val="120000"/>
              </a:lnSpc>
              <a:spcBef>
                <a:spcPts val="0"/>
              </a:spcBef>
              <a:spcAft>
                <a:spcPts val="0"/>
              </a:spcAft>
              <a:buNone/>
            </a:pPr>
            <a:r>
              <a:rPr kumimoji="1" lang="zh-CN" altLang="en-US" sz="2400" dirty="0">
                <a:latin typeface="Times New Roman" panose="02020603050405020304" pitchFamily="18" charset="0"/>
                <a:cs typeface="Times New Roman" panose="02020603050405020304" pitchFamily="18" charset="0"/>
              </a:rPr>
              <a:t>    采用真值表对比法：</a:t>
            </a:r>
            <a:endParaRPr kumimoji="1" lang="en-US" altLang="zh-CN" sz="2400" dirty="0">
              <a:latin typeface="Times New Roman" panose="02020603050405020304" pitchFamily="18" charset="0"/>
              <a:cs typeface="Times New Roman" panose="02020603050405020304" pitchFamily="18" charset="0"/>
            </a:endParaRPr>
          </a:p>
          <a:p>
            <a:pPr marL="36000" indent="0" eaLnBrk="1" hangingPunct="1">
              <a:lnSpc>
                <a:spcPct val="120000"/>
              </a:lnSpc>
              <a:spcBef>
                <a:spcPts val="0"/>
              </a:spcBef>
              <a:spcAft>
                <a:spcPts val="0"/>
              </a:spcAft>
              <a:buNone/>
            </a:pPr>
            <a:r>
              <a:rPr kumimoji="1" lang="en-US" altLang="zh-CN" sz="2400" dirty="0">
                <a:latin typeface="Times New Roman" panose="02020603050405020304" pitchFamily="18" charset="0"/>
                <a:cs typeface="Times New Roman" panose="02020603050405020304" pitchFamily="18" charset="0"/>
              </a:rPr>
              <a:t>    A-A</a:t>
            </a:r>
            <a:r>
              <a:rPr kumimoji="1" lang="en-US" altLang="zh-CN" sz="2400" baseline="-25000" dirty="0">
                <a:latin typeface="Times New Roman" panose="02020603050405020304" pitchFamily="18" charset="0"/>
                <a:cs typeface="Times New Roman" panose="02020603050405020304" pitchFamily="18" charset="0"/>
              </a:rPr>
              <a:t>2 </a:t>
            </a:r>
            <a:r>
              <a:rPr kumimoji="1" lang="en-US" altLang="zh-CN" sz="2400" dirty="0">
                <a:latin typeface="Times New Roman" panose="02020603050405020304" pitchFamily="18" charset="0"/>
                <a:cs typeface="Times New Roman" panose="02020603050405020304" pitchFamily="18" charset="0"/>
              </a:rPr>
              <a:t>   B-A</a:t>
            </a:r>
            <a:r>
              <a:rPr kumimoji="1" lang="en-US" altLang="zh-CN" sz="2400" baseline="-25000" dirty="0">
                <a:latin typeface="Times New Roman" panose="02020603050405020304" pitchFamily="18" charset="0"/>
                <a:cs typeface="Times New Roman" panose="02020603050405020304" pitchFamily="18" charset="0"/>
              </a:rPr>
              <a:t>1</a:t>
            </a:r>
            <a:r>
              <a:rPr kumimoji="1" lang="en-US" altLang="zh-CN" sz="2400" dirty="0">
                <a:latin typeface="Times New Roman" panose="02020603050405020304" pitchFamily="18" charset="0"/>
                <a:cs typeface="Times New Roman" panose="02020603050405020304" pitchFamily="18" charset="0"/>
              </a:rPr>
              <a:t>    C-A</a:t>
            </a:r>
            <a:r>
              <a:rPr kumimoji="1" lang="en-US" altLang="zh-CN" sz="2400" baseline="-25000" dirty="0">
                <a:latin typeface="Times New Roman" panose="02020603050405020304" pitchFamily="18" charset="0"/>
                <a:cs typeface="Times New Roman" panose="02020603050405020304" pitchFamily="18" charset="0"/>
              </a:rPr>
              <a:t>0      </a:t>
            </a:r>
            <a:r>
              <a:rPr kumimoji="1" lang="en-US" altLang="zh-CN" sz="2400" dirty="0">
                <a:latin typeface="Times New Roman" panose="02020603050405020304" pitchFamily="18" charset="0"/>
                <a:cs typeface="Times New Roman" panose="02020603050405020304" pitchFamily="18" charset="0"/>
              </a:rPr>
              <a:t>Y-F</a:t>
            </a:r>
            <a:r>
              <a:rPr kumimoji="1" lang="en-US" altLang="zh-CN" sz="2400" baseline="-25000" dirty="0">
                <a:latin typeface="Times New Roman" panose="02020603050405020304" pitchFamily="18" charset="0"/>
                <a:cs typeface="Times New Roman" panose="02020603050405020304" pitchFamily="18" charset="0"/>
              </a:rPr>
              <a:t>  </a:t>
            </a:r>
          </a:p>
          <a:p>
            <a:pPr eaLnBrk="1" hangingPunct="1">
              <a:lnSpc>
                <a:spcPct val="120000"/>
              </a:lnSpc>
              <a:spcBef>
                <a:spcPts val="0"/>
              </a:spcBef>
              <a:spcAft>
                <a:spcPts val="0"/>
              </a:spcAft>
              <a:buFontTx/>
              <a:buNone/>
            </a:pPr>
            <a:r>
              <a:rPr kumimoji="1" lang="en-US" altLang="zh-CN" sz="2400" dirty="0">
                <a:latin typeface="Times New Roman" panose="02020603050405020304" pitchFamily="18" charset="0"/>
                <a:cs typeface="Times New Roman" panose="02020603050405020304" pitchFamily="18" charset="0"/>
              </a:rPr>
              <a:t>	    </a:t>
            </a:r>
            <a:r>
              <a:rPr kumimoji="1" lang="zh-CN" altLang="en-US" sz="2400" dirty="0">
                <a:latin typeface="Times New Roman" panose="02020603050405020304" pitchFamily="18" charset="0"/>
                <a:cs typeface="Times New Roman" panose="02020603050405020304" pitchFamily="18" charset="0"/>
              </a:rPr>
              <a:t>所以 </a:t>
            </a:r>
            <a:r>
              <a:rPr kumimoji="1" lang="en-US" altLang="zh-CN" sz="2400" dirty="0">
                <a:latin typeface="Times New Roman" panose="02020603050405020304" pitchFamily="18" charset="0"/>
                <a:cs typeface="Times New Roman" panose="02020603050405020304" pitchFamily="18" charset="0"/>
              </a:rPr>
              <a:t>D</a:t>
            </a:r>
            <a:r>
              <a:rPr kumimoji="1" lang="en-US" altLang="zh-CN" sz="2400" baseline="-25000" dirty="0">
                <a:latin typeface="Times New Roman" panose="02020603050405020304" pitchFamily="18" charset="0"/>
                <a:cs typeface="Times New Roman" panose="02020603050405020304" pitchFamily="18" charset="0"/>
              </a:rPr>
              <a:t>0</a:t>
            </a:r>
            <a:r>
              <a:rPr kumimoji="1" lang="en-US" altLang="zh-CN" sz="2400" dirty="0">
                <a:latin typeface="Times New Roman" panose="02020603050405020304" pitchFamily="18" charset="0"/>
                <a:cs typeface="Times New Roman" panose="02020603050405020304" pitchFamily="18" charset="0"/>
              </a:rPr>
              <a:t>=D</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D</a:t>
            </a:r>
            <a:r>
              <a:rPr kumimoji="1" lang="en-US" altLang="zh-CN" sz="2400" baseline="-25000" dirty="0">
                <a:latin typeface="Times New Roman" panose="02020603050405020304" pitchFamily="18" charset="0"/>
                <a:cs typeface="Times New Roman" panose="02020603050405020304" pitchFamily="18" charset="0"/>
              </a:rPr>
              <a:t>1</a:t>
            </a:r>
            <a:r>
              <a:rPr kumimoji="1" lang="en-US" altLang="zh-CN" sz="2400" dirty="0">
                <a:latin typeface="Times New Roman" panose="02020603050405020304" pitchFamily="18" charset="0"/>
                <a:cs typeface="Times New Roman" panose="02020603050405020304" pitchFamily="18" charset="0"/>
              </a:rPr>
              <a:t>=D</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D</a:t>
            </a:r>
            <a:r>
              <a:rPr kumimoji="1" lang="en-US" altLang="zh-CN" sz="2400" baseline="-25000" dirty="0">
                <a:latin typeface="Times New Roman" panose="02020603050405020304" pitchFamily="18" charset="0"/>
                <a:cs typeface="Times New Roman" panose="02020603050405020304" pitchFamily="18" charset="0"/>
              </a:rPr>
              <a:t>2</a:t>
            </a:r>
            <a:r>
              <a:rPr kumimoji="1" lang="en-US" altLang="zh-CN" sz="2400" dirty="0">
                <a:latin typeface="Times New Roman" panose="02020603050405020304" pitchFamily="18" charset="0"/>
                <a:cs typeface="Times New Roman" panose="02020603050405020304" pitchFamily="18" charset="0"/>
              </a:rPr>
              <a:t>=D</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D</a:t>
            </a:r>
            <a:r>
              <a:rPr kumimoji="1" lang="en-US" altLang="zh-CN" sz="2400" baseline="-25000" dirty="0">
                <a:latin typeface="Times New Roman" panose="02020603050405020304" pitchFamily="18" charset="0"/>
                <a:cs typeface="Times New Roman" panose="02020603050405020304" pitchFamily="18" charset="0"/>
              </a:rPr>
              <a:t>3</a:t>
            </a:r>
            <a:r>
              <a:rPr kumimoji="1" lang="en-US" altLang="zh-CN" sz="2400" dirty="0">
                <a:latin typeface="Times New Roman" panose="02020603050405020304" pitchFamily="18" charset="0"/>
                <a:cs typeface="Times New Roman" panose="02020603050405020304" pitchFamily="18" charset="0"/>
              </a:rPr>
              <a:t>=D</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D</a:t>
            </a:r>
            <a:r>
              <a:rPr kumimoji="1" lang="en-US" altLang="zh-CN" sz="2400" baseline="-25000" dirty="0">
                <a:latin typeface="Times New Roman" panose="02020603050405020304" pitchFamily="18" charset="0"/>
                <a:cs typeface="Times New Roman" panose="02020603050405020304" pitchFamily="18" charset="0"/>
              </a:rPr>
              <a:t>4</a:t>
            </a:r>
            <a:r>
              <a:rPr kumimoji="1" lang="en-US" altLang="zh-CN" sz="2400" dirty="0">
                <a:latin typeface="Times New Roman" panose="02020603050405020304" pitchFamily="18" charset="0"/>
                <a:cs typeface="Times New Roman" panose="02020603050405020304" pitchFamily="18" charset="0"/>
              </a:rPr>
              <a:t>=D</a:t>
            </a:r>
            <a:r>
              <a:rPr kumimoji="1" lang="zh-CN" altLang="en-US" sz="2400" dirty="0">
                <a:latin typeface="Times New Roman" panose="02020603050405020304" pitchFamily="18" charset="0"/>
                <a:cs typeface="Times New Roman" panose="02020603050405020304" pitchFamily="18" charset="0"/>
              </a:rPr>
              <a:t>，</a:t>
            </a:r>
            <a:r>
              <a:rPr kumimoji="1" lang="en-US" altLang="zh-CN" sz="2400" dirty="0">
                <a:latin typeface="Times New Roman" panose="02020603050405020304" pitchFamily="18" charset="0"/>
                <a:cs typeface="Times New Roman" panose="02020603050405020304" pitchFamily="18" charset="0"/>
              </a:rPr>
              <a:t>D</a:t>
            </a:r>
            <a:r>
              <a:rPr kumimoji="1" lang="en-US" altLang="zh-CN" sz="2400" baseline="-25000" dirty="0">
                <a:latin typeface="Times New Roman" panose="02020603050405020304" pitchFamily="18" charset="0"/>
                <a:cs typeface="Times New Roman" panose="02020603050405020304" pitchFamily="18" charset="0"/>
              </a:rPr>
              <a:t>5</a:t>
            </a:r>
            <a:r>
              <a:rPr kumimoji="1" lang="en-US" altLang="zh-CN" sz="2400" dirty="0">
                <a:latin typeface="Times New Roman" panose="02020603050405020304" pitchFamily="18" charset="0"/>
                <a:cs typeface="Times New Roman" panose="02020603050405020304" pitchFamily="18" charset="0"/>
              </a:rPr>
              <a:t>=D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
            </a:r>
            <a:r>
              <a:rPr kumimoji="1" lang="en-US" altLang="zh-CN" sz="2400" baseline="-25000" dirty="0">
                <a:latin typeface="Times New Roman" panose="02020603050405020304" pitchFamily="18" charset="0"/>
                <a:cs typeface="Times New Roman" panose="02020603050405020304" pitchFamily="18" charset="0"/>
              </a:rPr>
              <a:t>6</a:t>
            </a:r>
            <a:r>
              <a:rPr kumimoji="1" lang="en-US" altLang="zh-CN" sz="2400" dirty="0">
                <a:latin typeface="Times New Roman" panose="02020603050405020304" pitchFamily="18" charset="0"/>
                <a:cs typeface="Times New Roman" panose="02020603050405020304" pitchFamily="18" charset="0"/>
              </a:rPr>
              <a:t>=D</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D</a:t>
            </a:r>
            <a:r>
              <a:rPr kumimoji="1" lang="en-US" altLang="zh-CN" sz="2400" baseline="-25000" dirty="0">
                <a:latin typeface="Times New Roman" panose="02020603050405020304" pitchFamily="18" charset="0"/>
                <a:cs typeface="Times New Roman" panose="02020603050405020304" pitchFamily="18" charset="0"/>
              </a:rPr>
              <a:t>7</a:t>
            </a:r>
            <a:r>
              <a:rPr kumimoji="1" lang="en-US" altLang="zh-CN" sz="2400" dirty="0">
                <a:latin typeface="Times New Roman" panose="02020603050405020304" pitchFamily="18" charset="0"/>
                <a:cs typeface="Times New Roman" panose="02020603050405020304" pitchFamily="18" charset="0"/>
              </a:rPr>
              <a:t>=D</a:t>
            </a:r>
          </a:p>
          <a:p>
            <a:pPr marL="36000" indent="0" eaLnBrk="1" hangingPunct="1">
              <a:lnSpc>
                <a:spcPct val="120000"/>
              </a:lnSpc>
              <a:spcBef>
                <a:spcPts val="400"/>
              </a:spcBef>
              <a:spcAft>
                <a:spcPts val="0"/>
              </a:spcAft>
              <a:buNone/>
            </a:pPr>
            <a:endParaRPr kumimoji="1" lang="en-US" altLang="zh-CN" sz="2400" i="1" baseline="-25000" dirty="0"/>
          </a:p>
          <a:p>
            <a:pPr marL="720000" indent="-457200" eaLnBrk="1" hangingPunct="1">
              <a:lnSpc>
                <a:spcPct val="120000"/>
              </a:lnSpc>
              <a:spcBef>
                <a:spcPts val="400"/>
              </a:spcBef>
              <a:spcAft>
                <a:spcPts val="0"/>
              </a:spcAft>
            </a:pPr>
            <a:endParaRPr lang="en-US" altLang="zh-CN" sz="2400" b="1" dirty="0">
              <a:solidFill>
                <a:srgbClr val="0000FF"/>
              </a:solidFill>
              <a:latin typeface="+mn-ea"/>
            </a:endParaRPr>
          </a:p>
          <a:p>
            <a:pPr marL="0" indent="-457200" eaLnBrk="1" hangingPunct="1"/>
            <a:endParaRPr lang="zh-CN" altLang="en-US" sz="2600" kern="1200" dirty="0">
              <a:latin typeface="+mn-ea"/>
            </a:endParaRPr>
          </a:p>
          <a:p>
            <a:pPr marL="0" indent="-457200" eaLnBrk="1" hangingPunct="1"/>
            <a:endParaRPr lang="en-US" altLang="zh-CN" sz="2600" kern="1200" dirty="0">
              <a:latin typeface="+mn-ea"/>
            </a:endParaRPr>
          </a:p>
          <a:p>
            <a:pPr marL="0" indent="-457200" eaLnBrk="1" hangingPunct="1"/>
            <a:endParaRPr lang="zh-CN" altLang="en-US" sz="2600" kern="1200" dirty="0">
              <a:latin typeface="+mn-ea"/>
            </a:endParaRPr>
          </a:p>
          <a:p>
            <a:pPr eaLnBrk="1" hangingPunct="1">
              <a:lnSpc>
                <a:spcPct val="120000"/>
              </a:lnSpc>
              <a:buClr>
                <a:srgbClr val="0000FF"/>
              </a:buClr>
            </a:pPr>
            <a:endParaRPr lang="en-US" altLang="zh-CN" sz="2800" dirty="0">
              <a:latin typeface="+mn-ea"/>
            </a:endParaRPr>
          </a:p>
        </p:txBody>
      </p:sp>
      <p:sp>
        <p:nvSpPr>
          <p:cNvPr id="4" name="Rectangle 2"/>
          <p:cNvSpPr txBox="1">
            <a:spLocks noChangeArrowheads="1"/>
          </p:cNvSpPr>
          <p:nvPr/>
        </p:nvSpPr>
        <p:spPr>
          <a:xfrm>
            <a:off x="-28254" y="10623"/>
            <a:ext cx="7109774"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2800" kern="0">
                <a:solidFill>
                  <a:srgbClr val="800000"/>
                </a:solidFill>
                <a:latin typeface="+mn-ea"/>
                <a:ea typeface="+mn-ea"/>
              </a:rPr>
              <a:t>例</a:t>
            </a:r>
            <a:r>
              <a:rPr lang="en-US" altLang="zh-CN" sz="2800" kern="0">
                <a:solidFill>
                  <a:srgbClr val="800000"/>
                </a:solidFill>
                <a:latin typeface="+mn-ea"/>
                <a:ea typeface="+mn-ea"/>
              </a:rPr>
              <a:t>12</a:t>
            </a:r>
            <a:r>
              <a:rPr lang="zh-CN" altLang="en-US" sz="2800" kern="0">
                <a:solidFill>
                  <a:srgbClr val="800000"/>
                </a:solidFill>
                <a:latin typeface="+mn-ea"/>
                <a:ea typeface="+mn-ea"/>
              </a:rPr>
              <a:t>：</a:t>
            </a:r>
            <a:r>
              <a:rPr kumimoji="1" lang="zh-CN" altLang="en-US" sz="2800">
                <a:latin typeface="宋体" panose="02010600030101010101" pitchFamily="2" charset="-122"/>
              </a:rPr>
              <a:t>试用数据选择器设计四变量判奇电路</a:t>
            </a:r>
            <a:endParaRPr kumimoji="1" lang="zh-CN" altLang="en-US" sz="2800"/>
          </a:p>
        </p:txBody>
      </p:sp>
      <p:grpSp>
        <p:nvGrpSpPr>
          <p:cNvPr id="6" name="Group 80"/>
          <p:cNvGrpSpPr>
            <a:grpSpLocks/>
          </p:cNvGrpSpPr>
          <p:nvPr/>
        </p:nvGrpSpPr>
        <p:grpSpPr bwMode="auto">
          <a:xfrm>
            <a:off x="6192838" y="908050"/>
            <a:ext cx="2160587" cy="5800725"/>
            <a:chOff x="4014" y="572"/>
            <a:chExt cx="1361" cy="3654"/>
          </a:xfrm>
        </p:grpSpPr>
        <p:sp>
          <p:nvSpPr>
            <p:cNvPr id="7" name="Rectangle 44"/>
            <p:cNvSpPr>
              <a:spLocks noChangeArrowheads="1"/>
            </p:cNvSpPr>
            <p:nvPr/>
          </p:nvSpPr>
          <p:spPr bwMode="auto">
            <a:xfrm>
              <a:off x="4830" y="1656"/>
              <a:ext cx="545"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1</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1</a:t>
              </a:r>
            </a:p>
          </p:txBody>
        </p:sp>
        <p:sp>
          <p:nvSpPr>
            <p:cNvPr id="8" name="Rectangle 45"/>
            <p:cNvSpPr>
              <a:spLocks noChangeArrowheads="1"/>
            </p:cNvSpPr>
            <p:nvPr/>
          </p:nvSpPr>
          <p:spPr bwMode="auto">
            <a:xfrm>
              <a:off x="4014" y="1656"/>
              <a:ext cx="816"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0   1   0   0</a:t>
              </a:r>
            </a:p>
            <a:p>
              <a:pPr algn="ctr" eaLnBrk="1" hangingPunct="1">
                <a:lnSpc>
                  <a:spcPct val="100000"/>
                </a:lnSpc>
                <a:buClr>
                  <a:srgbClr val="66FF33"/>
                </a:buClr>
                <a:buFont typeface="Wingdings" panose="05000000000000000000" pitchFamily="2" charset="2"/>
                <a:buNone/>
              </a:pPr>
              <a:r>
                <a:rPr kumimoji="1" lang="en-US" altLang="zh-CN" sz="1800" i="0"/>
                <a:t>0   1   0   1</a:t>
              </a:r>
            </a:p>
            <a:p>
              <a:pPr algn="ctr" eaLnBrk="1" hangingPunct="1">
                <a:lnSpc>
                  <a:spcPct val="100000"/>
                </a:lnSpc>
                <a:buClr>
                  <a:srgbClr val="66FF33"/>
                </a:buClr>
                <a:buFont typeface="Wingdings" panose="05000000000000000000" pitchFamily="2" charset="2"/>
                <a:buNone/>
              </a:pPr>
              <a:r>
                <a:rPr kumimoji="1" lang="en-US" altLang="zh-CN" sz="1800" i="0"/>
                <a:t>0   1   1   0</a:t>
              </a:r>
            </a:p>
            <a:p>
              <a:pPr algn="ctr" eaLnBrk="1" hangingPunct="1">
                <a:lnSpc>
                  <a:spcPct val="100000"/>
                </a:lnSpc>
                <a:buClr>
                  <a:srgbClr val="66FF33"/>
                </a:buClr>
                <a:buFont typeface="Wingdings" panose="05000000000000000000" pitchFamily="2" charset="2"/>
                <a:buNone/>
              </a:pPr>
              <a:r>
                <a:rPr kumimoji="1" lang="en-US" altLang="zh-CN" sz="1800" i="0"/>
                <a:t>0   1   1   1</a:t>
              </a:r>
            </a:p>
          </p:txBody>
        </p:sp>
        <p:sp>
          <p:nvSpPr>
            <p:cNvPr id="9" name="Rectangle 46"/>
            <p:cNvSpPr>
              <a:spLocks noChangeArrowheads="1"/>
            </p:cNvSpPr>
            <p:nvPr/>
          </p:nvSpPr>
          <p:spPr bwMode="auto">
            <a:xfrm>
              <a:off x="4830" y="3372"/>
              <a:ext cx="545"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1</a:t>
              </a:r>
            </a:p>
            <a:p>
              <a:pPr algn="ctr" eaLnBrk="1" hangingPunct="1">
                <a:lnSpc>
                  <a:spcPct val="100000"/>
                </a:lnSpc>
                <a:buClr>
                  <a:srgbClr val="66FF33"/>
                </a:buClr>
                <a:buFont typeface="Wingdings" panose="05000000000000000000" pitchFamily="2" charset="2"/>
                <a:buNone/>
              </a:pPr>
              <a:r>
                <a:rPr kumimoji="1" lang="en-US" altLang="zh-CN" sz="1800" i="0"/>
                <a:t>1</a:t>
              </a:r>
            </a:p>
            <a:p>
              <a:pPr algn="ctr" eaLnBrk="1" hangingPunct="1">
                <a:lnSpc>
                  <a:spcPct val="100000"/>
                </a:lnSpc>
                <a:buClr>
                  <a:srgbClr val="66FF33"/>
                </a:buClr>
                <a:buFont typeface="Wingdings" panose="05000000000000000000" pitchFamily="2" charset="2"/>
                <a:buNone/>
              </a:pPr>
              <a:r>
                <a:rPr kumimoji="1" lang="en-US" altLang="zh-CN" sz="1800" i="0"/>
                <a:t>0</a:t>
              </a:r>
            </a:p>
          </p:txBody>
        </p:sp>
        <p:sp>
          <p:nvSpPr>
            <p:cNvPr id="10" name="Rectangle 47"/>
            <p:cNvSpPr>
              <a:spLocks noChangeArrowheads="1"/>
            </p:cNvSpPr>
            <p:nvPr/>
          </p:nvSpPr>
          <p:spPr bwMode="auto">
            <a:xfrm>
              <a:off x="4830" y="2510"/>
              <a:ext cx="545"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1</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1</a:t>
              </a:r>
            </a:p>
          </p:txBody>
        </p:sp>
        <p:sp>
          <p:nvSpPr>
            <p:cNvPr id="11" name="Rectangle 48"/>
            <p:cNvSpPr>
              <a:spLocks noChangeArrowheads="1"/>
            </p:cNvSpPr>
            <p:nvPr/>
          </p:nvSpPr>
          <p:spPr bwMode="auto">
            <a:xfrm>
              <a:off x="4830" y="869"/>
              <a:ext cx="545"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1</a:t>
              </a:r>
            </a:p>
            <a:p>
              <a:pPr algn="ctr" eaLnBrk="1" hangingPunct="1">
                <a:lnSpc>
                  <a:spcPct val="100000"/>
                </a:lnSpc>
                <a:buClr>
                  <a:srgbClr val="66FF33"/>
                </a:buClr>
                <a:buFont typeface="Wingdings" panose="05000000000000000000" pitchFamily="2" charset="2"/>
                <a:buNone/>
              </a:pPr>
              <a:r>
                <a:rPr kumimoji="1" lang="en-US" altLang="zh-CN" sz="1800" i="0"/>
                <a:t>1</a:t>
              </a:r>
            </a:p>
            <a:p>
              <a:pPr algn="ctr" eaLnBrk="1" hangingPunct="1">
                <a:lnSpc>
                  <a:spcPct val="100000"/>
                </a:lnSpc>
                <a:buClr>
                  <a:srgbClr val="66FF33"/>
                </a:buClr>
                <a:buFont typeface="Wingdings" panose="05000000000000000000" pitchFamily="2" charset="2"/>
                <a:buNone/>
              </a:pPr>
              <a:r>
                <a:rPr kumimoji="1" lang="en-US" altLang="zh-CN" sz="1800" i="0"/>
                <a:t>0</a:t>
              </a:r>
            </a:p>
          </p:txBody>
        </p:sp>
        <p:sp>
          <p:nvSpPr>
            <p:cNvPr id="12" name="Rectangle 49"/>
            <p:cNvSpPr>
              <a:spLocks noChangeArrowheads="1"/>
            </p:cNvSpPr>
            <p:nvPr/>
          </p:nvSpPr>
          <p:spPr bwMode="auto">
            <a:xfrm>
              <a:off x="4830" y="594"/>
              <a:ext cx="54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Y</a:t>
              </a:r>
            </a:p>
          </p:txBody>
        </p:sp>
        <p:sp>
          <p:nvSpPr>
            <p:cNvPr id="13" name="Rectangle 55"/>
            <p:cNvSpPr>
              <a:spLocks noChangeArrowheads="1"/>
            </p:cNvSpPr>
            <p:nvPr/>
          </p:nvSpPr>
          <p:spPr bwMode="auto">
            <a:xfrm>
              <a:off x="4014" y="3409"/>
              <a:ext cx="816"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1   1   0   0</a:t>
              </a:r>
            </a:p>
            <a:p>
              <a:pPr algn="ctr" eaLnBrk="1" hangingPunct="1">
                <a:lnSpc>
                  <a:spcPct val="100000"/>
                </a:lnSpc>
                <a:buClr>
                  <a:srgbClr val="66FF33"/>
                </a:buClr>
                <a:buFont typeface="Wingdings" panose="05000000000000000000" pitchFamily="2" charset="2"/>
                <a:buNone/>
              </a:pPr>
              <a:r>
                <a:rPr kumimoji="1" lang="en-US" altLang="zh-CN" sz="1800" i="0"/>
                <a:t>1   1   0   1</a:t>
              </a:r>
            </a:p>
            <a:p>
              <a:pPr algn="ctr" eaLnBrk="1" hangingPunct="1">
                <a:lnSpc>
                  <a:spcPct val="100000"/>
                </a:lnSpc>
                <a:buClr>
                  <a:srgbClr val="66FF33"/>
                </a:buClr>
                <a:buFont typeface="Wingdings" panose="05000000000000000000" pitchFamily="2" charset="2"/>
                <a:buNone/>
              </a:pPr>
              <a:r>
                <a:rPr kumimoji="1" lang="en-US" altLang="zh-CN" sz="1800" i="0"/>
                <a:t>1   1   1   0</a:t>
              </a:r>
            </a:p>
            <a:p>
              <a:pPr algn="ctr" eaLnBrk="1" hangingPunct="1">
                <a:lnSpc>
                  <a:spcPct val="100000"/>
                </a:lnSpc>
                <a:buClr>
                  <a:srgbClr val="66FF33"/>
                </a:buClr>
                <a:buFont typeface="Wingdings" panose="05000000000000000000" pitchFamily="2" charset="2"/>
                <a:buNone/>
              </a:pPr>
              <a:r>
                <a:rPr kumimoji="1" lang="en-US" altLang="zh-CN" sz="1800" i="0"/>
                <a:t>1   1   1   1</a:t>
              </a:r>
            </a:p>
          </p:txBody>
        </p:sp>
        <p:sp>
          <p:nvSpPr>
            <p:cNvPr id="14" name="Rectangle 57"/>
            <p:cNvSpPr>
              <a:spLocks noChangeArrowheads="1"/>
            </p:cNvSpPr>
            <p:nvPr/>
          </p:nvSpPr>
          <p:spPr bwMode="auto">
            <a:xfrm>
              <a:off x="4014" y="2510"/>
              <a:ext cx="816"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1   0   0   0</a:t>
              </a:r>
            </a:p>
            <a:p>
              <a:pPr algn="ctr" eaLnBrk="1" hangingPunct="1">
                <a:lnSpc>
                  <a:spcPct val="100000"/>
                </a:lnSpc>
                <a:buClr>
                  <a:srgbClr val="66FF33"/>
                </a:buClr>
                <a:buFont typeface="Wingdings" panose="05000000000000000000" pitchFamily="2" charset="2"/>
                <a:buNone/>
              </a:pPr>
              <a:r>
                <a:rPr kumimoji="1" lang="en-US" altLang="zh-CN" sz="1800" i="0"/>
                <a:t>1   0   0   1</a:t>
              </a:r>
            </a:p>
            <a:p>
              <a:pPr algn="ctr" eaLnBrk="1" hangingPunct="1">
                <a:lnSpc>
                  <a:spcPct val="100000"/>
                </a:lnSpc>
                <a:buClr>
                  <a:srgbClr val="66FF33"/>
                </a:buClr>
                <a:buFont typeface="Wingdings" panose="05000000000000000000" pitchFamily="2" charset="2"/>
                <a:buNone/>
              </a:pPr>
              <a:r>
                <a:rPr kumimoji="1" lang="en-US" altLang="zh-CN" sz="1800" i="0"/>
                <a:t>1   0   1   0</a:t>
              </a:r>
            </a:p>
            <a:p>
              <a:pPr algn="ctr" eaLnBrk="1" hangingPunct="1">
                <a:lnSpc>
                  <a:spcPct val="100000"/>
                </a:lnSpc>
                <a:buClr>
                  <a:srgbClr val="66FF33"/>
                </a:buClr>
                <a:buFont typeface="Wingdings" panose="05000000000000000000" pitchFamily="2" charset="2"/>
                <a:buNone/>
              </a:pPr>
              <a:r>
                <a:rPr kumimoji="1" lang="en-US" altLang="zh-CN" sz="1800" i="0"/>
                <a:t>1   0   1   1</a:t>
              </a:r>
            </a:p>
          </p:txBody>
        </p:sp>
        <p:sp>
          <p:nvSpPr>
            <p:cNvPr id="15" name="Rectangle 59"/>
            <p:cNvSpPr>
              <a:spLocks noChangeArrowheads="1"/>
            </p:cNvSpPr>
            <p:nvPr/>
          </p:nvSpPr>
          <p:spPr bwMode="auto">
            <a:xfrm>
              <a:off x="4014" y="869"/>
              <a:ext cx="816"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0   0   0   0</a:t>
              </a:r>
            </a:p>
            <a:p>
              <a:pPr algn="ctr" eaLnBrk="1" hangingPunct="1">
                <a:lnSpc>
                  <a:spcPct val="100000"/>
                </a:lnSpc>
                <a:buClr>
                  <a:srgbClr val="66FF33"/>
                </a:buClr>
                <a:buFont typeface="Wingdings" panose="05000000000000000000" pitchFamily="2" charset="2"/>
                <a:buNone/>
              </a:pPr>
              <a:r>
                <a:rPr kumimoji="1" lang="en-US" altLang="zh-CN" sz="1800" i="0"/>
                <a:t>0   0   0   1</a:t>
              </a:r>
            </a:p>
            <a:p>
              <a:pPr algn="ctr" eaLnBrk="1" hangingPunct="1">
                <a:lnSpc>
                  <a:spcPct val="100000"/>
                </a:lnSpc>
                <a:buClr>
                  <a:srgbClr val="66FF33"/>
                </a:buClr>
                <a:buFont typeface="Wingdings" panose="05000000000000000000" pitchFamily="2" charset="2"/>
                <a:buNone/>
              </a:pPr>
              <a:r>
                <a:rPr kumimoji="1" lang="en-US" altLang="zh-CN" sz="1800" i="0"/>
                <a:t>0   0   1   0</a:t>
              </a:r>
            </a:p>
            <a:p>
              <a:pPr algn="ctr" eaLnBrk="1" hangingPunct="1">
                <a:lnSpc>
                  <a:spcPct val="100000"/>
                </a:lnSpc>
                <a:buClr>
                  <a:srgbClr val="66FF33"/>
                </a:buClr>
                <a:buFont typeface="Wingdings" panose="05000000000000000000" pitchFamily="2" charset="2"/>
                <a:buNone/>
              </a:pPr>
              <a:r>
                <a:rPr kumimoji="1" lang="en-US" altLang="zh-CN" sz="1800" i="0"/>
                <a:t>0   0   1   1</a:t>
              </a:r>
            </a:p>
          </p:txBody>
        </p:sp>
        <p:sp>
          <p:nvSpPr>
            <p:cNvPr id="16" name="Rectangle 61"/>
            <p:cNvSpPr>
              <a:spLocks noChangeArrowheads="1"/>
            </p:cNvSpPr>
            <p:nvPr/>
          </p:nvSpPr>
          <p:spPr bwMode="auto">
            <a:xfrm>
              <a:off x="4014" y="594"/>
              <a:ext cx="8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A  B  C  D</a:t>
              </a:r>
            </a:p>
          </p:txBody>
        </p:sp>
        <p:sp>
          <p:nvSpPr>
            <p:cNvPr id="17" name="Line 62"/>
            <p:cNvSpPr>
              <a:spLocks noChangeShapeType="1"/>
            </p:cNvSpPr>
            <p:nvPr/>
          </p:nvSpPr>
          <p:spPr bwMode="auto">
            <a:xfrm>
              <a:off x="4014" y="869"/>
              <a:ext cx="1361" cy="6"/>
            </a:xfrm>
            <a:prstGeom prst="line">
              <a:avLst/>
            </a:prstGeom>
            <a:noFill/>
            <a:ln w="28575">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63"/>
            <p:cNvSpPr>
              <a:spLocks noChangeShapeType="1"/>
            </p:cNvSpPr>
            <p:nvPr/>
          </p:nvSpPr>
          <p:spPr bwMode="auto">
            <a:xfrm>
              <a:off x="4014" y="4226"/>
              <a:ext cx="1361" cy="0"/>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4"/>
            <p:cNvSpPr>
              <a:spLocks noChangeShapeType="1"/>
            </p:cNvSpPr>
            <p:nvPr/>
          </p:nvSpPr>
          <p:spPr bwMode="auto">
            <a:xfrm>
              <a:off x="4014" y="572"/>
              <a:ext cx="0" cy="3654"/>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5"/>
            <p:cNvSpPr>
              <a:spLocks noChangeShapeType="1"/>
            </p:cNvSpPr>
            <p:nvPr/>
          </p:nvSpPr>
          <p:spPr bwMode="auto">
            <a:xfrm>
              <a:off x="5375" y="572"/>
              <a:ext cx="0" cy="3654"/>
            </a:xfrm>
            <a:prstGeom prst="line">
              <a:avLst/>
            </a:prstGeom>
            <a:noFill/>
            <a:ln w="28575">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70"/>
            <p:cNvSpPr>
              <a:spLocks noChangeShapeType="1"/>
            </p:cNvSpPr>
            <p:nvPr/>
          </p:nvSpPr>
          <p:spPr bwMode="auto">
            <a:xfrm>
              <a:off x="4830" y="572"/>
              <a:ext cx="0" cy="3654"/>
            </a:xfrm>
            <a:prstGeom prst="line">
              <a:avLst/>
            </a:prstGeom>
            <a:noFill/>
            <a:ln w="28575">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74"/>
            <p:cNvSpPr>
              <a:spLocks noChangeShapeType="1"/>
            </p:cNvSpPr>
            <p:nvPr/>
          </p:nvSpPr>
          <p:spPr bwMode="auto">
            <a:xfrm>
              <a:off x="4014" y="572"/>
              <a:ext cx="1361" cy="20"/>
            </a:xfrm>
            <a:prstGeom prst="line">
              <a:avLst/>
            </a:prstGeom>
            <a:noFill/>
            <a:ln w="38100">
              <a:solidFill>
                <a:schemeClr val="accent1">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 name="Line 67"/>
          <p:cNvSpPr>
            <a:spLocks noChangeShapeType="1"/>
          </p:cNvSpPr>
          <p:nvPr/>
        </p:nvSpPr>
        <p:spPr bwMode="auto">
          <a:xfrm>
            <a:off x="6146800" y="4014788"/>
            <a:ext cx="2160588" cy="15875"/>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68"/>
          <p:cNvSpPr>
            <a:spLocks noChangeShapeType="1"/>
          </p:cNvSpPr>
          <p:nvPr/>
        </p:nvSpPr>
        <p:spPr bwMode="auto">
          <a:xfrm flipV="1">
            <a:off x="6192838" y="5408613"/>
            <a:ext cx="2160587" cy="3175"/>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71"/>
          <p:cNvSpPr>
            <a:spLocks noChangeShapeType="1"/>
          </p:cNvSpPr>
          <p:nvPr/>
        </p:nvSpPr>
        <p:spPr bwMode="auto">
          <a:xfrm>
            <a:off x="6192838" y="1989138"/>
            <a:ext cx="2160587" cy="20637"/>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76"/>
          <p:cNvSpPr>
            <a:spLocks noChangeShapeType="1"/>
          </p:cNvSpPr>
          <p:nvPr/>
        </p:nvSpPr>
        <p:spPr bwMode="auto">
          <a:xfrm>
            <a:off x="6192838" y="2619375"/>
            <a:ext cx="2160587" cy="20638"/>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77"/>
          <p:cNvSpPr>
            <a:spLocks noChangeShapeType="1"/>
          </p:cNvSpPr>
          <p:nvPr/>
        </p:nvSpPr>
        <p:spPr bwMode="auto">
          <a:xfrm>
            <a:off x="6192838" y="3294063"/>
            <a:ext cx="2160587" cy="20637"/>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78"/>
          <p:cNvSpPr>
            <a:spLocks noChangeShapeType="1"/>
          </p:cNvSpPr>
          <p:nvPr/>
        </p:nvSpPr>
        <p:spPr bwMode="auto">
          <a:xfrm>
            <a:off x="6192838" y="4643438"/>
            <a:ext cx="2160587" cy="20637"/>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79"/>
          <p:cNvSpPr>
            <a:spLocks noChangeShapeType="1"/>
          </p:cNvSpPr>
          <p:nvPr/>
        </p:nvSpPr>
        <p:spPr bwMode="auto">
          <a:xfrm>
            <a:off x="6192838" y="6038850"/>
            <a:ext cx="2160587" cy="20638"/>
          </a:xfrm>
          <a:prstGeom prst="line">
            <a:avLst/>
          </a:prstGeom>
          <a:noFill/>
          <a:ln w="28575">
            <a:solidFill>
              <a:srgbClr val="A5002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Text Box 81"/>
          <p:cNvSpPr txBox="1">
            <a:spLocks noChangeArrowheads="1"/>
          </p:cNvSpPr>
          <p:nvPr/>
        </p:nvSpPr>
        <p:spPr bwMode="auto">
          <a:xfrm>
            <a:off x="8351838" y="1456531"/>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D</a:t>
            </a:r>
          </a:p>
        </p:txBody>
      </p:sp>
      <p:sp>
        <p:nvSpPr>
          <p:cNvPr id="31" name="Text Box 84"/>
          <p:cNvSpPr txBox="1">
            <a:spLocks noChangeArrowheads="1"/>
          </p:cNvSpPr>
          <p:nvPr/>
        </p:nvSpPr>
        <p:spPr bwMode="auto">
          <a:xfrm>
            <a:off x="8374064" y="3527266"/>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D</a:t>
            </a:r>
          </a:p>
        </p:txBody>
      </p:sp>
      <p:sp>
        <p:nvSpPr>
          <p:cNvPr id="32" name="Text Box 85"/>
          <p:cNvSpPr txBox="1">
            <a:spLocks noChangeArrowheads="1"/>
          </p:cNvSpPr>
          <p:nvPr/>
        </p:nvSpPr>
        <p:spPr bwMode="auto">
          <a:xfrm>
            <a:off x="8397875" y="48244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D</a:t>
            </a:r>
          </a:p>
        </p:txBody>
      </p:sp>
      <p:sp>
        <p:nvSpPr>
          <p:cNvPr id="33" name="Text Box 86"/>
          <p:cNvSpPr txBox="1">
            <a:spLocks noChangeArrowheads="1"/>
          </p:cNvSpPr>
          <p:nvPr/>
        </p:nvSpPr>
        <p:spPr bwMode="auto">
          <a:xfrm>
            <a:off x="8397875" y="5552916"/>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D</a:t>
            </a:r>
          </a:p>
        </p:txBody>
      </p:sp>
      <p:grpSp>
        <p:nvGrpSpPr>
          <p:cNvPr id="34" name="Group 89"/>
          <p:cNvGrpSpPr>
            <a:grpSpLocks/>
          </p:cNvGrpSpPr>
          <p:nvPr/>
        </p:nvGrpSpPr>
        <p:grpSpPr bwMode="auto">
          <a:xfrm>
            <a:off x="8375016" y="2123043"/>
            <a:ext cx="495300" cy="396875"/>
            <a:chOff x="2171" y="2472"/>
            <a:chExt cx="312" cy="250"/>
          </a:xfrm>
        </p:grpSpPr>
        <p:sp>
          <p:nvSpPr>
            <p:cNvPr id="35" name="Text Box 87"/>
            <p:cNvSpPr txBox="1">
              <a:spLocks noChangeArrowheads="1"/>
            </p:cNvSpPr>
            <p:nvPr/>
          </p:nvSpPr>
          <p:spPr bwMode="auto">
            <a:xfrm>
              <a:off x="2171" y="2472"/>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D</a:t>
              </a:r>
            </a:p>
          </p:txBody>
        </p:sp>
        <p:sp>
          <p:nvSpPr>
            <p:cNvPr id="36" name="Line 88"/>
            <p:cNvSpPr>
              <a:spLocks noChangeShapeType="1"/>
            </p:cNvSpPr>
            <p:nvPr/>
          </p:nvSpPr>
          <p:spPr bwMode="auto">
            <a:xfrm>
              <a:off x="2228" y="2500"/>
              <a:ext cx="1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 name="Group 90"/>
          <p:cNvGrpSpPr>
            <a:grpSpLocks/>
          </p:cNvGrpSpPr>
          <p:nvPr/>
        </p:nvGrpSpPr>
        <p:grpSpPr bwMode="auto">
          <a:xfrm>
            <a:off x="8374064" y="2816820"/>
            <a:ext cx="495300" cy="396875"/>
            <a:chOff x="2185" y="2455"/>
            <a:chExt cx="312" cy="250"/>
          </a:xfrm>
        </p:grpSpPr>
        <p:sp>
          <p:nvSpPr>
            <p:cNvPr id="38" name="Text Box 91"/>
            <p:cNvSpPr txBox="1">
              <a:spLocks noChangeArrowheads="1"/>
            </p:cNvSpPr>
            <p:nvPr/>
          </p:nvSpPr>
          <p:spPr bwMode="auto">
            <a:xfrm>
              <a:off x="2185" y="2455"/>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D</a:t>
              </a:r>
            </a:p>
          </p:txBody>
        </p:sp>
        <p:sp>
          <p:nvSpPr>
            <p:cNvPr id="39" name="Line 92"/>
            <p:cNvSpPr>
              <a:spLocks noChangeShapeType="1"/>
            </p:cNvSpPr>
            <p:nvPr/>
          </p:nvSpPr>
          <p:spPr bwMode="auto">
            <a:xfrm>
              <a:off x="2228" y="2500"/>
              <a:ext cx="1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 name="Group 93"/>
          <p:cNvGrpSpPr>
            <a:grpSpLocks/>
          </p:cNvGrpSpPr>
          <p:nvPr/>
        </p:nvGrpSpPr>
        <p:grpSpPr bwMode="auto">
          <a:xfrm>
            <a:off x="8397875" y="4194175"/>
            <a:ext cx="495300" cy="396875"/>
            <a:chOff x="2171" y="2472"/>
            <a:chExt cx="312" cy="250"/>
          </a:xfrm>
        </p:grpSpPr>
        <p:sp>
          <p:nvSpPr>
            <p:cNvPr id="41" name="Text Box 94"/>
            <p:cNvSpPr txBox="1">
              <a:spLocks noChangeArrowheads="1"/>
            </p:cNvSpPr>
            <p:nvPr/>
          </p:nvSpPr>
          <p:spPr bwMode="auto">
            <a:xfrm>
              <a:off x="2171" y="2472"/>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D</a:t>
              </a:r>
            </a:p>
          </p:txBody>
        </p:sp>
        <p:sp>
          <p:nvSpPr>
            <p:cNvPr id="42" name="Line 95"/>
            <p:cNvSpPr>
              <a:spLocks noChangeShapeType="1"/>
            </p:cNvSpPr>
            <p:nvPr/>
          </p:nvSpPr>
          <p:spPr bwMode="auto">
            <a:xfrm>
              <a:off x="2228" y="2500"/>
              <a:ext cx="1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3" name="Group 96"/>
          <p:cNvGrpSpPr>
            <a:grpSpLocks/>
          </p:cNvGrpSpPr>
          <p:nvPr/>
        </p:nvGrpSpPr>
        <p:grpSpPr bwMode="auto">
          <a:xfrm>
            <a:off x="8397242" y="6194980"/>
            <a:ext cx="495300" cy="396875"/>
            <a:chOff x="2171" y="2472"/>
            <a:chExt cx="312" cy="250"/>
          </a:xfrm>
        </p:grpSpPr>
        <p:sp>
          <p:nvSpPr>
            <p:cNvPr id="44" name="Text Box 97"/>
            <p:cNvSpPr txBox="1">
              <a:spLocks noChangeArrowheads="1"/>
            </p:cNvSpPr>
            <p:nvPr/>
          </p:nvSpPr>
          <p:spPr bwMode="auto">
            <a:xfrm>
              <a:off x="2171" y="2472"/>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D</a:t>
              </a:r>
            </a:p>
          </p:txBody>
        </p:sp>
        <p:sp>
          <p:nvSpPr>
            <p:cNvPr id="45" name="Line 98"/>
            <p:cNvSpPr>
              <a:spLocks noChangeShapeType="1"/>
            </p:cNvSpPr>
            <p:nvPr/>
          </p:nvSpPr>
          <p:spPr bwMode="auto">
            <a:xfrm>
              <a:off x="2228" y="2500"/>
              <a:ext cx="1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6" name="Group 102"/>
          <p:cNvGrpSpPr>
            <a:grpSpLocks/>
          </p:cNvGrpSpPr>
          <p:nvPr/>
        </p:nvGrpSpPr>
        <p:grpSpPr bwMode="auto">
          <a:xfrm>
            <a:off x="6193631" y="528161"/>
            <a:ext cx="1079500" cy="369888"/>
            <a:chOff x="3929" y="289"/>
            <a:chExt cx="680" cy="233"/>
          </a:xfrm>
        </p:grpSpPr>
        <p:sp>
          <p:nvSpPr>
            <p:cNvPr id="47" name="Text Box 99"/>
            <p:cNvSpPr txBox="1">
              <a:spLocks noChangeArrowheads="1"/>
            </p:cNvSpPr>
            <p:nvPr/>
          </p:nvSpPr>
          <p:spPr bwMode="auto">
            <a:xfrm>
              <a:off x="3929" y="289"/>
              <a:ext cx="3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a:t>A</a:t>
              </a:r>
              <a:r>
                <a:rPr kumimoji="1" lang="en-US" altLang="zh-CN" sz="1800" baseline="-25000"/>
                <a:t>2</a:t>
              </a:r>
            </a:p>
          </p:txBody>
        </p:sp>
        <p:sp>
          <p:nvSpPr>
            <p:cNvPr id="48" name="Text Box 100"/>
            <p:cNvSpPr txBox="1">
              <a:spLocks noChangeArrowheads="1"/>
            </p:cNvSpPr>
            <p:nvPr/>
          </p:nvSpPr>
          <p:spPr bwMode="auto">
            <a:xfrm>
              <a:off x="4127" y="289"/>
              <a:ext cx="3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a:t>A</a:t>
              </a:r>
              <a:r>
                <a:rPr kumimoji="1" lang="en-US" altLang="zh-CN" sz="1800" baseline="-25000"/>
                <a:t>1</a:t>
              </a:r>
            </a:p>
          </p:txBody>
        </p:sp>
        <p:sp>
          <p:nvSpPr>
            <p:cNvPr id="49" name="Text Box 101"/>
            <p:cNvSpPr txBox="1">
              <a:spLocks noChangeArrowheads="1"/>
            </p:cNvSpPr>
            <p:nvPr/>
          </p:nvSpPr>
          <p:spPr bwMode="auto">
            <a:xfrm>
              <a:off x="4297" y="289"/>
              <a:ext cx="3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a:t>A</a:t>
              </a:r>
              <a:r>
                <a:rPr kumimoji="1" lang="en-US" altLang="zh-CN" sz="1800" baseline="-25000"/>
                <a:t>0</a:t>
              </a:r>
            </a:p>
          </p:txBody>
        </p:sp>
      </p:grpSp>
      <p:sp>
        <p:nvSpPr>
          <p:cNvPr id="50" name="Text Box 81"/>
          <p:cNvSpPr txBox="1">
            <a:spLocks noChangeArrowheads="1"/>
          </p:cNvSpPr>
          <p:nvPr/>
        </p:nvSpPr>
        <p:spPr bwMode="auto">
          <a:xfrm>
            <a:off x="7747000" y="508000"/>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F</a:t>
            </a:r>
          </a:p>
        </p:txBody>
      </p:sp>
      <p:sp>
        <p:nvSpPr>
          <p:cNvPr id="52" name="Rectangle 6"/>
          <p:cNvSpPr>
            <a:spLocks noChangeArrowheads="1"/>
          </p:cNvSpPr>
          <p:nvPr/>
        </p:nvSpPr>
        <p:spPr bwMode="auto">
          <a:xfrm>
            <a:off x="1783695" y="4084517"/>
            <a:ext cx="2709784" cy="1331866"/>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53" name="Line 7"/>
          <p:cNvSpPr>
            <a:spLocks noChangeShapeType="1"/>
          </p:cNvSpPr>
          <p:nvPr/>
        </p:nvSpPr>
        <p:spPr bwMode="auto">
          <a:xfrm>
            <a:off x="2812945" y="5426185"/>
            <a:ext cx="0" cy="903022"/>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54" name="Text Box 8"/>
          <p:cNvSpPr txBox="1">
            <a:spLocks noChangeArrowheads="1"/>
          </p:cNvSpPr>
          <p:nvPr/>
        </p:nvSpPr>
        <p:spPr bwMode="auto">
          <a:xfrm>
            <a:off x="1989914" y="5069878"/>
            <a:ext cx="706686" cy="55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D</a:t>
            </a:r>
            <a:r>
              <a:rPr lang="en-US" altLang="zh-CN" sz="2000" b="0" i="0" baseline="-25000"/>
              <a:t>0</a:t>
            </a:r>
            <a:endParaRPr lang="en-US" altLang="zh-CN" sz="2000" b="0" i="0"/>
          </a:p>
        </p:txBody>
      </p:sp>
      <p:sp>
        <p:nvSpPr>
          <p:cNvPr id="55" name="Text Box 9"/>
          <p:cNvSpPr txBox="1">
            <a:spLocks noChangeArrowheads="1"/>
          </p:cNvSpPr>
          <p:nvPr/>
        </p:nvSpPr>
        <p:spPr bwMode="auto">
          <a:xfrm>
            <a:off x="2313709" y="5055174"/>
            <a:ext cx="453067" cy="3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D</a:t>
            </a:r>
            <a:r>
              <a:rPr lang="en-US" altLang="zh-CN" sz="2000" b="0" i="0" baseline="-25000"/>
              <a:t>1</a:t>
            </a:r>
            <a:endParaRPr lang="en-US" altLang="zh-CN" sz="2000" b="0" i="0"/>
          </a:p>
        </p:txBody>
      </p:sp>
      <p:sp>
        <p:nvSpPr>
          <p:cNvPr id="56" name="Text Box 10"/>
          <p:cNvSpPr txBox="1">
            <a:spLocks noChangeArrowheads="1"/>
          </p:cNvSpPr>
          <p:nvPr/>
        </p:nvSpPr>
        <p:spPr bwMode="auto">
          <a:xfrm>
            <a:off x="2627655" y="5055174"/>
            <a:ext cx="523244" cy="41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D</a:t>
            </a:r>
            <a:r>
              <a:rPr lang="en-US" altLang="zh-CN" sz="2000" b="0" i="0" baseline="-25000"/>
              <a:t>2</a:t>
            </a:r>
            <a:endParaRPr lang="en-US" altLang="zh-CN" sz="2000" b="0" i="0"/>
          </a:p>
        </p:txBody>
      </p:sp>
      <p:sp>
        <p:nvSpPr>
          <p:cNvPr id="57" name="Text Box 11"/>
          <p:cNvSpPr txBox="1">
            <a:spLocks noChangeArrowheads="1"/>
          </p:cNvSpPr>
          <p:nvPr/>
        </p:nvSpPr>
        <p:spPr bwMode="auto">
          <a:xfrm>
            <a:off x="1790466" y="4498903"/>
            <a:ext cx="523244" cy="41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A</a:t>
            </a:r>
            <a:r>
              <a:rPr lang="en-US" altLang="zh-CN" sz="2000" b="0" i="0" baseline="-25000"/>
              <a:t>1</a:t>
            </a:r>
            <a:endParaRPr lang="en-US" altLang="zh-CN" sz="2000" b="0" i="0"/>
          </a:p>
        </p:txBody>
      </p:sp>
      <p:sp>
        <p:nvSpPr>
          <p:cNvPr id="58" name="Text Box 12"/>
          <p:cNvSpPr txBox="1">
            <a:spLocks noChangeArrowheads="1"/>
          </p:cNvSpPr>
          <p:nvPr/>
        </p:nvSpPr>
        <p:spPr bwMode="auto">
          <a:xfrm>
            <a:off x="1790466" y="4777038"/>
            <a:ext cx="706686" cy="55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A</a:t>
            </a:r>
            <a:r>
              <a:rPr lang="en-US" altLang="zh-CN" sz="2000" b="0" i="0" baseline="-25000"/>
              <a:t>0</a:t>
            </a:r>
            <a:endParaRPr lang="en-US" altLang="zh-CN" sz="2000" b="0" i="0"/>
          </a:p>
        </p:txBody>
      </p:sp>
      <p:sp>
        <p:nvSpPr>
          <p:cNvPr id="59" name="Text Box 13"/>
          <p:cNvSpPr txBox="1">
            <a:spLocks noChangeArrowheads="1"/>
          </p:cNvSpPr>
          <p:nvPr/>
        </p:nvSpPr>
        <p:spPr bwMode="auto">
          <a:xfrm>
            <a:off x="2907128" y="5055174"/>
            <a:ext cx="453067" cy="3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D</a:t>
            </a:r>
            <a:r>
              <a:rPr lang="en-US" altLang="zh-CN" sz="2000" b="0" i="0" baseline="-25000"/>
              <a:t>3</a:t>
            </a:r>
            <a:endParaRPr lang="en-US" altLang="zh-CN" sz="2000" b="0" i="0"/>
          </a:p>
        </p:txBody>
      </p:sp>
      <p:sp>
        <p:nvSpPr>
          <p:cNvPr id="60" name="Line 14"/>
          <p:cNvSpPr>
            <a:spLocks noChangeShapeType="1"/>
          </p:cNvSpPr>
          <p:nvPr/>
        </p:nvSpPr>
        <p:spPr bwMode="auto">
          <a:xfrm flipH="1">
            <a:off x="1416809" y="4383483"/>
            <a:ext cx="364423"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61" name="Line 15"/>
          <p:cNvSpPr>
            <a:spLocks noChangeShapeType="1"/>
          </p:cNvSpPr>
          <p:nvPr/>
        </p:nvSpPr>
        <p:spPr bwMode="auto">
          <a:xfrm flipH="1">
            <a:off x="1416809" y="4695926"/>
            <a:ext cx="376735" cy="4901"/>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62" name="Line 16"/>
          <p:cNvSpPr>
            <a:spLocks noChangeShapeType="1"/>
          </p:cNvSpPr>
          <p:nvPr/>
        </p:nvSpPr>
        <p:spPr bwMode="auto">
          <a:xfrm flipV="1">
            <a:off x="3104730" y="3844365"/>
            <a:ext cx="0" cy="240152"/>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63" name="Oval 17"/>
          <p:cNvSpPr>
            <a:spLocks noChangeArrowheads="1"/>
          </p:cNvSpPr>
          <p:nvPr/>
        </p:nvSpPr>
        <p:spPr bwMode="auto">
          <a:xfrm>
            <a:off x="4516871" y="4681223"/>
            <a:ext cx="91106" cy="91895"/>
          </a:xfrm>
          <a:prstGeom prst="ellipse">
            <a:avLst/>
          </a:prstGeom>
          <a:noFill/>
          <a:ln w="25400">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64" name="Line 18"/>
          <p:cNvSpPr>
            <a:spLocks noChangeShapeType="1"/>
          </p:cNvSpPr>
          <p:nvPr/>
        </p:nvSpPr>
        <p:spPr bwMode="auto">
          <a:xfrm>
            <a:off x="4630138" y="4726557"/>
            <a:ext cx="387816"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65" name="Line 19"/>
          <p:cNvSpPr>
            <a:spLocks noChangeShapeType="1"/>
          </p:cNvSpPr>
          <p:nvPr/>
        </p:nvSpPr>
        <p:spPr bwMode="auto">
          <a:xfrm>
            <a:off x="5017953" y="4726557"/>
            <a:ext cx="0" cy="298965"/>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66" name="Line 20"/>
          <p:cNvSpPr>
            <a:spLocks noChangeShapeType="1"/>
          </p:cNvSpPr>
          <p:nvPr/>
        </p:nvSpPr>
        <p:spPr bwMode="auto">
          <a:xfrm>
            <a:off x="4881294" y="5025522"/>
            <a:ext cx="273318"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67" name="Text Box 21"/>
          <p:cNvSpPr txBox="1">
            <a:spLocks noChangeArrowheads="1"/>
          </p:cNvSpPr>
          <p:nvPr/>
        </p:nvSpPr>
        <p:spPr bwMode="auto">
          <a:xfrm>
            <a:off x="2994541" y="4068834"/>
            <a:ext cx="706686" cy="55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F</a:t>
            </a:r>
          </a:p>
        </p:txBody>
      </p:sp>
      <p:sp>
        <p:nvSpPr>
          <p:cNvPr id="68" name="Text Box 22"/>
          <p:cNvSpPr txBox="1">
            <a:spLocks noChangeArrowheads="1"/>
          </p:cNvSpPr>
          <p:nvPr/>
        </p:nvSpPr>
        <p:spPr bwMode="auto">
          <a:xfrm>
            <a:off x="4235551" y="4561391"/>
            <a:ext cx="706686" cy="55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E</a:t>
            </a:r>
          </a:p>
        </p:txBody>
      </p:sp>
      <p:sp>
        <p:nvSpPr>
          <p:cNvPr id="69" name="Line 24"/>
          <p:cNvSpPr>
            <a:spLocks noChangeShapeType="1"/>
          </p:cNvSpPr>
          <p:nvPr/>
        </p:nvSpPr>
        <p:spPr bwMode="auto">
          <a:xfrm>
            <a:off x="2464526" y="5426185"/>
            <a:ext cx="0" cy="903022"/>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70" name="Text Box 25"/>
          <p:cNvSpPr txBox="1">
            <a:spLocks noChangeArrowheads="1"/>
          </p:cNvSpPr>
          <p:nvPr/>
        </p:nvSpPr>
        <p:spPr bwMode="auto">
          <a:xfrm>
            <a:off x="1115974" y="4186460"/>
            <a:ext cx="418595" cy="41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dirty="0"/>
              <a:t>A</a:t>
            </a:r>
          </a:p>
        </p:txBody>
      </p:sp>
      <p:sp>
        <p:nvSpPr>
          <p:cNvPr id="71" name="Line 26"/>
          <p:cNvSpPr>
            <a:spLocks noChangeShapeType="1"/>
          </p:cNvSpPr>
          <p:nvPr/>
        </p:nvSpPr>
        <p:spPr bwMode="auto">
          <a:xfrm flipH="1">
            <a:off x="2185053" y="5426185"/>
            <a:ext cx="0" cy="486431"/>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72" name="Text Box 29"/>
          <p:cNvSpPr txBox="1">
            <a:spLocks noChangeArrowheads="1"/>
          </p:cNvSpPr>
          <p:nvPr/>
        </p:nvSpPr>
        <p:spPr bwMode="auto">
          <a:xfrm>
            <a:off x="917573" y="5784209"/>
            <a:ext cx="531861" cy="38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D</a:t>
            </a:r>
          </a:p>
        </p:txBody>
      </p:sp>
      <p:sp>
        <p:nvSpPr>
          <p:cNvPr id="73" name="Text Box 31"/>
          <p:cNvSpPr txBox="1">
            <a:spLocks noChangeArrowheads="1"/>
          </p:cNvSpPr>
          <p:nvPr/>
        </p:nvSpPr>
        <p:spPr bwMode="auto">
          <a:xfrm>
            <a:off x="2992079" y="3527266"/>
            <a:ext cx="638973" cy="50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F</a:t>
            </a:r>
          </a:p>
        </p:txBody>
      </p:sp>
      <p:sp>
        <p:nvSpPr>
          <p:cNvPr id="74" name="Text Box 32"/>
          <p:cNvSpPr txBox="1">
            <a:spLocks noChangeArrowheads="1"/>
          </p:cNvSpPr>
          <p:nvPr/>
        </p:nvSpPr>
        <p:spPr bwMode="auto">
          <a:xfrm>
            <a:off x="2311554" y="4422446"/>
            <a:ext cx="1845510" cy="55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000" i="0" dirty="0"/>
              <a:t>八选一</a:t>
            </a:r>
            <a:r>
              <a:rPr lang="en-US" altLang="zh-CN" sz="2000" i="0" dirty="0"/>
              <a:t>MUX</a:t>
            </a:r>
          </a:p>
          <a:p>
            <a:pPr algn="ctr">
              <a:lnSpc>
                <a:spcPct val="100000"/>
              </a:lnSpc>
              <a:spcBef>
                <a:spcPct val="0"/>
              </a:spcBef>
              <a:buFontTx/>
              <a:buNone/>
            </a:pPr>
            <a:r>
              <a:rPr lang="en-US" altLang="zh-CN" sz="2000" i="0" dirty="0"/>
              <a:t>(74151)</a:t>
            </a:r>
          </a:p>
        </p:txBody>
      </p:sp>
      <p:sp>
        <p:nvSpPr>
          <p:cNvPr id="75" name="Line 33"/>
          <p:cNvSpPr>
            <a:spLocks noChangeShapeType="1"/>
          </p:cNvSpPr>
          <p:nvPr/>
        </p:nvSpPr>
        <p:spPr bwMode="auto">
          <a:xfrm>
            <a:off x="3092418" y="5426185"/>
            <a:ext cx="0" cy="450898"/>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76" name="Line 38"/>
          <p:cNvSpPr>
            <a:spLocks noChangeShapeType="1"/>
          </p:cNvSpPr>
          <p:nvPr/>
        </p:nvSpPr>
        <p:spPr bwMode="auto">
          <a:xfrm>
            <a:off x="3371892" y="5426185"/>
            <a:ext cx="0" cy="903022"/>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77" name="Line 39"/>
          <p:cNvSpPr>
            <a:spLocks noChangeShapeType="1"/>
          </p:cNvSpPr>
          <p:nvPr/>
        </p:nvSpPr>
        <p:spPr bwMode="auto">
          <a:xfrm>
            <a:off x="3685837" y="5426185"/>
            <a:ext cx="0" cy="450898"/>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78" name="Line 40"/>
          <p:cNvSpPr>
            <a:spLocks noChangeShapeType="1"/>
          </p:cNvSpPr>
          <p:nvPr/>
        </p:nvSpPr>
        <p:spPr bwMode="auto">
          <a:xfrm>
            <a:off x="3930839" y="5426185"/>
            <a:ext cx="0" cy="450898"/>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79" name="Line 41"/>
          <p:cNvSpPr>
            <a:spLocks noChangeShapeType="1"/>
          </p:cNvSpPr>
          <p:nvPr/>
        </p:nvSpPr>
        <p:spPr bwMode="auto">
          <a:xfrm>
            <a:off x="4209081" y="5426185"/>
            <a:ext cx="0" cy="903022"/>
          </a:xfrm>
          <a:prstGeom prst="line">
            <a:avLst/>
          </a:prstGeom>
          <a:noFill/>
          <a:ln w="25400">
            <a:solidFill>
              <a:schemeClr val="accent5">
                <a:lumMod val="25000"/>
              </a:schemeClr>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sz="2000"/>
          </a:p>
        </p:txBody>
      </p:sp>
      <p:sp>
        <p:nvSpPr>
          <p:cNvPr id="80" name="Text Box 42"/>
          <p:cNvSpPr txBox="1">
            <a:spLocks noChangeArrowheads="1"/>
          </p:cNvSpPr>
          <p:nvPr/>
        </p:nvSpPr>
        <p:spPr bwMode="auto">
          <a:xfrm>
            <a:off x="3186602" y="5055174"/>
            <a:ext cx="453067" cy="3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D</a:t>
            </a:r>
            <a:r>
              <a:rPr lang="en-US" altLang="zh-CN" sz="2000" b="0" i="0" baseline="-25000"/>
              <a:t>4</a:t>
            </a:r>
            <a:endParaRPr lang="en-US" altLang="zh-CN" sz="2000" b="0" i="0"/>
          </a:p>
        </p:txBody>
      </p:sp>
      <p:sp>
        <p:nvSpPr>
          <p:cNvPr id="81" name="Text Box 43"/>
          <p:cNvSpPr txBox="1">
            <a:spLocks noChangeArrowheads="1"/>
          </p:cNvSpPr>
          <p:nvPr/>
        </p:nvSpPr>
        <p:spPr bwMode="auto">
          <a:xfrm>
            <a:off x="3500547" y="5055174"/>
            <a:ext cx="453067" cy="3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D</a:t>
            </a:r>
            <a:r>
              <a:rPr lang="en-US" altLang="zh-CN" sz="2000" b="0" i="0" baseline="-25000"/>
              <a:t>5</a:t>
            </a:r>
            <a:endParaRPr lang="en-US" altLang="zh-CN" sz="2000" b="0" i="0"/>
          </a:p>
        </p:txBody>
      </p:sp>
      <p:sp>
        <p:nvSpPr>
          <p:cNvPr id="82" name="Text Box 44"/>
          <p:cNvSpPr txBox="1">
            <a:spLocks noChangeArrowheads="1"/>
          </p:cNvSpPr>
          <p:nvPr/>
        </p:nvSpPr>
        <p:spPr bwMode="auto">
          <a:xfrm>
            <a:off x="3780021" y="5055174"/>
            <a:ext cx="453067" cy="3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D</a:t>
            </a:r>
            <a:r>
              <a:rPr lang="en-US" altLang="zh-CN" sz="2000" b="0" i="0" baseline="-25000"/>
              <a:t>6</a:t>
            </a:r>
            <a:endParaRPr lang="en-US" altLang="zh-CN" sz="2000" b="0" i="0"/>
          </a:p>
        </p:txBody>
      </p:sp>
      <p:sp>
        <p:nvSpPr>
          <p:cNvPr id="83" name="Text Box 45"/>
          <p:cNvSpPr txBox="1">
            <a:spLocks noChangeArrowheads="1"/>
          </p:cNvSpPr>
          <p:nvPr/>
        </p:nvSpPr>
        <p:spPr bwMode="auto">
          <a:xfrm>
            <a:off x="4059494" y="5055174"/>
            <a:ext cx="453067" cy="38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D</a:t>
            </a:r>
            <a:r>
              <a:rPr lang="en-US" altLang="zh-CN" sz="2000" b="0" i="0" baseline="-25000"/>
              <a:t>7</a:t>
            </a:r>
            <a:endParaRPr lang="en-US" altLang="zh-CN" sz="2000" b="0" i="0"/>
          </a:p>
        </p:txBody>
      </p:sp>
      <p:sp>
        <p:nvSpPr>
          <p:cNvPr id="84" name="Line 46"/>
          <p:cNvSpPr>
            <a:spLocks noChangeShapeType="1"/>
          </p:cNvSpPr>
          <p:nvPr/>
        </p:nvSpPr>
        <p:spPr bwMode="auto">
          <a:xfrm flipH="1">
            <a:off x="1416809" y="5009594"/>
            <a:ext cx="364423"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5" name="Text Box 47"/>
          <p:cNvSpPr txBox="1">
            <a:spLocks noChangeArrowheads="1"/>
          </p:cNvSpPr>
          <p:nvPr/>
        </p:nvSpPr>
        <p:spPr bwMode="auto">
          <a:xfrm>
            <a:off x="1779692" y="4185848"/>
            <a:ext cx="523244" cy="41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A</a:t>
            </a:r>
            <a:r>
              <a:rPr lang="en-US" altLang="zh-CN" sz="2000" b="0" i="0" baseline="-25000"/>
              <a:t>2</a:t>
            </a:r>
            <a:endParaRPr lang="en-US" altLang="zh-CN" sz="2000" b="0" i="0"/>
          </a:p>
        </p:txBody>
      </p:sp>
      <p:sp>
        <p:nvSpPr>
          <p:cNvPr id="86" name="Text Box 48"/>
          <p:cNvSpPr txBox="1">
            <a:spLocks noChangeArrowheads="1"/>
          </p:cNvSpPr>
          <p:nvPr/>
        </p:nvSpPr>
        <p:spPr bwMode="auto">
          <a:xfrm>
            <a:off x="1126870" y="4534435"/>
            <a:ext cx="418595" cy="41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B</a:t>
            </a:r>
          </a:p>
        </p:txBody>
      </p:sp>
      <p:sp>
        <p:nvSpPr>
          <p:cNvPr id="87" name="Text Box 49"/>
          <p:cNvSpPr txBox="1">
            <a:spLocks noChangeArrowheads="1"/>
          </p:cNvSpPr>
          <p:nvPr/>
        </p:nvSpPr>
        <p:spPr bwMode="auto">
          <a:xfrm>
            <a:off x="1126870" y="4846879"/>
            <a:ext cx="418595" cy="41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b="0" i="0"/>
              <a:t>C</a:t>
            </a:r>
          </a:p>
        </p:txBody>
      </p:sp>
      <p:sp>
        <p:nvSpPr>
          <p:cNvPr id="88" name="Line 50"/>
          <p:cNvSpPr>
            <a:spLocks noChangeShapeType="1"/>
          </p:cNvSpPr>
          <p:nvPr/>
        </p:nvSpPr>
        <p:spPr bwMode="auto">
          <a:xfrm flipH="1">
            <a:off x="1312160" y="5877083"/>
            <a:ext cx="2653151" cy="35533"/>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89" name="Rectangle 51"/>
          <p:cNvSpPr>
            <a:spLocks noChangeArrowheads="1"/>
          </p:cNvSpPr>
          <p:nvPr/>
        </p:nvSpPr>
        <p:spPr bwMode="auto">
          <a:xfrm>
            <a:off x="1731986" y="6120912"/>
            <a:ext cx="278242" cy="382283"/>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90" name="Line 52"/>
          <p:cNvSpPr>
            <a:spLocks noChangeShapeType="1"/>
          </p:cNvSpPr>
          <p:nvPr/>
        </p:nvSpPr>
        <p:spPr bwMode="auto">
          <a:xfrm>
            <a:off x="1486985" y="5912617"/>
            <a:ext cx="0" cy="416591"/>
          </a:xfrm>
          <a:prstGeom prst="line">
            <a:avLst/>
          </a:prstGeom>
          <a:noFill/>
          <a:ln w="25400">
            <a:solidFill>
              <a:schemeClr val="accent5">
                <a:lumMod val="25000"/>
              </a:schemeClr>
            </a:solidFill>
            <a:round/>
            <a:headEnd type="oval" w="med" len="med"/>
            <a:tailEnd/>
          </a:ln>
          <a:extLst>
            <a:ext uri="{909E8E84-426E-40DD-AFC4-6F175D3DCCD1}">
              <a14:hiddenFill xmlns:a14="http://schemas.microsoft.com/office/drawing/2010/main">
                <a:noFill/>
              </a14:hiddenFill>
            </a:ext>
          </a:extLst>
        </p:spPr>
        <p:txBody>
          <a:bodyPr/>
          <a:lstStyle/>
          <a:p>
            <a:endParaRPr lang="zh-CN" altLang="en-US" sz="2000"/>
          </a:p>
        </p:txBody>
      </p:sp>
      <p:sp>
        <p:nvSpPr>
          <p:cNvPr id="91" name="Line 53"/>
          <p:cNvSpPr>
            <a:spLocks noChangeShapeType="1"/>
          </p:cNvSpPr>
          <p:nvPr/>
        </p:nvSpPr>
        <p:spPr bwMode="auto">
          <a:xfrm flipH="1">
            <a:off x="1486985" y="6329207"/>
            <a:ext cx="245001"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92" name="Line 54"/>
          <p:cNvSpPr>
            <a:spLocks noChangeShapeType="1"/>
          </p:cNvSpPr>
          <p:nvPr/>
        </p:nvSpPr>
        <p:spPr bwMode="auto">
          <a:xfrm flipH="1">
            <a:off x="2080404" y="6329207"/>
            <a:ext cx="2128677"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93" name="Oval 55"/>
          <p:cNvSpPr>
            <a:spLocks noChangeArrowheads="1"/>
          </p:cNvSpPr>
          <p:nvPr/>
        </p:nvSpPr>
        <p:spPr bwMode="auto">
          <a:xfrm>
            <a:off x="2010228" y="6294900"/>
            <a:ext cx="70177" cy="69841"/>
          </a:xfrm>
          <a:prstGeom prst="ellipse">
            <a:avLst/>
          </a:prstGeom>
          <a:noFill/>
          <a:ln w="25400">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94" name="Text Box 56"/>
          <p:cNvSpPr txBox="1">
            <a:spLocks noChangeArrowheads="1"/>
          </p:cNvSpPr>
          <p:nvPr/>
        </p:nvSpPr>
        <p:spPr bwMode="auto">
          <a:xfrm>
            <a:off x="1755994" y="6166492"/>
            <a:ext cx="2782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1800" i="0"/>
              <a:t>1</a:t>
            </a:r>
          </a:p>
        </p:txBody>
      </p:sp>
    </p:spTree>
    <p:extLst>
      <p:ext uri="{BB962C8B-B14F-4D97-AF65-F5344CB8AC3E}">
        <p14:creationId xmlns:p14="http://schemas.microsoft.com/office/powerpoint/2010/main" val="132724215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3000"/>
                                        <p:tgtEl>
                                          <p:spTgt spid="4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2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20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30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30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left)">
                                      <p:cBhvr>
                                        <p:cTn id="70" dur="30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left)">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left)">
                                      <p:cBhvr>
                                        <p:cTn id="80" dur="20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down)">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down)">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down)">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down)">
                                      <p:cBhvr>
                                        <p:cTn id="100" dur="5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wipe(down)">
                                      <p:cBhvr>
                                        <p:cTn id="105" dur="500"/>
                                        <p:tgtEl>
                                          <p:spTgt spid="3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down)">
                                      <p:cBhvr>
                                        <p:cTn id="110" dur="500"/>
                                        <p:tgtEl>
                                          <p:spTgt spid="43"/>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9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9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9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23" grpId="0" animBg="1"/>
      <p:bldP spid="24" grpId="0" animBg="1"/>
      <p:bldP spid="25" grpId="0" animBg="1"/>
      <p:bldP spid="26" grpId="0" animBg="1"/>
      <p:bldP spid="27" grpId="0" animBg="1"/>
      <p:bldP spid="28" grpId="0" animBg="1"/>
      <p:bldP spid="29" grpId="0" animBg="1"/>
      <p:bldP spid="30" grpId="0"/>
      <p:bldP spid="31" grpId="0"/>
      <p:bldP spid="32" grpId="0"/>
      <p:bldP spid="33" grpId="0"/>
      <p:bldP spid="50" grpId="0"/>
      <p:bldP spid="53" grpId="0" animBg="1"/>
      <p:bldP spid="65" grpId="0" animBg="1"/>
      <p:bldP spid="66" grpId="0" animBg="1"/>
      <p:bldP spid="69" grpId="0" animBg="1"/>
      <p:bldP spid="70" grpId="0"/>
      <p:bldP spid="71" grpId="0" animBg="1"/>
      <p:bldP spid="72" grpId="0"/>
      <p:bldP spid="75" grpId="0" animBg="1"/>
      <p:bldP spid="76" grpId="0" animBg="1"/>
      <p:bldP spid="77" grpId="0" animBg="1"/>
      <p:bldP spid="78" grpId="0" animBg="1"/>
      <p:bldP spid="79" grpId="0" animBg="1"/>
      <p:bldP spid="86" grpId="0"/>
      <p:bldP spid="87" grpId="0"/>
      <p:bldP spid="88" grpId="0" animBg="1"/>
      <p:bldP spid="89" grpId="0" animBg="1"/>
      <p:bldP spid="90" grpId="0" animBg="1"/>
      <p:bldP spid="91" grpId="0" animBg="1"/>
      <p:bldP spid="92" grpId="0" animBg="1"/>
      <p:bldP spid="93" grpId="0" animBg="1"/>
      <p:bldP spid="9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211915" y="593636"/>
            <a:ext cx="5476892" cy="503674"/>
          </a:xfrm>
        </p:spPr>
        <p:txBody>
          <a:bodyPr/>
          <a:lstStyle/>
          <a:p>
            <a:pPr marL="36000" indent="0" eaLnBrk="1" hangingPunct="1">
              <a:lnSpc>
                <a:spcPct val="120000"/>
              </a:lnSpc>
              <a:spcBef>
                <a:spcPts val="0"/>
              </a:spcBef>
              <a:spcAft>
                <a:spcPts val="0"/>
              </a:spcAft>
              <a:buNone/>
            </a:pPr>
            <a:r>
              <a:rPr lang="zh-CN" altLang="en-US" sz="2400" b="1" kern="1200" dirty="0">
                <a:latin typeface="+mn-ea"/>
              </a:rPr>
              <a:t>解：</a:t>
            </a:r>
            <a:r>
              <a:rPr kumimoji="1" lang="zh-CN" altLang="en-US" sz="2400" dirty="0"/>
              <a:t>写最小项表达式</a:t>
            </a:r>
            <a:endParaRPr lang="en-US" altLang="zh-CN" sz="2600" kern="1200" dirty="0">
              <a:latin typeface="+mn-ea"/>
            </a:endParaRPr>
          </a:p>
          <a:p>
            <a:pPr marL="0" indent="-457200" eaLnBrk="1" hangingPunct="1"/>
            <a:endParaRPr lang="zh-CN" altLang="en-US" sz="2600" kern="1200" dirty="0">
              <a:latin typeface="+mn-ea"/>
            </a:endParaRPr>
          </a:p>
          <a:p>
            <a:pPr eaLnBrk="1" hangingPunct="1">
              <a:lnSpc>
                <a:spcPct val="120000"/>
              </a:lnSpc>
              <a:buClr>
                <a:srgbClr val="0000FF"/>
              </a:buClr>
            </a:pPr>
            <a:endParaRPr lang="en-US" altLang="zh-CN" sz="2800" dirty="0">
              <a:latin typeface="+mn-ea"/>
            </a:endParaRPr>
          </a:p>
        </p:txBody>
      </p:sp>
      <p:sp>
        <p:nvSpPr>
          <p:cNvPr id="4" name="Rectangle 2"/>
          <p:cNvSpPr txBox="1">
            <a:spLocks noChangeArrowheads="1"/>
          </p:cNvSpPr>
          <p:nvPr/>
        </p:nvSpPr>
        <p:spPr>
          <a:xfrm>
            <a:off x="-28254" y="10623"/>
            <a:ext cx="6708140"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2800" kern="0">
                <a:solidFill>
                  <a:srgbClr val="800000"/>
                </a:solidFill>
                <a:latin typeface="+mn-ea"/>
                <a:ea typeface="+mn-ea"/>
              </a:rPr>
              <a:t>例</a:t>
            </a:r>
            <a:r>
              <a:rPr lang="en-US" altLang="zh-CN" sz="2800" kern="0">
                <a:solidFill>
                  <a:srgbClr val="800000"/>
                </a:solidFill>
                <a:latin typeface="+mn-ea"/>
                <a:ea typeface="+mn-ea"/>
              </a:rPr>
              <a:t>13</a:t>
            </a:r>
            <a:r>
              <a:rPr lang="zh-CN" altLang="en-US" sz="2800" kern="0">
                <a:solidFill>
                  <a:srgbClr val="800000"/>
                </a:solidFill>
                <a:latin typeface="+mn-ea"/>
                <a:ea typeface="+mn-ea"/>
              </a:rPr>
              <a:t>：</a:t>
            </a:r>
            <a:r>
              <a:rPr kumimoji="1" lang="zh-CN" altLang="en-US" sz="2800">
                <a:latin typeface="宋体" panose="02010600030101010101" pitchFamily="2" charset="-122"/>
              </a:rPr>
              <a:t>试用四选一数据选择器实现      </a:t>
            </a:r>
            <a:endParaRPr kumimoji="1" lang="zh-CN" altLang="en-US" sz="2800"/>
          </a:p>
        </p:txBody>
      </p:sp>
      <p:graphicFrame>
        <p:nvGraphicFramePr>
          <p:cNvPr id="95" name="对象 94"/>
          <p:cNvGraphicFramePr>
            <a:graphicFrameLocks noChangeAspect="1"/>
          </p:cNvGraphicFramePr>
          <p:nvPr>
            <p:extLst>
              <p:ext uri="{D42A27DB-BD31-4B8C-83A1-F6EECF244321}">
                <p14:modId xmlns:p14="http://schemas.microsoft.com/office/powerpoint/2010/main" val="3879539905"/>
              </p:ext>
            </p:extLst>
          </p:nvPr>
        </p:nvGraphicFramePr>
        <p:xfrm>
          <a:off x="5513544" y="0"/>
          <a:ext cx="3375025" cy="527050"/>
        </p:xfrm>
        <a:graphic>
          <a:graphicData uri="http://schemas.openxmlformats.org/presentationml/2006/ole">
            <mc:AlternateContent xmlns:mc="http://schemas.openxmlformats.org/markup-compatibility/2006">
              <mc:Choice xmlns:v="urn:schemas-microsoft-com:vml" Requires="v">
                <p:oleObj spid="_x0000_s39942" name="Equation" r:id="rId3" imgW="1549080" imgH="241200" progId="Equation.DSMT4">
                  <p:embed/>
                </p:oleObj>
              </mc:Choice>
              <mc:Fallback>
                <p:oleObj name="Equation" r:id="rId3" imgW="1549080" imgH="241200" progId="Equation.DSMT4">
                  <p:embed/>
                  <p:pic>
                    <p:nvPicPr>
                      <p:cNvPr id="0" name=""/>
                      <p:cNvPicPr/>
                      <p:nvPr/>
                    </p:nvPicPr>
                    <p:blipFill>
                      <a:blip r:embed="rId4"/>
                      <a:stretch>
                        <a:fillRect/>
                      </a:stretch>
                    </p:blipFill>
                    <p:spPr>
                      <a:xfrm>
                        <a:off x="5513544" y="0"/>
                        <a:ext cx="3375025" cy="52705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040084694"/>
              </p:ext>
            </p:extLst>
          </p:nvPr>
        </p:nvGraphicFramePr>
        <p:xfrm>
          <a:off x="3387145" y="663579"/>
          <a:ext cx="4711701" cy="1333500"/>
        </p:xfrm>
        <a:graphic>
          <a:graphicData uri="http://schemas.openxmlformats.org/presentationml/2006/ole">
            <mc:AlternateContent xmlns:mc="http://schemas.openxmlformats.org/markup-compatibility/2006">
              <mc:Choice xmlns:v="urn:schemas-microsoft-com:vml" Requires="v">
                <p:oleObj spid="_x0000_s39943" name="Equation" r:id="rId5" imgW="2501640" imgH="749160" progId="Equation.DSMT4">
                  <p:embed/>
                </p:oleObj>
              </mc:Choice>
              <mc:Fallback>
                <p:oleObj name="Equation" r:id="rId5" imgW="2501640" imgH="749160" progId="Equation.DSMT4">
                  <p:embed/>
                  <p:pic>
                    <p:nvPicPr>
                      <p:cNvPr id="0" name=""/>
                      <p:cNvPicPr/>
                      <p:nvPr/>
                    </p:nvPicPr>
                    <p:blipFill>
                      <a:blip r:embed="rId6"/>
                      <a:stretch>
                        <a:fillRect/>
                      </a:stretch>
                    </p:blipFill>
                    <p:spPr>
                      <a:xfrm>
                        <a:off x="3387145" y="663579"/>
                        <a:ext cx="4711701" cy="1333500"/>
                      </a:xfrm>
                      <a:prstGeom prst="rect">
                        <a:avLst/>
                      </a:prstGeom>
                    </p:spPr>
                  </p:pic>
                </p:oleObj>
              </mc:Fallback>
            </mc:AlternateContent>
          </a:graphicData>
        </a:graphic>
      </p:graphicFrame>
      <p:sp>
        <p:nvSpPr>
          <p:cNvPr id="96" name="Text Box 43"/>
          <p:cNvSpPr txBox="1">
            <a:spLocks noChangeArrowheads="1"/>
          </p:cNvSpPr>
          <p:nvPr/>
        </p:nvSpPr>
        <p:spPr bwMode="auto">
          <a:xfrm>
            <a:off x="745255" y="2042859"/>
            <a:ext cx="5086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zh-CN" altLang="en-US" sz="2400" b="0" i="0">
                <a:latin typeface="+mn-ea"/>
                <a:ea typeface="+mn-ea"/>
              </a:rPr>
              <a:t>确定地址变量 </a:t>
            </a:r>
            <a:r>
              <a:rPr kumimoji="1" lang="en-US" altLang="zh-CN" sz="2400" b="0" i="0">
                <a:latin typeface="+mn-ea"/>
                <a:ea typeface="+mn-ea"/>
              </a:rPr>
              <a:t>A=A</a:t>
            </a:r>
            <a:r>
              <a:rPr kumimoji="1" lang="en-US" altLang="zh-CN" sz="2400" b="0" i="0" baseline="-25000">
                <a:latin typeface="+mn-ea"/>
                <a:ea typeface="+mn-ea"/>
              </a:rPr>
              <a:t>1</a:t>
            </a:r>
            <a:r>
              <a:rPr kumimoji="1" lang="zh-CN" altLang="en-US" sz="2400" b="0" i="0">
                <a:latin typeface="+mn-ea"/>
                <a:ea typeface="+mn-ea"/>
              </a:rPr>
              <a:t>，</a:t>
            </a:r>
            <a:r>
              <a:rPr kumimoji="1" lang="en-US" altLang="zh-CN" sz="2400" b="0" i="0">
                <a:latin typeface="+mn-ea"/>
                <a:ea typeface="+mn-ea"/>
              </a:rPr>
              <a:t>B=A</a:t>
            </a:r>
            <a:r>
              <a:rPr kumimoji="1" lang="en-US" altLang="zh-CN" sz="2400" b="0" i="0" baseline="-25000">
                <a:latin typeface="+mn-ea"/>
                <a:ea typeface="+mn-ea"/>
              </a:rPr>
              <a:t>0</a:t>
            </a:r>
          </a:p>
        </p:txBody>
      </p:sp>
      <p:graphicFrame>
        <p:nvGraphicFramePr>
          <p:cNvPr id="3" name="对象 2"/>
          <p:cNvGraphicFramePr>
            <a:graphicFrameLocks noChangeAspect="1"/>
          </p:cNvGraphicFramePr>
          <p:nvPr>
            <p:extLst>
              <p:ext uri="{D42A27DB-BD31-4B8C-83A1-F6EECF244321}">
                <p14:modId xmlns:p14="http://schemas.microsoft.com/office/powerpoint/2010/main" val="4263129821"/>
              </p:ext>
            </p:extLst>
          </p:nvPr>
        </p:nvGraphicFramePr>
        <p:xfrm>
          <a:off x="1463228" y="2621368"/>
          <a:ext cx="5146052" cy="935749"/>
        </p:xfrm>
        <a:graphic>
          <a:graphicData uri="http://schemas.openxmlformats.org/presentationml/2006/ole">
            <mc:AlternateContent xmlns:mc="http://schemas.openxmlformats.org/markup-compatibility/2006">
              <mc:Choice xmlns:v="urn:schemas-microsoft-com:vml" Requires="v">
                <p:oleObj spid="_x0000_s39944" name="Equation" r:id="rId11" imgW="2666880" imgH="507960" progId="Equation.DSMT4">
                  <p:embed/>
                </p:oleObj>
              </mc:Choice>
              <mc:Fallback>
                <p:oleObj name="Equation" r:id="rId11" imgW="2666880" imgH="507960" progId="Equation.DSMT4">
                  <p:embed/>
                  <p:pic>
                    <p:nvPicPr>
                      <p:cNvPr id="0" name=""/>
                      <p:cNvPicPr/>
                      <p:nvPr/>
                    </p:nvPicPr>
                    <p:blipFill>
                      <a:blip r:embed="rId12"/>
                      <a:stretch>
                        <a:fillRect/>
                      </a:stretch>
                    </p:blipFill>
                    <p:spPr>
                      <a:xfrm>
                        <a:off x="1463228" y="2621368"/>
                        <a:ext cx="5146052" cy="935749"/>
                      </a:xfrm>
                      <a:prstGeom prst="rect">
                        <a:avLst/>
                      </a:prstGeom>
                    </p:spPr>
                  </p:pic>
                </p:oleObj>
              </mc:Fallback>
            </mc:AlternateContent>
          </a:graphicData>
        </a:graphic>
      </p:graphicFrame>
      <p:sp>
        <p:nvSpPr>
          <p:cNvPr id="98" name="Rectangle 38"/>
          <p:cNvSpPr>
            <a:spLocks noChangeArrowheads="1"/>
          </p:cNvSpPr>
          <p:nvPr/>
        </p:nvSpPr>
        <p:spPr bwMode="auto">
          <a:xfrm>
            <a:off x="769068" y="3667760"/>
            <a:ext cx="2519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00FF00"/>
              </a:buClr>
              <a:buFont typeface="Wingdings" panose="05000000000000000000" pitchFamily="2" charset="2"/>
              <a:buNone/>
            </a:pPr>
            <a:r>
              <a:rPr kumimoji="1" lang="zh-CN" altLang="en-US" sz="2400" b="0" i="0">
                <a:latin typeface="+mn-ea"/>
                <a:ea typeface="+mn-ea"/>
              </a:rPr>
              <a:t>比较两式得：</a:t>
            </a:r>
          </a:p>
        </p:txBody>
      </p:sp>
      <p:graphicFrame>
        <p:nvGraphicFramePr>
          <p:cNvPr id="99" name="对象 98"/>
          <p:cNvGraphicFramePr>
            <a:graphicFrameLocks noChangeAspect="1"/>
          </p:cNvGraphicFramePr>
          <p:nvPr>
            <p:extLst>
              <p:ext uri="{D42A27DB-BD31-4B8C-83A1-F6EECF244321}">
                <p14:modId xmlns:p14="http://schemas.microsoft.com/office/powerpoint/2010/main" val="3381373959"/>
              </p:ext>
            </p:extLst>
          </p:nvPr>
        </p:nvGraphicFramePr>
        <p:xfrm>
          <a:off x="1463228" y="4291668"/>
          <a:ext cx="2391754" cy="797728"/>
        </p:xfrm>
        <a:graphic>
          <a:graphicData uri="http://schemas.openxmlformats.org/presentationml/2006/ole">
            <mc:AlternateContent xmlns:mc="http://schemas.openxmlformats.org/markup-compatibility/2006">
              <mc:Choice xmlns:v="urn:schemas-microsoft-com:vml" Requires="v">
                <p:oleObj spid="_x0000_s39945" name="Equation" r:id="rId13" imgW="1523880" imgH="507960" progId="Equation.DSMT4">
                  <p:embed/>
                </p:oleObj>
              </mc:Choice>
              <mc:Fallback>
                <p:oleObj name="Equation" r:id="rId13" imgW="1523880" imgH="507960" progId="Equation.DSMT4">
                  <p:embed/>
                  <p:pic>
                    <p:nvPicPr>
                      <p:cNvPr id="0" name=""/>
                      <p:cNvPicPr/>
                      <p:nvPr/>
                    </p:nvPicPr>
                    <p:blipFill>
                      <a:blip r:embed="rId14"/>
                      <a:stretch>
                        <a:fillRect/>
                      </a:stretch>
                    </p:blipFill>
                    <p:spPr>
                      <a:xfrm>
                        <a:off x="1463228" y="4291668"/>
                        <a:ext cx="2391754" cy="797728"/>
                      </a:xfrm>
                      <a:prstGeom prst="rect">
                        <a:avLst/>
                      </a:prstGeom>
                    </p:spPr>
                  </p:pic>
                </p:oleObj>
              </mc:Fallback>
            </mc:AlternateContent>
          </a:graphicData>
        </a:graphic>
      </p:graphicFrame>
      <p:sp>
        <p:nvSpPr>
          <p:cNvPr id="101" name="Rectangle 8"/>
          <p:cNvSpPr>
            <a:spLocks noChangeArrowheads="1"/>
          </p:cNvSpPr>
          <p:nvPr/>
        </p:nvSpPr>
        <p:spPr bwMode="auto">
          <a:xfrm>
            <a:off x="5064249" y="4273645"/>
            <a:ext cx="3018240" cy="1373777"/>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02" name="Line 9"/>
          <p:cNvSpPr>
            <a:spLocks noChangeShapeType="1"/>
          </p:cNvSpPr>
          <p:nvPr/>
        </p:nvSpPr>
        <p:spPr bwMode="auto">
          <a:xfrm>
            <a:off x="6867789" y="5657534"/>
            <a:ext cx="2742" cy="209541"/>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03" name="Text Box 10"/>
          <p:cNvSpPr txBox="1">
            <a:spLocks noChangeArrowheads="1"/>
          </p:cNvSpPr>
          <p:nvPr/>
        </p:nvSpPr>
        <p:spPr bwMode="auto">
          <a:xfrm>
            <a:off x="5288046" y="5271297"/>
            <a:ext cx="787128" cy="56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D</a:t>
            </a:r>
            <a:r>
              <a:rPr lang="en-US" altLang="zh-CN" sz="1800" i="0" baseline="-25000"/>
              <a:t>0</a:t>
            </a:r>
            <a:endParaRPr lang="en-US" altLang="zh-CN" sz="1800" i="0"/>
          </a:p>
        </p:txBody>
      </p:sp>
      <p:sp>
        <p:nvSpPr>
          <p:cNvPr id="104" name="Text Box 11"/>
          <p:cNvSpPr txBox="1">
            <a:spLocks noChangeArrowheads="1"/>
          </p:cNvSpPr>
          <p:nvPr/>
        </p:nvSpPr>
        <p:spPr bwMode="auto">
          <a:xfrm>
            <a:off x="5946272" y="5271297"/>
            <a:ext cx="787128" cy="56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D</a:t>
            </a:r>
            <a:r>
              <a:rPr lang="en-US" altLang="zh-CN" sz="1800" i="0" baseline="-25000"/>
              <a:t>1</a:t>
            </a:r>
            <a:endParaRPr lang="en-US" altLang="zh-CN" sz="1800" i="0"/>
          </a:p>
        </p:txBody>
      </p:sp>
      <p:sp>
        <p:nvSpPr>
          <p:cNvPr id="105" name="Text Box 12"/>
          <p:cNvSpPr txBox="1">
            <a:spLocks noChangeArrowheads="1"/>
          </p:cNvSpPr>
          <p:nvPr/>
        </p:nvSpPr>
        <p:spPr bwMode="auto">
          <a:xfrm>
            <a:off x="6699118" y="5257395"/>
            <a:ext cx="582805" cy="46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D</a:t>
            </a:r>
            <a:r>
              <a:rPr lang="en-US" altLang="zh-CN" sz="1800" i="0" baseline="-25000"/>
              <a:t>2</a:t>
            </a:r>
            <a:endParaRPr lang="en-US" altLang="zh-CN" sz="1800" i="0"/>
          </a:p>
        </p:txBody>
      </p:sp>
      <p:sp>
        <p:nvSpPr>
          <p:cNvPr id="106" name="Text Box 13"/>
          <p:cNvSpPr txBox="1">
            <a:spLocks noChangeArrowheads="1"/>
          </p:cNvSpPr>
          <p:nvPr/>
        </p:nvSpPr>
        <p:spPr bwMode="auto">
          <a:xfrm>
            <a:off x="5105663" y="4396730"/>
            <a:ext cx="787128" cy="56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a:t>
            </a:r>
            <a:r>
              <a:rPr lang="en-US" altLang="zh-CN" sz="1800" i="0" baseline="-25000"/>
              <a:t>1</a:t>
            </a:r>
            <a:endParaRPr lang="en-US" altLang="zh-CN" sz="1800" i="0"/>
          </a:p>
        </p:txBody>
      </p:sp>
      <p:sp>
        <p:nvSpPr>
          <p:cNvPr id="107" name="Text Box 14"/>
          <p:cNvSpPr txBox="1">
            <a:spLocks noChangeArrowheads="1"/>
          </p:cNvSpPr>
          <p:nvPr/>
        </p:nvSpPr>
        <p:spPr bwMode="auto">
          <a:xfrm>
            <a:off x="5105663" y="4935120"/>
            <a:ext cx="787128" cy="56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a:t>
            </a:r>
            <a:r>
              <a:rPr lang="en-US" altLang="zh-CN" sz="1800" i="0" baseline="-25000"/>
              <a:t>0</a:t>
            </a:r>
            <a:endParaRPr lang="en-US" altLang="zh-CN" sz="1800" i="0"/>
          </a:p>
        </p:txBody>
      </p:sp>
      <p:sp>
        <p:nvSpPr>
          <p:cNvPr id="108" name="Text Box 15"/>
          <p:cNvSpPr txBox="1">
            <a:spLocks noChangeArrowheads="1"/>
          </p:cNvSpPr>
          <p:nvPr/>
        </p:nvSpPr>
        <p:spPr bwMode="auto">
          <a:xfrm>
            <a:off x="7328547" y="5271297"/>
            <a:ext cx="787128" cy="56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D</a:t>
            </a:r>
            <a:r>
              <a:rPr lang="en-US" altLang="zh-CN" sz="1800" i="0" baseline="-25000"/>
              <a:t>3</a:t>
            </a:r>
            <a:endParaRPr lang="en-US" altLang="zh-CN" sz="1800" i="0"/>
          </a:p>
        </p:txBody>
      </p:sp>
      <p:sp>
        <p:nvSpPr>
          <p:cNvPr id="109" name="Line 16"/>
          <p:cNvSpPr>
            <a:spLocks noChangeShapeType="1"/>
          </p:cNvSpPr>
          <p:nvPr/>
        </p:nvSpPr>
        <p:spPr bwMode="auto">
          <a:xfrm flipH="1">
            <a:off x="4658343" y="4604767"/>
            <a:ext cx="405906"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0" name="Line 17"/>
          <p:cNvSpPr>
            <a:spLocks noChangeShapeType="1"/>
          </p:cNvSpPr>
          <p:nvPr/>
        </p:nvSpPr>
        <p:spPr bwMode="auto">
          <a:xfrm flipH="1">
            <a:off x="4644630" y="5149475"/>
            <a:ext cx="419619" cy="5055"/>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1" name="Line 18"/>
          <p:cNvSpPr>
            <a:spLocks noChangeShapeType="1"/>
          </p:cNvSpPr>
          <p:nvPr/>
        </p:nvSpPr>
        <p:spPr bwMode="auto">
          <a:xfrm flipV="1">
            <a:off x="6535658" y="4025935"/>
            <a:ext cx="0" cy="24771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2" name="Oval 19"/>
          <p:cNvSpPr>
            <a:spLocks noChangeArrowheads="1"/>
          </p:cNvSpPr>
          <p:nvPr/>
        </p:nvSpPr>
        <p:spPr bwMode="auto">
          <a:xfrm>
            <a:off x="8108544" y="4889128"/>
            <a:ext cx="101476" cy="94787"/>
          </a:xfrm>
          <a:prstGeom prst="ellipse">
            <a:avLst/>
          </a:prstGeom>
          <a:noFill/>
          <a:ln w="25400">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13" name="Line 20"/>
          <p:cNvSpPr>
            <a:spLocks noChangeShapeType="1"/>
          </p:cNvSpPr>
          <p:nvPr/>
        </p:nvSpPr>
        <p:spPr bwMode="auto">
          <a:xfrm>
            <a:off x="8234704" y="4935890"/>
            <a:ext cx="431961"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4" name="Line 21"/>
          <p:cNvSpPr>
            <a:spLocks noChangeShapeType="1"/>
          </p:cNvSpPr>
          <p:nvPr/>
        </p:nvSpPr>
        <p:spPr bwMode="auto">
          <a:xfrm>
            <a:off x="8666665" y="4935890"/>
            <a:ext cx="0" cy="308373"/>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5" name="Line 22"/>
          <p:cNvSpPr>
            <a:spLocks noChangeShapeType="1"/>
          </p:cNvSpPr>
          <p:nvPr/>
        </p:nvSpPr>
        <p:spPr bwMode="auto">
          <a:xfrm>
            <a:off x="8514450" y="5244263"/>
            <a:ext cx="304429"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6" name="Text Box 23"/>
          <p:cNvSpPr txBox="1">
            <a:spLocks noChangeArrowheads="1"/>
          </p:cNvSpPr>
          <p:nvPr/>
        </p:nvSpPr>
        <p:spPr bwMode="auto">
          <a:xfrm>
            <a:off x="6407030" y="4238752"/>
            <a:ext cx="787128" cy="56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F</a:t>
            </a:r>
          </a:p>
        </p:txBody>
      </p:sp>
      <p:sp>
        <p:nvSpPr>
          <p:cNvPr id="117" name="Text Box 24"/>
          <p:cNvSpPr txBox="1">
            <a:spLocks noChangeArrowheads="1"/>
          </p:cNvSpPr>
          <p:nvPr/>
        </p:nvSpPr>
        <p:spPr bwMode="auto">
          <a:xfrm>
            <a:off x="7733681" y="4745163"/>
            <a:ext cx="787128" cy="56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E</a:t>
            </a:r>
          </a:p>
        </p:txBody>
      </p:sp>
      <p:sp>
        <p:nvSpPr>
          <p:cNvPr id="118" name="Line 26"/>
          <p:cNvSpPr>
            <a:spLocks noChangeShapeType="1"/>
          </p:cNvSpPr>
          <p:nvPr/>
        </p:nvSpPr>
        <p:spPr bwMode="auto">
          <a:xfrm flipH="1">
            <a:off x="6135238" y="5647422"/>
            <a:ext cx="2331" cy="219652"/>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19" name="Text Box 27"/>
          <p:cNvSpPr txBox="1">
            <a:spLocks noChangeArrowheads="1"/>
          </p:cNvSpPr>
          <p:nvPr/>
        </p:nvSpPr>
        <p:spPr bwMode="auto">
          <a:xfrm>
            <a:off x="4257040" y="4429590"/>
            <a:ext cx="466243" cy="43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a:t>
            </a:r>
          </a:p>
        </p:txBody>
      </p:sp>
      <p:sp>
        <p:nvSpPr>
          <p:cNvPr id="120" name="Line 28"/>
          <p:cNvSpPr>
            <a:spLocks noChangeShapeType="1"/>
          </p:cNvSpPr>
          <p:nvPr/>
        </p:nvSpPr>
        <p:spPr bwMode="auto">
          <a:xfrm>
            <a:off x="5512666" y="5657534"/>
            <a:ext cx="4113" cy="278647"/>
          </a:xfrm>
          <a:prstGeom prst="line">
            <a:avLst/>
          </a:prstGeom>
          <a:noFill/>
          <a:ln w="25400">
            <a:solidFill>
              <a:schemeClr val="accent5">
                <a:lumMod val="25000"/>
              </a:schemeClr>
            </a:solidFill>
            <a:round/>
            <a:headEnd/>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22" name="Text Box 33"/>
          <p:cNvSpPr txBox="1">
            <a:spLocks noChangeArrowheads="1"/>
          </p:cNvSpPr>
          <p:nvPr/>
        </p:nvSpPr>
        <p:spPr bwMode="auto">
          <a:xfrm>
            <a:off x="6352579" y="3667760"/>
            <a:ext cx="711706" cy="52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dirty="0"/>
              <a:t>F</a:t>
            </a:r>
          </a:p>
        </p:txBody>
      </p:sp>
      <p:sp>
        <p:nvSpPr>
          <p:cNvPr id="123" name="Text Box 34"/>
          <p:cNvSpPr txBox="1">
            <a:spLocks noChangeArrowheads="1"/>
          </p:cNvSpPr>
          <p:nvPr/>
        </p:nvSpPr>
        <p:spPr bwMode="auto">
          <a:xfrm>
            <a:off x="5769374" y="4649495"/>
            <a:ext cx="2055585" cy="56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1800" i="0"/>
              <a:t>四选一</a:t>
            </a:r>
            <a:r>
              <a:rPr lang="en-US" altLang="zh-CN" sz="1800" i="0"/>
              <a:t>MUX</a:t>
            </a:r>
          </a:p>
        </p:txBody>
      </p:sp>
      <p:sp>
        <p:nvSpPr>
          <p:cNvPr id="124" name="Line 35"/>
          <p:cNvSpPr>
            <a:spLocks noChangeShapeType="1"/>
          </p:cNvSpPr>
          <p:nvPr/>
        </p:nvSpPr>
        <p:spPr bwMode="auto">
          <a:xfrm>
            <a:off x="7610761" y="5657534"/>
            <a:ext cx="0" cy="209541"/>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5" name="Text Box 39"/>
          <p:cNvSpPr txBox="1">
            <a:spLocks noChangeArrowheads="1"/>
          </p:cNvSpPr>
          <p:nvPr/>
        </p:nvSpPr>
        <p:spPr bwMode="auto">
          <a:xfrm>
            <a:off x="4257040" y="4935120"/>
            <a:ext cx="466243" cy="43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B</a:t>
            </a:r>
          </a:p>
        </p:txBody>
      </p:sp>
      <p:grpSp>
        <p:nvGrpSpPr>
          <p:cNvPr id="6" name="组合 5">
            <a:extLst>
              <a:ext uri="{FF2B5EF4-FFF2-40B4-BE49-F238E27FC236}">
                <a16:creationId xmlns:a16="http://schemas.microsoft.com/office/drawing/2014/main" xmlns="" id="{B66B29F4-3DF3-2934-F3A5-58ED539A5076}"/>
              </a:ext>
            </a:extLst>
          </p:cNvPr>
          <p:cNvGrpSpPr/>
          <p:nvPr/>
        </p:nvGrpSpPr>
        <p:grpSpPr>
          <a:xfrm>
            <a:off x="5175325" y="5852659"/>
            <a:ext cx="2749053" cy="883421"/>
            <a:chOff x="5175325" y="5852659"/>
            <a:chExt cx="2749053" cy="883421"/>
          </a:xfrm>
        </p:grpSpPr>
        <p:sp>
          <p:nvSpPr>
            <p:cNvPr id="121" name="Text Box 32"/>
            <p:cNvSpPr txBox="1">
              <a:spLocks noChangeArrowheads="1"/>
            </p:cNvSpPr>
            <p:nvPr/>
          </p:nvSpPr>
          <p:spPr bwMode="auto">
            <a:xfrm>
              <a:off x="5175325" y="6432762"/>
              <a:ext cx="580062" cy="30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C</a:t>
              </a:r>
            </a:p>
          </p:txBody>
        </p:sp>
        <p:sp>
          <p:nvSpPr>
            <p:cNvPr id="126" name="Text Box 31"/>
            <p:cNvSpPr txBox="1">
              <a:spLocks noChangeArrowheads="1"/>
            </p:cNvSpPr>
            <p:nvPr/>
          </p:nvSpPr>
          <p:spPr bwMode="auto">
            <a:xfrm>
              <a:off x="5270866" y="5863400"/>
              <a:ext cx="427846" cy="3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&amp;</a:t>
              </a:r>
            </a:p>
          </p:txBody>
        </p:sp>
        <p:sp>
          <p:nvSpPr>
            <p:cNvPr id="127" name="Rectangle 40"/>
            <p:cNvSpPr>
              <a:spLocks noChangeArrowheads="1"/>
            </p:cNvSpPr>
            <p:nvPr/>
          </p:nvSpPr>
          <p:spPr bwMode="auto">
            <a:xfrm>
              <a:off x="5270866" y="5936181"/>
              <a:ext cx="467615" cy="286888"/>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28" name="Line 41"/>
            <p:cNvSpPr>
              <a:spLocks noChangeShapeType="1"/>
            </p:cNvSpPr>
            <p:nvPr/>
          </p:nvSpPr>
          <p:spPr bwMode="auto">
            <a:xfrm flipH="1">
              <a:off x="5387427" y="6223069"/>
              <a:ext cx="0" cy="286888"/>
            </a:xfrm>
            <a:prstGeom prst="line">
              <a:avLst/>
            </a:prstGeom>
            <a:noFill/>
            <a:ln w="25400">
              <a:solidFill>
                <a:schemeClr val="accent5">
                  <a:lumMod val="25000"/>
                </a:schemeClr>
              </a:solidFill>
              <a:round/>
              <a:headEnd/>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29" name="Line 42"/>
            <p:cNvSpPr>
              <a:spLocks noChangeShapeType="1"/>
            </p:cNvSpPr>
            <p:nvPr/>
          </p:nvSpPr>
          <p:spPr bwMode="auto">
            <a:xfrm flipH="1">
              <a:off x="5621920" y="6223069"/>
              <a:ext cx="0" cy="286888"/>
            </a:xfrm>
            <a:prstGeom prst="line">
              <a:avLst/>
            </a:prstGeom>
            <a:noFill/>
            <a:ln w="25400">
              <a:solidFill>
                <a:schemeClr val="accent5">
                  <a:lumMod val="25000"/>
                </a:schemeClr>
              </a:solidFill>
              <a:round/>
              <a:headEnd/>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30" name="Text Box 43"/>
            <p:cNvSpPr txBox="1">
              <a:spLocks noChangeArrowheads="1"/>
            </p:cNvSpPr>
            <p:nvPr/>
          </p:nvSpPr>
          <p:spPr bwMode="auto">
            <a:xfrm>
              <a:off x="5446843" y="6432762"/>
              <a:ext cx="580062" cy="30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D</a:t>
              </a:r>
            </a:p>
          </p:txBody>
        </p:sp>
        <p:sp>
          <p:nvSpPr>
            <p:cNvPr id="131" name="Rectangle 44"/>
            <p:cNvSpPr>
              <a:spLocks noChangeArrowheads="1"/>
            </p:cNvSpPr>
            <p:nvPr/>
          </p:nvSpPr>
          <p:spPr bwMode="auto">
            <a:xfrm>
              <a:off x="5919538" y="5941787"/>
              <a:ext cx="446495" cy="266775"/>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32" name="Text Box 45"/>
            <p:cNvSpPr txBox="1">
              <a:spLocks noChangeArrowheads="1"/>
            </p:cNvSpPr>
            <p:nvPr/>
          </p:nvSpPr>
          <p:spPr bwMode="auto">
            <a:xfrm>
              <a:off x="5964847" y="5852659"/>
              <a:ext cx="408523" cy="33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1</a:t>
              </a:r>
            </a:p>
          </p:txBody>
        </p:sp>
        <p:sp>
          <p:nvSpPr>
            <p:cNvPr id="133" name="Oval 46"/>
            <p:cNvSpPr>
              <a:spLocks noChangeArrowheads="1"/>
            </p:cNvSpPr>
            <p:nvPr/>
          </p:nvSpPr>
          <p:spPr bwMode="auto">
            <a:xfrm>
              <a:off x="6105469" y="5875975"/>
              <a:ext cx="73325" cy="65812"/>
            </a:xfrm>
            <a:prstGeom prst="ellipse">
              <a:avLst/>
            </a:prstGeom>
            <a:noFill/>
            <a:ln w="25400">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34" name="Line 47"/>
            <p:cNvSpPr>
              <a:spLocks noChangeShapeType="1"/>
            </p:cNvSpPr>
            <p:nvPr/>
          </p:nvSpPr>
          <p:spPr bwMode="auto">
            <a:xfrm flipH="1">
              <a:off x="6142131" y="6208562"/>
              <a:ext cx="0" cy="266775"/>
            </a:xfrm>
            <a:prstGeom prst="line">
              <a:avLst/>
            </a:prstGeom>
            <a:noFill/>
            <a:ln w="25400">
              <a:solidFill>
                <a:schemeClr val="accent5">
                  <a:lumMod val="25000"/>
                </a:schemeClr>
              </a:solidFill>
              <a:round/>
              <a:headEnd/>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35" name="Text Box 48"/>
            <p:cNvSpPr txBox="1">
              <a:spLocks noChangeArrowheads="1"/>
            </p:cNvSpPr>
            <p:nvPr/>
          </p:nvSpPr>
          <p:spPr bwMode="auto">
            <a:xfrm>
              <a:off x="5973974" y="6454028"/>
              <a:ext cx="446495" cy="2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C</a:t>
              </a:r>
            </a:p>
          </p:txBody>
        </p:sp>
        <p:sp>
          <p:nvSpPr>
            <p:cNvPr id="136" name="Rectangle 51"/>
            <p:cNvSpPr>
              <a:spLocks noChangeArrowheads="1"/>
            </p:cNvSpPr>
            <p:nvPr/>
          </p:nvSpPr>
          <p:spPr bwMode="auto">
            <a:xfrm>
              <a:off x="7374483" y="5940630"/>
              <a:ext cx="467615" cy="286888"/>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37" name="Text Box 52"/>
            <p:cNvSpPr txBox="1">
              <a:spLocks noChangeArrowheads="1"/>
            </p:cNvSpPr>
            <p:nvPr/>
          </p:nvSpPr>
          <p:spPr bwMode="auto">
            <a:xfrm>
              <a:off x="7410137" y="5867215"/>
              <a:ext cx="427846" cy="3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1</a:t>
              </a:r>
            </a:p>
          </p:txBody>
        </p:sp>
        <p:sp>
          <p:nvSpPr>
            <p:cNvPr id="138" name="Oval 53"/>
            <p:cNvSpPr>
              <a:spLocks noChangeArrowheads="1"/>
            </p:cNvSpPr>
            <p:nvPr/>
          </p:nvSpPr>
          <p:spPr bwMode="auto">
            <a:xfrm>
              <a:off x="7569209" y="5869856"/>
              <a:ext cx="76793" cy="70774"/>
            </a:xfrm>
            <a:prstGeom prst="ellipse">
              <a:avLst/>
            </a:prstGeom>
            <a:noFill/>
            <a:ln w="25400">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39" name="Line 54"/>
            <p:cNvSpPr>
              <a:spLocks noChangeShapeType="1"/>
            </p:cNvSpPr>
            <p:nvPr/>
          </p:nvSpPr>
          <p:spPr bwMode="auto">
            <a:xfrm flipH="1">
              <a:off x="7607605" y="6227519"/>
              <a:ext cx="0" cy="286888"/>
            </a:xfrm>
            <a:prstGeom prst="line">
              <a:avLst/>
            </a:prstGeom>
            <a:noFill/>
            <a:ln w="25400">
              <a:solidFill>
                <a:schemeClr val="accent5">
                  <a:lumMod val="25000"/>
                </a:schemeClr>
              </a:solidFill>
              <a:round/>
              <a:headEnd/>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40" name="Text Box 55"/>
            <p:cNvSpPr txBox="1">
              <a:spLocks noChangeArrowheads="1"/>
            </p:cNvSpPr>
            <p:nvPr/>
          </p:nvSpPr>
          <p:spPr bwMode="auto">
            <a:xfrm>
              <a:off x="7456763" y="6432762"/>
              <a:ext cx="467615" cy="30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C</a:t>
              </a:r>
            </a:p>
          </p:txBody>
        </p:sp>
        <p:sp>
          <p:nvSpPr>
            <p:cNvPr id="141" name="Text Box 63"/>
            <p:cNvSpPr txBox="1">
              <a:spLocks noChangeArrowheads="1"/>
            </p:cNvSpPr>
            <p:nvPr/>
          </p:nvSpPr>
          <p:spPr bwMode="auto">
            <a:xfrm>
              <a:off x="6700489" y="5867075"/>
              <a:ext cx="713764" cy="38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=1</a:t>
              </a:r>
            </a:p>
          </p:txBody>
        </p:sp>
        <p:sp>
          <p:nvSpPr>
            <p:cNvPr id="142" name="Rectangle 64"/>
            <p:cNvSpPr>
              <a:spLocks noChangeArrowheads="1"/>
            </p:cNvSpPr>
            <p:nvPr/>
          </p:nvSpPr>
          <p:spPr bwMode="auto">
            <a:xfrm>
              <a:off x="6643581" y="5940630"/>
              <a:ext cx="504640" cy="286888"/>
            </a:xfrm>
            <a:prstGeom prst="rect">
              <a:avLst/>
            </a:prstGeom>
            <a:noFill/>
            <a:ln w="25400">
              <a:solidFill>
                <a:schemeClr val="accent5">
                  <a:lumMod val="2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sp>
          <p:nvSpPr>
            <p:cNvPr id="143" name="Line 65"/>
            <p:cNvSpPr>
              <a:spLocks noChangeShapeType="1"/>
            </p:cNvSpPr>
            <p:nvPr/>
          </p:nvSpPr>
          <p:spPr bwMode="auto">
            <a:xfrm flipH="1">
              <a:off x="6760142" y="6227518"/>
              <a:ext cx="0" cy="286888"/>
            </a:xfrm>
            <a:prstGeom prst="line">
              <a:avLst/>
            </a:prstGeom>
            <a:noFill/>
            <a:ln w="25400">
              <a:solidFill>
                <a:schemeClr val="accent5">
                  <a:lumMod val="25000"/>
                </a:schemeClr>
              </a:solidFill>
              <a:round/>
              <a:headEnd/>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44" name="Line 66"/>
            <p:cNvSpPr>
              <a:spLocks noChangeShapeType="1"/>
            </p:cNvSpPr>
            <p:nvPr/>
          </p:nvSpPr>
          <p:spPr bwMode="auto">
            <a:xfrm flipH="1">
              <a:off x="6994635" y="6227518"/>
              <a:ext cx="0" cy="286888"/>
            </a:xfrm>
            <a:prstGeom prst="line">
              <a:avLst/>
            </a:prstGeom>
            <a:noFill/>
            <a:ln w="25400">
              <a:solidFill>
                <a:schemeClr val="accent5">
                  <a:lumMod val="25000"/>
                </a:schemeClr>
              </a:solidFill>
              <a:round/>
              <a:headEnd/>
              <a:tailEnd type="none" w="sm" len="sm"/>
            </a:ln>
            <a:extLst>
              <a:ext uri="{909E8E84-426E-40DD-AFC4-6F175D3DCCD1}">
                <a14:hiddenFill xmlns:a14="http://schemas.microsoft.com/office/drawing/2010/main">
                  <a:noFill/>
                </a14:hiddenFill>
              </a:ext>
            </a:extLst>
          </p:spPr>
          <p:txBody>
            <a:bodyPr/>
            <a:lstStyle/>
            <a:p>
              <a:endParaRPr lang="zh-CN" altLang="en-US" sz="1800"/>
            </a:p>
          </p:txBody>
        </p:sp>
        <p:sp>
          <p:nvSpPr>
            <p:cNvPr id="145" name="Text Box 72"/>
            <p:cNvSpPr txBox="1">
              <a:spLocks noChangeArrowheads="1"/>
            </p:cNvSpPr>
            <p:nvPr/>
          </p:nvSpPr>
          <p:spPr bwMode="auto">
            <a:xfrm>
              <a:off x="6535658" y="6432762"/>
              <a:ext cx="427847" cy="30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C</a:t>
              </a:r>
            </a:p>
          </p:txBody>
        </p:sp>
        <p:sp>
          <p:nvSpPr>
            <p:cNvPr id="146" name="Text Box 73"/>
            <p:cNvSpPr txBox="1">
              <a:spLocks noChangeArrowheads="1"/>
            </p:cNvSpPr>
            <p:nvPr/>
          </p:nvSpPr>
          <p:spPr bwMode="auto">
            <a:xfrm>
              <a:off x="6807176" y="6432762"/>
              <a:ext cx="427847" cy="30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1800" i="0"/>
                <a:t>D</a:t>
              </a:r>
            </a:p>
            <a:p>
              <a:pPr algn="just">
                <a:lnSpc>
                  <a:spcPct val="100000"/>
                </a:lnSpc>
                <a:spcBef>
                  <a:spcPct val="0"/>
                </a:spcBef>
                <a:buFontTx/>
                <a:buNone/>
              </a:pPr>
              <a:endParaRPr lang="en-US" altLang="zh-CN" sz="1800" i="0"/>
            </a:p>
          </p:txBody>
        </p:sp>
        <p:sp>
          <p:nvSpPr>
            <p:cNvPr id="147" name="Oval 74"/>
            <p:cNvSpPr>
              <a:spLocks noChangeArrowheads="1"/>
            </p:cNvSpPr>
            <p:nvPr/>
          </p:nvSpPr>
          <p:spPr bwMode="auto">
            <a:xfrm>
              <a:off x="6836935" y="5869856"/>
              <a:ext cx="78165" cy="72038"/>
            </a:xfrm>
            <a:prstGeom prst="ellipse">
              <a:avLst/>
            </a:prstGeom>
            <a:noFill/>
            <a:ln w="25400">
              <a:solidFill>
                <a:schemeClr val="accent5">
                  <a:lumMod val="2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000" i="0"/>
            </a:p>
          </p:txBody>
        </p:sp>
      </p:grpSp>
    </p:spTree>
    <p:extLst>
      <p:ext uri="{BB962C8B-B14F-4D97-AF65-F5344CB8AC3E}">
        <p14:creationId xmlns:p14="http://schemas.microsoft.com/office/powerpoint/2010/main" val="144868673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wipe(left)">
                                      <p:cBhvr>
                                        <p:cTn id="15" dur="3000"/>
                                        <p:tgtEl>
                                          <p:spTgt spid="9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8">
                                            <p:txEl>
                                              <p:pRg st="0" end="0"/>
                                            </p:txEl>
                                          </p:spTgt>
                                        </p:tgtEl>
                                        <p:attrNameLst>
                                          <p:attrName>style.visibility</p:attrName>
                                        </p:attrNameLst>
                                      </p:cBhvr>
                                      <p:to>
                                        <p:strVal val="visible"/>
                                      </p:to>
                                    </p:set>
                                    <p:animEffect transition="in" filter="wipe(left)">
                                      <p:cBhvr>
                                        <p:cTn id="24" dur="500"/>
                                        <p:tgtEl>
                                          <p:spTgt spid="9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P spid="96" grpId="0"/>
      <p:bldP spid="114" grpId="0" animBg="1"/>
      <p:bldP spid="115" grpId="0" animBg="1"/>
      <p:bldP spid="119" grpId="0"/>
      <p:bldP spid="122" grpId="0"/>
      <p:bldP spid="125"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75248" y="1094892"/>
            <a:ext cx="9068752" cy="705485"/>
          </a:xfrm>
          <a:solidFill>
            <a:schemeClr val="bg1"/>
          </a:solidFill>
        </p:spPr>
        <p:txBody>
          <a:bodyPr/>
          <a:lstStyle/>
          <a:p>
            <a:pPr marL="457200" indent="-457200" algn="l" eaLnBrk="1" hangingPunct="1">
              <a:buFont typeface="Wingdings" panose="05000000000000000000" pitchFamily="2" charset="2"/>
              <a:buChar char="l"/>
            </a:pPr>
            <a:r>
              <a:rPr lang="zh-CN" altLang="en-US" sz="3200" b="1">
                <a:solidFill>
                  <a:srgbClr val="0000FF"/>
                </a:solidFill>
                <a:latin typeface="+mn-ea"/>
                <a:ea typeface="+mn-ea"/>
              </a:rPr>
              <a:t>用译码器设计组合逻辑电路</a:t>
            </a:r>
            <a:br>
              <a:rPr lang="zh-CN" altLang="en-US" sz="3200" b="1">
                <a:solidFill>
                  <a:srgbClr val="0000FF"/>
                </a:solidFill>
                <a:latin typeface="+mn-ea"/>
                <a:ea typeface="+mn-ea"/>
              </a:rPr>
            </a:br>
            <a:endParaRPr lang="zh-CN" altLang="en-US" sz="3200" b="1">
              <a:solidFill>
                <a:srgbClr val="0000FF"/>
              </a:solidFill>
              <a:latin typeface="+mn-ea"/>
              <a:ea typeface="+mn-ea"/>
            </a:endParaRPr>
          </a:p>
        </p:txBody>
      </p:sp>
      <p:sp>
        <p:nvSpPr>
          <p:cNvPr id="185347" name="Rectangle 3"/>
          <p:cNvSpPr>
            <a:spLocks noGrp="1" noChangeArrowheads="1"/>
          </p:cNvSpPr>
          <p:nvPr>
            <p:ph type="body" idx="1"/>
          </p:nvPr>
        </p:nvSpPr>
        <p:spPr>
          <a:xfrm>
            <a:off x="199231" y="1800377"/>
            <a:ext cx="8159910" cy="4130372"/>
          </a:xfrm>
        </p:spPr>
        <p:txBody>
          <a:bodyPr/>
          <a:lstStyle/>
          <a:p>
            <a:pPr marL="36000" indent="-457200" eaLnBrk="1" hangingPunct="1">
              <a:lnSpc>
                <a:spcPct val="120000"/>
              </a:lnSpc>
              <a:spcAft>
                <a:spcPts val="0"/>
              </a:spcAft>
            </a:pPr>
            <a:r>
              <a:rPr kumimoji="1" lang="zh-CN" altLang="en-US" sz="2600" b="1">
                <a:latin typeface="+mn-ea"/>
              </a:rPr>
              <a:t>译码器：多路输入</a:t>
            </a:r>
            <a:r>
              <a:rPr kumimoji="1" lang="en-US" altLang="zh-CN" sz="2600" b="1">
                <a:latin typeface="+mn-ea"/>
              </a:rPr>
              <a:t>-&gt;</a:t>
            </a:r>
            <a:r>
              <a:rPr kumimoji="1" lang="zh-CN" altLang="en-US" sz="2600" b="1">
                <a:latin typeface="+mn-ea"/>
              </a:rPr>
              <a:t>多路输出</a:t>
            </a:r>
          </a:p>
          <a:p>
            <a:pPr marL="36000" indent="-457200" eaLnBrk="1" hangingPunct="1">
              <a:lnSpc>
                <a:spcPct val="120000"/>
              </a:lnSpc>
              <a:spcAft>
                <a:spcPts val="0"/>
              </a:spcAft>
            </a:pPr>
            <a:r>
              <a:rPr kumimoji="1" lang="zh-CN" altLang="en-US" sz="2600" b="1">
                <a:solidFill>
                  <a:srgbClr val="800000"/>
                </a:solidFill>
                <a:latin typeface="+mn-ea"/>
              </a:rPr>
              <a:t>设计步骤： </a:t>
            </a:r>
            <a:endParaRPr kumimoji="1" lang="en-US" altLang="zh-CN" sz="2600" b="1">
              <a:solidFill>
                <a:srgbClr val="800000"/>
              </a:solidFill>
              <a:latin typeface="+mn-ea"/>
            </a:endParaRPr>
          </a:p>
          <a:p>
            <a:pPr marL="360000" indent="0" eaLnBrk="1" hangingPunct="1">
              <a:lnSpc>
                <a:spcPct val="120000"/>
              </a:lnSpc>
              <a:spcBef>
                <a:spcPts val="400"/>
              </a:spcBef>
              <a:spcAft>
                <a:spcPts val="0"/>
              </a:spcAft>
              <a:buNone/>
            </a:pPr>
            <a:r>
              <a:rPr kumimoji="1" lang="zh-CN" altLang="en-US" sz="2600">
                <a:latin typeface="+mn-ea"/>
              </a:rPr>
              <a:t>① 根据具体工程问题列真值表或写出最小项表达式。</a:t>
            </a:r>
            <a:endParaRPr kumimoji="1" lang="en-US" altLang="zh-CN" sz="2600">
              <a:latin typeface="+mn-ea"/>
            </a:endParaRPr>
          </a:p>
          <a:p>
            <a:pPr marL="360000" indent="0" eaLnBrk="1" hangingPunct="1">
              <a:lnSpc>
                <a:spcPct val="120000"/>
              </a:lnSpc>
              <a:spcBef>
                <a:spcPts val="400"/>
              </a:spcBef>
              <a:spcAft>
                <a:spcPts val="0"/>
              </a:spcAft>
              <a:buNone/>
            </a:pPr>
            <a:r>
              <a:rPr kumimoji="1" lang="zh-CN" altLang="en-US" sz="2600">
                <a:latin typeface="+mn-ea"/>
              </a:rPr>
              <a:t>② </a:t>
            </a:r>
            <a:r>
              <a:rPr kumimoji="1" lang="zh-CN" altLang="en-US" sz="2600">
                <a:latin typeface="宋体" panose="02010600030101010101" pitchFamily="2" charset="-122"/>
              </a:rPr>
              <a:t>确定译码器的代码输入端与电路输入变量之间的对应关系。</a:t>
            </a:r>
            <a:endParaRPr kumimoji="1" lang="en-US" altLang="zh-CN" sz="2600">
              <a:latin typeface="宋体" panose="02010600030101010101" pitchFamily="2" charset="-122"/>
            </a:endParaRPr>
          </a:p>
          <a:p>
            <a:pPr marL="360000" indent="0" eaLnBrk="1" hangingPunct="1">
              <a:lnSpc>
                <a:spcPct val="120000"/>
              </a:lnSpc>
              <a:spcBef>
                <a:spcPts val="400"/>
              </a:spcBef>
              <a:spcAft>
                <a:spcPts val="0"/>
              </a:spcAft>
              <a:buNone/>
            </a:pPr>
            <a:r>
              <a:rPr kumimoji="1" lang="zh-CN" altLang="en-US" sz="2600">
                <a:latin typeface="+mn-ea"/>
              </a:rPr>
              <a:t>③ </a:t>
            </a:r>
            <a:r>
              <a:rPr kumimoji="1" lang="zh-CN" altLang="en-US" sz="2600">
                <a:latin typeface="宋体" panose="02010600030101010101" pitchFamily="2" charset="-122"/>
              </a:rPr>
              <a:t>写出用代码输入变量表示的最小项表达式。找出使能输入</a:t>
            </a:r>
            <a:r>
              <a:rPr kumimoji="1" lang="zh-CN" altLang="en-US" sz="2600"/>
              <a:t>的逻辑值或表达式。</a:t>
            </a:r>
            <a:endParaRPr kumimoji="1" lang="en-US" altLang="zh-CN" sz="2600"/>
          </a:p>
          <a:p>
            <a:pPr marL="360000" indent="0" eaLnBrk="1" hangingPunct="1">
              <a:lnSpc>
                <a:spcPct val="120000"/>
              </a:lnSpc>
              <a:spcBef>
                <a:spcPts val="400"/>
              </a:spcBef>
              <a:spcAft>
                <a:spcPts val="0"/>
              </a:spcAft>
              <a:buNone/>
            </a:pPr>
            <a:r>
              <a:rPr kumimoji="1" lang="zh-CN" altLang="en-US" sz="2600">
                <a:latin typeface="+mn-ea"/>
              </a:rPr>
              <a:t>④ </a:t>
            </a:r>
            <a:r>
              <a:rPr kumimoji="1" lang="zh-CN" altLang="en-US" sz="2600">
                <a:latin typeface="宋体" panose="02010600030101010101" pitchFamily="2" charset="-122"/>
              </a:rPr>
              <a:t>写出用译码器输出变量表示的函数表达式。</a:t>
            </a:r>
            <a:endParaRPr kumimoji="1" lang="en-US" altLang="zh-CN" sz="2600">
              <a:latin typeface="+mn-ea"/>
            </a:endParaRPr>
          </a:p>
          <a:p>
            <a:pPr marL="360000" indent="0" eaLnBrk="1" hangingPunct="1">
              <a:lnSpc>
                <a:spcPct val="120000"/>
              </a:lnSpc>
              <a:spcBef>
                <a:spcPts val="400"/>
              </a:spcBef>
              <a:spcAft>
                <a:spcPts val="0"/>
              </a:spcAft>
              <a:buNone/>
            </a:pPr>
            <a:r>
              <a:rPr kumimoji="1" lang="zh-CN" altLang="en-US" sz="2600">
                <a:latin typeface="+mn-ea"/>
              </a:rPr>
              <a:t>⑤ 画逻辑图。</a:t>
            </a:r>
          </a:p>
          <a:p>
            <a:pPr eaLnBrk="1" hangingPunct="1">
              <a:lnSpc>
                <a:spcPct val="120000"/>
              </a:lnSpc>
              <a:spcAft>
                <a:spcPts val="0"/>
              </a:spcAft>
            </a:pPr>
            <a:endParaRPr kumimoji="1" lang="zh-CN" altLang="en-US" sz="2400">
              <a:latin typeface="+mn-ea"/>
            </a:endParaRPr>
          </a:p>
        </p:txBody>
      </p:sp>
    </p:spTree>
    <p:extLst>
      <p:ext uri="{BB962C8B-B14F-4D97-AF65-F5344CB8AC3E}">
        <p14:creationId xmlns:p14="http://schemas.microsoft.com/office/powerpoint/2010/main" val="27324195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Effect transition="in" filter="wipe(up)">
                                      <p:cBhvr>
                                        <p:cTn id="11" dur="2000"/>
                                        <p:tgtEl>
                                          <p:spTgt spid="185347">
                                            <p:txEl>
                                              <p:pRg st="1" end="1"/>
                                            </p:txEl>
                                          </p:spTgt>
                                        </p:tgtEl>
                                      </p:cBhvr>
                                    </p:animEffect>
                                  </p:childTnLst>
                                </p:cTn>
                              </p:par>
                            </p:childTnLst>
                          </p:cTn>
                        </p:par>
                        <p:par>
                          <p:cTn id="12" fill="hold">
                            <p:stCondLst>
                              <p:cond delay="4000"/>
                            </p:stCondLst>
                            <p:childTnLst>
                              <p:par>
                                <p:cTn id="13" presetID="22" presetClass="entr" presetSubtype="1" fill="hold" grpId="0" nodeType="after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Effect transition="in" filter="wipe(up)">
                                      <p:cBhvr>
                                        <p:cTn id="15" dur="2000"/>
                                        <p:tgtEl>
                                          <p:spTgt spid="185347">
                                            <p:txEl>
                                              <p:pRg st="2" end="2"/>
                                            </p:txEl>
                                          </p:spTgt>
                                        </p:tgtEl>
                                      </p:cBhvr>
                                    </p:animEffect>
                                  </p:childTnLst>
                                </p:cTn>
                              </p:par>
                            </p:childTnLst>
                          </p:cTn>
                        </p:par>
                        <p:par>
                          <p:cTn id="16" fill="hold">
                            <p:stCondLst>
                              <p:cond delay="6000"/>
                            </p:stCondLst>
                            <p:childTnLst>
                              <p:par>
                                <p:cTn id="17" presetID="22" presetClass="entr" presetSubtype="1" fill="hold" grpId="0" nodeType="afterEffect">
                                  <p:stCondLst>
                                    <p:cond delay="0"/>
                                  </p:stCondLst>
                                  <p:childTnLst>
                                    <p:set>
                                      <p:cBhvr>
                                        <p:cTn id="18" dur="1" fill="hold">
                                          <p:stCondLst>
                                            <p:cond delay="0"/>
                                          </p:stCondLst>
                                        </p:cTn>
                                        <p:tgtEl>
                                          <p:spTgt spid="185347">
                                            <p:txEl>
                                              <p:pRg st="3" end="3"/>
                                            </p:txEl>
                                          </p:spTgt>
                                        </p:tgtEl>
                                        <p:attrNameLst>
                                          <p:attrName>style.visibility</p:attrName>
                                        </p:attrNameLst>
                                      </p:cBhvr>
                                      <p:to>
                                        <p:strVal val="visible"/>
                                      </p:to>
                                    </p:set>
                                    <p:animEffect transition="in" filter="wipe(up)">
                                      <p:cBhvr>
                                        <p:cTn id="19" dur="2000"/>
                                        <p:tgtEl>
                                          <p:spTgt spid="185347">
                                            <p:txEl>
                                              <p:pRg st="3" end="3"/>
                                            </p:txEl>
                                          </p:spTgt>
                                        </p:tgtEl>
                                      </p:cBhvr>
                                    </p:animEffect>
                                  </p:childTnLst>
                                </p:cTn>
                              </p:par>
                            </p:childTnLst>
                          </p:cTn>
                        </p:par>
                        <p:par>
                          <p:cTn id="20" fill="hold">
                            <p:stCondLst>
                              <p:cond delay="8000"/>
                            </p:stCondLst>
                            <p:childTnLst>
                              <p:par>
                                <p:cTn id="21" presetID="22" presetClass="entr" presetSubtype="1" fill="hold" grpId="0" nodeType="afterEffect">
                                  <p:stCondLst>
                                    <p:cond delay="0"/>
                                  </p:stCondLst>
                                  <p:childTnLst>
                                    <p:set>
                                      <p:cBhvr>
                                        <p:cTn id="22" dur="1" fill="hold">
                                          <p:stCondLst>
                                            <p:cond delay="0"/>
                                          </p:stCondLst>
                                        </p:cTn>
                                        <p:tgtEl>
                                          <p:spTgt spid="185347">
                                            <p:txEl>
                                              <p:pRg st="4" end="4"/>
                                            </p:txEl>
                                          </p:spTgt>
                                        </p:tgtEl>
                                        <p:attrNameLst>
                                          <p:attrName>style.visibility</p:attrName>
                                        </p:attrNameLst>
                                      </p:cBhvr>
                                      <p:to>
                                        <p:strVal val="visible"/>
                                      </p:to>
                                    </p:set>
                                    <p:animEffect transition="in" filter="wipe(up)">
                                      <p:cBhvr>
                                        <p:cTn id="23" dur="2000"/>
                                        <p:tgtEl>
                                          <p:spTgt spid="185347">
                                            <p:txEl>
                                              <p:pRg st="4" end="4"/>
                                            </p:txEl>
                                          </p:spTgt>
                                        </p:tgtEl>
                                      </p:cBhvr>
                                    </p:animEffect>
                                  </p:childTnLst>
                                </p:cTn>
                              </p:par>
                            </p:childTnLst>
                          </p:cTn>
                        </p:par>
                        <p:par>
                          <p:cTn id="24" fill="hold">
                            <p:stCondLst>
                              <p:cond delay="10000"/>
                            </p:stCondLst>
                            <p:childTnLst>
                              <p:par>
                                <p:cTn id="25" presetID="22" presetClass="entr" presetSubtype="1" fill="hold" grpId="0" nodeType="afterEffect">
                                  <p:stCondLst>
                                    <p:cond delay="0"/>
                                  </p:stCondLst>
                                  <p:childTnLst>
                                    <p:set>
                                      <p:cBhvr>
                                        <p:cTn id="26" dur="1" fill="hold">
                                          <p:stCondLst>
                                            <p:cond delay="0"/>
                                          </p:stCondLst>
                                        </p:cTn>
                                        <p:tgtEl>
                                          <p:spTgt spid="185347">
                                            <p:txEl>
                                              <p:pRg st="5" end="5"/>
                                            </p:txEl>
                                          </p:spTgt>
                                        </p:tgtEl>
                                        <p:attrNameLst>
                                          <p:attrName>style.visibility</p:attrName>
                                        </p:attrNameLst>
                                      </p:cBhvr>
                                      <p:to>
                                        <p:strVal val="visible"/>
                                      </p:to>
                                    </p:set>
                                    <p:animEffect transition="in" filter="wipe(up)">
                                      <p:cBhvr>
                                        <p:cTn id="27" dur="2000"/>
                                        <p:tgtEl>
                                          <p:spTgt spid="185347">
                                            <p:txEl>
                                              <p:pRg st="5" end="5"/>
                                            </p:txEl>
                                          </p:spTgt>
                                        </p:tgtEl>
                                      </p:cBhvr>
                                    </p:animEffect>
                                  </p:childTnLst>
                                </p:cTn>
                              </p:par>
                            </p:childTnLst>
                          </p:cTn>
                        </p:par>
                        <p:par>
                          <p:cTn id="28" fill="hold">
                            <p:stCondLst>
                              <p:cond delay="12000"/>
                            </p:stCondLst>
                            <p:childTnLst>
                              <p:par>
                                <p:cTn id="29" presetID="22" presetClass="entr" presetSubtype="1" fill="hold" grpId="0" nodeType="afterEffect">
                                  <p:stCondLst>
                                    <p:cond delay="0"/>
                                  </p:stCondLst>
                                  <p:childTnLst>
                                    <p:set>
                                      <p:cBhvr>
                                        <p:cTn id="30" dur="1" fill="hold">
                                          <p:stCondLst>
                                            <p:cond delay="0"/>
                                          </p:stCondLst>
                                        </p:cTn>
                                        <p:tgtEl>
                                          <p:spTgt spid="185347">
                                            <p:txEl>
                                              <p:pRg st="6" end="6"/>
                                            </p:txEl>
                                          </p:spTgt>
                                        </p:tgtEl>
                                        <p:attrNameLst>
                                          <p:attrName>style.visibility</p:attrName>
                                        </p:attrNameLst>
                                      </p:cBhvr>
                                      <p:to>
                                        <p:strVal val="visible"/>
                                      </p:to>
                                    </p:set>
                                    <p:animEffect transition="in" filter="wipe(up)">
                                      <p:cBhvr>
                                        <p:cTn id="31" dur="2000"/>
                                        <p:tgtEl>
                                          <p:spTgt spid="185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211914" y="720606"/>
            <a:ext cx="5249085" cy="885958"/>
          </a:xfrm>
        </p:spPr>
        <p:txBody>
          <a:bodyPr/>
          <a:lstStyle/>
          <a:p>
            <a:pPr marL="36000" indent="0" eaLnBrk="1" hangingPunct="1">
              <a:lnSpc>
                <a:spcPct val="120000"/>
              </a:lnSpc>
              <a:spcBef>
                <a:spcPts val="0"/>
              </a:spcBef>
              <a:spcAft>
                <a:spcPts val="0"/>
              </a:spcAft>
              <a:buNone/>
            </a:pPr>
            <a:r>
              <a:rPr lang="zh-CN" altLang="en-US" sz="2400" b="1" kern="1200" dirty="0">
                <a:latin typeface="+mn-ea"/>
              </a:rPr>
              <a:t>解：</a:t>
            </a:r>
            <a:endParaRPr lang="en-US" altLang="zh-CN" sz="2400" b="1" kern="1200" dirty="0">
              <a:latin typeface="+mn-ea"/>
            </a:endParaRPr>
          </a:p>
          <a:p>
            <a:pPr marL="36000" indent="0" eaLnBrk="1" hangingPunct="1">
              <a:lnSpc>
                <a:spcPct val="120000"/>
              </a:lnSpc>
              <a:spcBef>
                <a:spcPts val="0"/>
              </a:spcBef>
              <a:spcAft>
                <a:spcPts val="0"/>
              </a:spcAft>
              <a:buNone/>
            </a:pPr>
            <a:r>
              <a:rPr kumimoji="1" lang="zh-CN" altLang="en-US" sz="2400" dirty="0">
                <a:latin typeface="Times New Roman" panose="02020603050405020304" pitchFamily="18" charset="0"/>
                <a:cs typeface="Times New Roman" panose="02020603050405020304" pitchFamily="18" charset="0"/>
              </a:rPr>
              <a:t>列写一位全加器真值表，则逻辑函数</a:t>
            </a:r>
            <a:endParaRPr lang="en-US" altLang="zh-CN" sz="2800" dirty="0">
              <a:latin typeface="+mn-ea"/>
            </a:endParaRPr>
          </a:p>
        </p:txBody>
      </p:sp>
      <p:sp>
        <p:nvSpPr>
          <p:cNvPr id="4" name="Rectangle 2"/>
          <p:cNvSpPr txBox="1">
            <a:spLocks noChangeArrowheads="1"/>
          </p:cNvSpPr>
          <p:nvPr/>
        </p:nvSpPr>
        <p:spPr>
          <a:xfrm>
            <a:off x="-28254" y="10623"/>
            <a:ext cx="7109774"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2800" kern="0">
                <a:solidFill>
                  <a:srgbClr val="800000"/>
                </a:solidFill>
                <a:latin typeface="+mn-ea"/>
                <a:ea typeface="+mn-ea"/>
              </a:rPr>
              <a:t>例</a:t>
            </a:r>
            <a:r>
              <a:rPr lang="en-US" altLang="zh-CN" sz="2800" kern="0">
                <a:solidFill>
                  <a:srgbClr val="800000"/>
                </a:solidFill>
                <a:latin typeface="+mn-ea"/>
                <a:ea typeface="+mn-ea"/>
              </a:rPr>
              <a:t>14</a:t>
            </a:r>
            <a:r>
              <a:rPr lang="zh-CN" altLang="en-US" sz="2800" kern="0">
                <a:solidFill>
                  <a:srgbClr val="800000"/>
                </a:solidFill>
                <a:latin typeface="+mn-ea"/>
                <a:ea typeface="+mn-ea"/>
              </a:rPr>
              <a:t>：</a:t>
            </a:r>
            <a:r>
              <a:rPr kumimoji="1" lang="zh-CN" altLang="en-US" sz="2800">
                <a:latin typeface="宋体" panose="02010600030101010101" pitchFamily="2" charset="-122"/>
              </a:rPr>
              <a:t>试用</a:t>
            </a:r>
            <a:r>
              <a:rPr kumimoji="1" lang="en-US" altLang="zh-CN" sz="2800">
                <a:latin typeface="+mn-ea"/>
                <a:ea typeface="+mn-ea"/>
              </a:rPr>
              <a:t>74138</a:t>
            </a:r>
            <a:r>
              <a:rPr kumimoji="1" lang="zh-CN" altLang="en-US" sz="2800">
                <a:latin typeface="宋体" panose="02010600030101010101" pitchFamily="2" charset="-122"/>
              </a:rPr>
              <a:t>和与非门构成一位全加器。</a:t>
            </a:r>
          </a:p>
          <a:p>
            <a:pPr algn="l" eaLnBrk="1" hangingPunct="1"/>
            <a:endParaRPr kumimoji="1" lang="zh-CN" altLang="en-US" sz="2800"/>
          </a:p>
        </p:txBody>
      </p:sp>
      <p:grpSp>
        <p:nvGrpSpPr>
          <p:cNvPr id="95" name="Group 40"/>
          <p:cNvGrpSpPr>
            <a:grpSpLocks/>
          </p:cNvGrpSpPr>
          <p:nvPr/>
        </p:nvGrpSpPr>
        <p:grpSpPr bwMode="auto">
          <a:xfrm>
            <a:off x="5651500" y="692150"/>
            <a:ext cx="3384550" cy="3959225"/>
            <a:chOff x="384" y="1448"/>
            <a:chExt cx="2132" cy="2494"/>
          </a:xfrm>
        </p:grpSpPr>
        <p:sp>
          <p:nvSpPr>
            <p:cNvPr id="96" name="Rectangle 39"/>
            <p:cNvSpPr>
              <a:spLocks noChangeArrowheads="1"/>
            </p:cNvSpPr>
            <p:nvPr/>
          </p:nvSpPr>
          <p:spPr bwMode="auto">
            <a:xfrm>
              <a:off x="508" y="1448"/>
              <a:ext cx="2008" cy="2494"/>
            </a:xfrm>
            <a:prstGeom prst="rect">
              <a:avLst/>
            </a:prstGeom>
            <a:solidFill>
              <a:schemeClr val="accent5"/>
            </a:solidFill>
            <a:ln>
              <a:noFill/>
            </a:ln>
            <a:effectLst>
              <a:outerShdw dist="107763" dir="189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97" name="Text Box 7"/>
            <p:cNvSpPr txBox="1">
              <a:spLocks noChangeArrowheads="1"/>
            </p:cNvSpPr>
            <p:nvPr/>
          </p:nvSpPr>
          <p:spPr bwMode="auto">
            <a:xfrm>
              <a:off x="792" y="1493"/>
              <a:ext cx="14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latin typeface="Arial" panose="020B0604020202020204" pitchFamily="34" charset="0"/>
                </a:rPr>
                <a:t>全加器真值表</a:t>
              </a:r>
            </a:p>
          </p:txBody>
        </p:sp>
        <p:grpSp>
          <p:nvGrpSpPr>
            <p:cNvPr id="98" name="Group 8"/>
            <p:cNvGrpSpPr>
              <a:grpSpLocks/>
            </p:cNvGrpSpPr>
            <p:nvPr/>
          </p:nvGrpSpPr>
          <p:grpSpPr bwMode="auto">
            <a:xfrm>
              <a:off x="384" y="1872"/>
              <a:ext cx="2065" cy="1997"/>
              <a:chOff x="384" y="1680"/>
              <a:chExt cx="2065" cy="1997"/>
            </a:xfrm>
          </p:grpSpPr>
          <p:grpSp>
            <p:nvGrpSpPr>
              <p:cNvPr id="99" name="Group 9"/>
              <p:cNvGrpSpPr>
                <a:grpSpLocks/>
              </p:cNvGrpSpPr>
              <p:nvPr/>
            </p:nvGrpSpPr>
            <p:grpSpPr bwMode="auto">
              <a:xfrm>
                <a:off x="384" y="1680"/>
                <a:ext cx="2065" cy="1997"/>
                <a:chOff x="384" y="1680"/>
                <a:chExt cx="2065" cy="1997"/>
              </a:xfrm>
            </p:grpSpPr>
            <p:sp>
              <p:nvSpPr>
                <p:cNvPr id="101" name="Rectangle 10"/>
                <p:cNvSpPr>
                  <a:spLocks noChangeArrowheads="1"/>
                </p:cNvSpPr>
                <p:nvPr/>
              </p:nvSpPr>
              <p:spPr bwMode="auto">
                <a:xfrm>
                  <a:off x="384" y="1680"/>
                  <a:ext cx="2065" cy="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latin typeface="Times New Roman" panose="02020603050405020304" pitchFamily="18" charset="0"/>
                      <a:cs typeface="Times New Roman" panose="02020603050405020304" pitchFamily="18" charset="0"/>
                    </a:rPr>
                    <a:t>           </a:t>
                  </a:r>
                  <a:r>
                    <a:rPr lang="zh-CN" altLang="en-US" sz="2000" b="1">
                      <a:latin typeface="Times New Roman" panose="02020603050405020304" pitchFamily="18" charset="0"/>
                      <a:cs typeface="Times New Roman" panose="02020603050405020304" pitchFamily="18" charset="0"/>
                    </a:rPr>
                    <a:t>输入                输出</a:t>
                  </a:r>
                </a:p>
                <a:p>
                  <a:pPr eaLnBrk="1" hangingPunct="1">
                    <a:spcBef>
                      <a:spcPct val="0"/>
                    </a:spcBef>
                    <a:buFontTx/>
                    <a:buNone/>
                  </a:pPr>
                  <a:r>
                    <a:rPr lang="zh-CN" altLang="en-US" sz="2000" b="1">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A</a:t>
                  </a:r>
                  <a:r>
                    <a:rPr lang="en-US" altLang="zh-CN" sz="2000" b="1"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B</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C</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S</a:t>
                  </a:r>
                  <a:r>
                    <a:rPr lang="en-US" altLang="zh-CN" sz="2000" b="1"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C</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000" b="1">
                      <a:latin typeface="Times New Roman" panose="02020603050405020304" pitchFamily="18" charset="0"/>
                      <a:cs typeface="Times New Roman" panose="02020603050405020304" pitchFamily="18" charset="0"/>
                    </a:rPr>
                    <a:t>       0      0      0        0        0</a:t>
                  </a:r>
                </a:p>
                <a:p>
                  <a:pPr eaLnBrk="1" hangingPunct="1">
                    <a:spcBef>
                      <a:spcPct val="0"/>
                    </a:spcBef>
                    <a:buFontTx/>
                    <a:buNone/>
                  </a:pPr>
                  <a:r>
                    <a:rPr lang="en-US" altLang="zh-CN" sz="2000" b="1">
                      <a:latin typeface="Times New Roman" panose="02020603050405020304" pitchFamily="18" charset="0"/>
                      <a:cs typeface="Times New Roman" panose="02020603050405020304" pitchFamily="18" charset="0"/>
                    </a:rPr>
                    <a:t>       0      0      1        1        0</a:t>
                  </a:r>
                </a:p>
                <a:p>
                  <a:pPr eaLnBrk="1" hangingPunct="1">
                    <a:spcBef>
                      <a:spcPct val="0"/>
                    </a:spcBef>
                    <a:buFontTx/>
                    <a:buNone/>
                  </a:pPr>
                  <a:r>
                    <a:rPr lang="en-US" altLang="zh-CN" sz="2000" b="1">
                      <a:latin typeface="Times New Roman" panose="02020603050405020304" pitchFamily="18" charset="0"/>
                      <a:cs typeface="Times New Roman" panose="02020603050405020304" pitchFamily="18" charset="0"/>
                    </a:rPr>
                    <a:t>       0      1      0        1        0</a:t>
                  </a:r>
                </a:p>
                <a:p>
                  <a:pPr eaLnBrk="1" hangingPunct="1">
                    <a:spcBef>
                      <a:spcPct val="0"/>
                    </a:spcBef>
                    <a:buFontTx/>
                    <a:buNone/>
                  </a:pPr>
                  <a:r>
                    <a:rPr lang="en-US" altLang="zh-CN" sz="2000" b="1">
                      <a:latin typeface="Times New Roman" panose="02020603050405020304" pitchFamily="18" charset="0"/>
                      <a:cs typeface="Times New Roman" panose="02020603050405020304" pitchFamily="18" charset="0"/>
                    </a:rPr>
                    <a:t>       0      1      1        0        1</a:t>
                  </a:r>
                </a:p>
                <a:p>
                  <a:pPr eaLnBrk="1" hangingPunct="1">
                    <a:spcBef>
                      <a:spcPct val="0"/>
                    </a:spcBef>
                    <a:buFontTx/>
                    <a:buNone/>
                  </a:pPr>
                  <a:r>
                    <a:rPr lang="en-US" altLang="zh-CN" sz="2000" b="1">
                      <a:latin typeface="Times New Roman" panose="02020603050405020304" pitchFamily="18" charset="0"/>
                      <a:cs typeface="Times New Roman" panose="02020603050405020304" pitchFamily="18" charset="0"/>
                    </a:rPr>
                    <a:t>       1      0      0        1        0</a:t>
                  </a:r>
                </a:p>
                <a:p>
                  <a:pPr eaLnBrk="1" hangingPunct="1">
                    <a:spcBef>
                      <a:spcPct val="0"/>
                    </a:spcBef>
                    <a:buFontTx/>
                    <a:buNone/>
                  </a:pPr>
                  <a:r>
                    <a:rPr lang="en-US" altLang="zh-CN" sz="2000" b="1">
                      <a:latin typeface="Times New Roman" panose="02020603050405020304" pitchFamily="18" charset="0"/>
                      <a:cs typeface="Times New Roman" panose="02020603050405020304" pitchFamily="18" charset="0"/>
                    </a:rPr>
                    <a:t>       1      0      1        0        1</a:t>
                  </a:r>
                </a:p>
                <a:p>
                  <a:pPr eaLnBrk="1" hangingPunct="1">
                    <a:spcBef>
                      <a:spcPct val="0"/>
                    </a:spcBef>
                    <a:buFontTx/>
                    <a:buNone/>
                  </a:pPr>
                  <a:r>
                    <a:rPr lang="en-US" altLang="zh-CN" sz="2000" b="1">
                      <a:latin typeface="Times New Roman" panose="02020603050405020304" pitchFamily="18" charset="0"/>
                      <a:cs typeface="Times New Roman" panose="02020603050405020304" pitchFamily="18" charset="0"/>
                    </a:rPr>
                    <a:t>       1      1      0        0        1</a:t>
                  </a:r>
                </a:p>
                <a:p>
                  <a:pPr eaLnBrk="1" hangingPunct="1">
                    <a:spcBef>
                      <a:spcPct val="0"/>
                    </a:spcBef>
                    <a:buFontTx/>
                    <a:buNone/>
                  </a:pPr>
                  <a:r>
                    <a:rPr lang="en-US" altLang="zh-CN" sz="2000" b="1">
                      <a:latin typeface="Times New Roman" panose="02020603050405020304" pitchFamily="18" charset="0"/>
                      <a:cs typeface="Times New Roman" panose="02020603050405020304" pitchFamily="18" charset="0"/>
                    </a:rPr>
                    <a:t>       1      1      1        1        1</a:t>
                  </a:r>
                </a:p>
              </p:txBody>
            </p:sp>
            <p:sp>
              <p:nvSpPr>
                <p:cNvPr id="102" name="Line 11"/>
                <p:cNvSpPr>
                  <a:spLocks noChangeShapeType="1"/>
                </p:cNvSpPr>
                <p:nvPr/>
              </p:nvSpPr>
              <p:spPr bwMode="auto">
                <a:xfrm>
                  <a:off x="1584" y="1680"/>
                  <a:ext cx="0" cy="19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2"/>
                <p:cNvSpPr>
                  <a:spLocks noChangeShapeType="1"/>
                </p:cNvSpPr>
                <p:nvPr/>
              </p:nvSpPr>
              <p:spPr bwMode="auto">
                <a:xfrm>
                  <a:off x="624" y="3648"/>
                  <a:ext cx="16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13"/>
                <p:cNvSpPr>
                  <a:spLocks noChangeShapeType="1"/>
                </p:cNvSpPr>
                <p:nvPr/>
              </p:nvSpPr>
              <p:spPr bwMode="auto">
                <a:xfrm>
                  <a:off x="624" y="1680"/>
                  <a:ext cx="17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0" name="Line 14"/>
              <p:cNvSpPr>
                <a:spLocks noChangeShapeType="1"/>
              </p:cNvSpPr>
              <p:nvPr/>
            </p:nvSpPr>
            <p:spPr bwMode="auto">
              <a:xfrm>
                <a:off x="624" y="1872"/>
                <a:ext cx="16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aphicFrame>
        <p:nvGraphicFramePr>
          <p:cNvPr id="107" name="Object 2"/>
          <p:cNvGraphicFramePr>
            <a:graphicFrameLocks noChangeAspect="1"/>
          </p:cNvGraphicFramePr>
          <p:nvPr>
            <p:extLst>
              <p:ext uri="{D42A27DB-BD31-4B8C-83A1-F6EECF244321}">
                <p14:modId xmlns:p14="http://schemas.microsoft.com/office/powerpoint/2010/main" val="1907363223"/>
              </p:ext>
            </p:extLst>
          </p:nvPr>
        </p:nvGraphicFramePr>
        <p:xfrm>
          <a:off x="787932" y="1824747"/>
          <a:ext cx="3320431" cy="1071336"/>
        </p:xfrm>
        <a:graphic>
          <a:graphicData uri="http://schemas.openxmlformats.org/presentationml/2006/ole">
            <mc:AlternateContent xmlns:mc="http://schemas.openxmlformats.org/markup-compatibility/2006">
              <mc:Choice xmlns:v="urn:schemas-microsoft-com:vml" Requires="v">
                <p:oleObj spid="_x0000_s40965" name="Equation" r:id="rId3" imgW="1320480" imgH="533160" progId="Equation.DSMT4">
                  <p:embed/>
                </p:oleObj>
              </mc:Choice>
              <mc:Fallback>
                <p:oleObj name="Equation" r:id="rId3" imgW="1320480" imgH="533160" progId="Equation.DSMT4">
                  <p:embed/>
                  <p:pic>
                    <p:nvPicPr>
                      <p:cNvPr id="0" name=""/>
                      <p:cNvPicPr>
                        <a:picLocks noChangeAspect="1" noChangeArrowheads="1"/>
                      </p:cNvPicPr>
                      <p:nvPr/>
                    </p:nvPicPr>
                    <p:blipFill>
                      <a:blip r:embed="rId4"/>
                      <a:srcRect/>
                      <a:stretch>
                        <a:fillRect/>
                      </a:stretch>
                    </p:blipFill>
                    <p:spPr bwMode="auto">
                      <a:xfrm>
                        <a:off x="787932" y="1824747"/>
                        <a:ext cx="3320431" cy="1071336"/>
                      </a:xfrm>
                      <a:prstGeom prst="rect">
                        <a:avLst/>
                      </a:prstGeom>
                      <a:noFill/>
                      <a:ln>
                        <a:noFill/>
                      </a:ln>
                    </p:spPr>
                  </p:pic>
                </p:oleObj>
              </mc:Fallback>
            </mc:AlternateContent>
          </a:graphicData>
        </a:graphic>
      </p:graphicFrame>
      <p:sp>
        <p:nvSpPr>
          <p:cNvPr id="110" name="矩形 109"/>
          <p:cNvSpPr>
            <a:spLocks noChangeArrowheads="1"/>
          </p:cNvSpPr>
          <p:nvPr/>
        </p:nvSpPr>
        <p:spPr bwMode="auto">
          <a:xfrm>
            <a:off x="534394" y="3060985"/>
            <a:ext cx="4385862"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None/>
            </a:pPr>
            <a:r>
              <a:rPr kumimoji="1" lang="zh-CN" altLang="en-US" sz="2400" b="0" dirty="0">
                <a:latin typeface="Times New Roman" panose="02020603050405020304" pitchFamily="18" charset="0"/>
                <a:ea typeface="+mn-ea"/>
                <a:cs typeface="Times New Roman" panose="02020603050405020304" pitchFamily="18" charset="0"/>
              </a:rPr>
              <a:t>令</a:t>
            </a:r>
            <a:r>
              <a:rPr kumimoji="1" lang="en-US" altLang="zh-CN" sz="2400" b="0" dirty="0">
                <a:latin typeface="Times New Roman" panose="02020603050405020304" pitchFamily="18" charset="0"/>
                <a:ea typeface="+mn-ea"/>
                <a:cs typeface="Times New Roman" panose="02020603050405020304" pitchFamily="18" charset="0"/>
              </a:rPr>
              <a:t>74HC138</a:t>
            </a:r>
            <a:r>
              <a:rPr kumimoji="1" lang="zh-CN" altLang="en-US" sz="2400" b="0" dirty="0">
                <a:latin typeface="Times New Roman" panose="02020603050405020304" pitchFamily="18" charset="0"/>
                <a:ea typeface="+mn-ea"/>
                <a:cs typeface="Times New Roman" panose="02020603050405020304" pitchFamily="18" charset="0"/>
              </a:rPr>
              <a:t>：</a:t>
            </a:r>
            <a:r>
              <a:rPr kumimoji="1" lang="en-US" altLang="zh-CN" sz="2400" b="0" dirty="0">
                <a:latin typeface="Times New Roman" panose="02020603050405020304" pitchFamily="18" charset="0"/>
                <a:ea typeface="+mn-ea"/>
                <a:cs typeface="Times New Roman" panose="02020603050405020304" pitchFamily="18" charset="0"/>
              </a:rPr>
              <a:t>A</a:t>
            </a:r>
            <a:r>
              <a:rPr kumimoji="1" lang="en-US" altLang="zh-CN" sz="2400" b="0" baseline="-25000" dirty="0">
                <a:latin typeface="Times New Roman" panose="02020603050405020304" pitchFamily="18" charset="0"/>
                <a:ea typeface="+mn-ea"/>
                <a:cs typeface="Times New Roman" panose="02020603050405020304" pitchFamily="18" charset="0"/>
              </a:rPr>
              <a:t>2</a:t>
            </a:r>
            <a:r>
              <a:rPr kumimoji="1" lang="en-US" altLang="zh-CN" sz="2400" b="0" dirty="0">
                <a:latin typeface="Times New Roman" panose="02020603050405020304" pitchFamily="18" charset="0"/>
                <a:ea typeface="+mn-ea"/>
                <a:cs typeface="Times New Roman" panose="02020603050405020304" pitchFamily="18" charset="0"/>
              </a:rPr>
              <a:t>=</a:t>
            </a:r>
            <a:r>
              <a:rPr kumimoji="1" lang="en-US" altLang="zh-CN" sz="2400" b="0" dirty="0">
                <a:latin typeface="Times New Roman" panose="02020603050405020304" pitchFamily="18" charset="0"/>
                <a:cs typeface="Times New Roman" panose="02020603050405020304" pitchFamily="18" charset="0"/>
              </a:rPr>
              <a:t> A</a:t>
            </a:r>
            <a:r>
              <a:rPr kumimoji="1" lang="en-US" altLang="zh-CN" sz="2400" b="0" baseline="-25000" dirty="0">
                <a:latin typeface="Times New Roman" panose="02020603050405020304" pitchFamily="18" charset="0"/>
                <a:cs typeface="Times New Roman" panose="02020603050405020304" pitchFamily="18" charset="0"/>
              </a:rPr>
              <a:t>i</a:t>
            </a:r>
            <a:r>
              <a:rPr kumimoji="1" lang="zh-CN" altLang="en-US" sz="2400" b="0" dirty="0">
                <a:latin typeface="Times New Roman" panose="02020603050405020304" pitchFamily="18" charset="0"/>
                <a:ea typeface="+mn-ea"/>
                <a:cs typeface="Times New Roman" panose="02020603050405020304" pitchFamily="18" charset="0"/>
              </a:rPr>
              <a:t> </a:t>
            </a:r>
            <a:r>
              <a:rPr kumimoji="1" lang="en-US" altLang="zh-CN" sz="2400" b="0" dirty="0">
                <a:latin typeface="Times New Roman" panose="02020603050405020304" pitchFamily="18" charset="0"/>
                <a:ea typeface="+mn-ea"/>
                <a:cs typeface="Times New Roman" panose="02020603050405020304" pitchFamily="18" charset="0"/>
              </a:rPr>
              <a:t>,A</a:t>
            </a:r>
            <a:r>
              <a:rPr kumimoji="1" lang="en-US" altLang="zh-CN" sz="2400" b="0" baseline="-25000" dirty="0">
                <a:latin typeface="Times New Roman" panose="02020603050405020304" pitchFamily="18" charset="0"/>
                <a:ea typeface="+mn-ea"/>
                <a:cs typeface="Times New Roman" panose="02020603050405020304" pitchFamily="18" charset="0"/>
              </a:rPr>
              <a:t>1</a:t>
            </a:r>
            <a:r>
              <a:rPr kumimoji="1" lang="en-US" altLang="zh-CN" sz="2400" b="0" dirty="0">
                <a:latin typeface="Times New Roman" panose="02020603050405020304" pitchFamily="18" charset="0"/>
                <a:ea typeface="+mn-ea"/>
                <a:cs typeface="Times New Roman" panose="02020603050405020304" pitchFamily="18" charset="0"/>
              </a:rPr>
              <a:t>=</a:t>
            </a:r>
            <a:r>
              <a:rPr kumimoji="1" lang="en-US" altLang="zh-CN" sz="2400" b="0" dirty="0">
                <a:latin typeface="Times New Roman" panose="02020603050405020304" pitchFamily="18" charset="0"/>
                <a:cs typeface="Times New Roman" panose="02020603050405020304" pitchFamily="18" charset="0"/>
              </a:rPr>
              <a:t> B</a:t>
            </a:r>
            <a:r>
              <a:rPr kumimoji="1" lang="en-US" altLang="zh-CN" sz="2400" b="0" baseline="-25000" dirty="0">
                <a:latin typeface="Times New Roman" panose="02020603050405020304" pitchFamily="18" charset="0"/>
                <a:cs typeface="Times New Roman" panose="02020603050405020304" pitchFamily="18" charset="0"/>
              </a:rPr>
              <a:t>i</a:t>
            </a:r>
            <a:r>
              <a:rPr kumimoji="1" lang="zh-CN" altLang="en-US" sz="2400" b="0" dirty="0">
                <a:latin typeface="Times New Roman" panose="02020603050405020304" pitchFamily="18" charset="0"/>
                <a:cs typeface="Times New Roman" panose="02020603050405020304" pitchFamily="18" charset="0"/>
              </a:rPr>
              <a:t> </a:t>
            </a:r>
            <a:r>
              <a:rPr kumimoji="1" lang="en-US" altLang="zh-CN" sz="2400" b="0" dirty="0">
                <a:latin typeface="Times New Roman" panose="02020603050405020304" pitchFamily="18" charset="0"/>
                <a:cs typeface="Times New Roman" panose="02020603050405020304" pitchFamily="18" charset="0"/>
              </a:rPr>
              <a:t>,</a:t>
            </a:r>
            <a:r>
              <a:rPr kumimoji="1" lang="en-US" altLang="zh-CN" sz="2400" b="0" dirty="0">
                <a:latin typeface="Times New Roman" panose="02020603050405020304" pitchFamily="18" charset="0"/>
                <a:ea typeface="+mn-ea"/>
                <a:cs typeface="Times New Roman" panose="02020603050405020304" pitchFamily="18" charset="0"/>
              </a:rPr>
              <a:t>A</a:t>
            </a:r>
            <a:r>
              <a:rPr kumimoji="1" lang="en-US" altLang="zh-CN" sz="2400" b="0" baseline="-25000" dirty="0">
                <a:latin typeface="Times New Roman" panose="02020603050405020304" pitchFamily="18" charset="0"/>
                <a:ea typeface="+mn-ea"/>
                <a:cs typeface="Times New Roman" panose="02020603050405020304" pitchFamily="18" charset="0"/>
              </a:rPr>
              <a:t>0</a:t>
            </a:r>
            <a:r>
              <a:rPr kumimoji="1" lang="en-US" altLang="zh-CN" sz="2400" b="0" dirty="0">
                <a:latin typeface="Times New Roman" panose="02020603050405020304" pitchFamily="18" charset="0"/>
                <a:ea typeface="+mn-ea"/>
                <a:cs typeface="Times New Roman" panose="02020603050405020304" pitchFamily="18" charset="0"/>
              </a:rPr>
              <a:t>=</a:t>
            </a:r>
            <a:r>
              <a:rPr kumimoji="1" lang="en-US" altLang="zh-CN" sz="2400" b="0" dirty="0">
                <a:latin typeface="Times New Roman" panose="02020603050405020304" pitchFamily="18" charset="0"/>
                <a:cs typeface="Times New Roman" panose="02020603050405020304" pitchFamily="18" charset="0"/>
              </a:rPr>
              <a:t> C</a:t>
            </a:r>
            <a:r>
              <a:rPr kumimoji="1" lang="en-US" altLang="zh-CN" sz="2400" b="0" baseline="-25000" dirty="0">
                <a:latin typeface="Times New Roman" panose="02020603050405020304" pitchFamily="18" charset="0"/>
                <a:cs typeface="Times New Roman" panose="02020603050405020304" pitchFamily="18" charset="0"/>
              </a:rPr>
              <a:t>i </a:t>
            </a:r>
            <a:r>
              <a:rPr lang="zh-CN" altLang="en-US" sz="2400" b="0" dirty="0">
                <a:latin typeface="Times New Roman" panose="02020603050405020304" pitchFamily="18" charset="0"/>
                <a:ea typeface="+mn-ea"/>
                <a:cs typeface="Times New Roman" panose="02020603050405020304" pitchFamily="18" charset="0"/>
              </a:rPr>
              <a:t>且</a:t>
            </a:r>
            <a:r>
              <a:rPr lang="en-US" altLang="zh-CN" sz="2400" b="0" dirty="0">
                <a:latin typeface="Times New Roman" panose="02020603050405020304" pitchFamily="18" charset="0"/>
                <a:ea typeface="+mn-ea"/>
                <a:cs typeface="Times New Roman" panose="02020603050405020304" pitchFamily="18" charset="0"/>
              </a:rPr>
              <a:t>74138</a:t>
            </a:r>
            <a:r>
              <a:rPr lang="zh-CN" altLang="en-US" sz="2400" b="0" dirty="0">
                <a:latin typeface="Times New Roman" panose="02020603050405020304" pitchFamily="18" charset="0"/>
                <a:ea typeface="+mn-ea"/>
                <a:cs typeface="Times New Roman" panose="02020603050405020304" pitchFamily="18" charset="0"/>
              </a:rPr>
              <a:t>输出为低电平有效，即最小项反变量的形式，因此：</a:t>
            </a:r>
          </a:p>
        </p:txBody>
      </p:sp>
      <p:graphicFrame>
        <p:nvGraphicFramePr>
          <p:cNvPr id="112" name="Object 4"/>
          <p:cNvGraphicFramePr>
            <a:graphicFrameLocks noChangeAspect="1"/>
          </p:cNvGraphicFramePr>
          <p:nvPr>
            <p:extLst>
              <p:ext uri="{D42A27DB-BD31-4B8C-83A1-F6EECF244321}">
                <p14:modId xmlns:p14="http://schemas.microsoft.com/office/powerpoint/2010/main" val="1885374892"/>
              </p:ext>
            </p:extLst>
          </p:nvPr>
        </p:nvGraphicFramePr>
        <p:xfrm>
          <a:off x="617547" y="5002311"/>
          <a:ext cx="8081953" cy="633413"/>
        </p:xfrm>
        <a:graphic>
          <a:graphicData uri="http://schemas.openxmlformats.org/presentationml/2006/ole">
            <mc:AlternateContent xmlns:mc="http://schemas.openxmlformats.org/markup-compatibility/2006">
              <mc:Choice xmlns:v="urn:schemas-microsoft-com:vml" Requires="v">
                <p:oleObj spid="_x0000_s40966" name="Equation" r:id="rId5" imgW="3543120" imgH="279360" progId="Equation.DSMT4">
                  <p:embed/>
                </p:oleObj>
              </mc:Choice>
              <mc:Fallback>
                <p:oleObj name="Equation" r:id="rId5" imgW="3543120" imgH="279360" progId="Equation.DSMT4">
                  <p:embed/>
                  <p:pic>
                    <p:nvPicPr>
                      <p:cNvPr id="0" name=""/>
                      <p:cNvPicPr>
                        <a:picLocks noChangeAspect="1" noChangeArrowheads="1"/>
                      </p:cNvPicPr>
                      <p:nvPr/>
                    </p:nvPicPr>
                    <p:blipFill>
                      <a:blip r:embed="rId6"/>
                      <a:srcRect/>
                      <a:stretch>
                        <a:fillRect/>
                      </a:stretch>
                    </p:blipFill>
                    <p:spPr bwMode="auto">
                      <a:xfrm>
                        <a:off x="617547" y="5002311"/>
                        <a:ext cx="8081953" cy="633413"/>
                      </a:xfrm>
                      <a:prstGeom prst="rect">
                        <a:avLst/>
                      </a:prstGeom>
                      <a:noFill/>
                      <a:ln>
                        <a:noFill/>
                      </a:ln>
                    </p:spPr>
                  </p:pic>
                </p:oleObj>
              </mc:Fallback>
            </mc:AlternateContent>
          </a:graphicData>
        </a:graphic>
      </p:graphicFrame>
      <p:graphicFrame>
        <p:nvGraphicFramePr>
          <p:cNvPr id="114" name="Object 5"/>
          <p:cNvGraphicFramePr>
            <a:graphicFrameLocks noChangeAspect="1"/>
          </p:cNvGraphicFramePr>
          <p:nvPr>
            <p:extLst>
              <p:ext uri="{D42A27DB-BD31-4B8C-83A1-F6EECF244321}">
                <p14:modId xmlns:p14="http://schemas.microsoft.com/office/powerpoint/2010/main" val="347037166"/>
              </p:ext>
            </p:extLst>
          </p:nvPr>
        </p:nvGraphicFramePr>
        <p:xfrm>
          <a:off x="617547" y="5781943"/>
          <a:ext cx="8518628" cy="598589"/>
        </p:xfrm>
        <a:graphic>
          <a:graphicData uri="http://schemas.openxmlformats.org/presentationml/2006/ole">
            <mc:AlternateContent xmlns:mc="http://schemas.openxmlformats.org/markup-compatibility/2006">
              <mc:Choice xmlns:v="urn:schemas-microsoft-com:vml" Requires="v">
                <p:oleObj spid="_x0000_s40967" name="Equation" r:id="rId7" imgW="3644640" imgH="279360" progId="Equation.DSMT4">
                  <p:embed/>
                </p:oleObj>
              </mc:Choice>
              <mc:Fallback>
                <p:oleObj name="Equation" r:id="rId7" imgW="3644640" imgH="279360" progId="Equation.DSMT4">
                  <p:embed/>
                  <p:pic>
                    <p:nvPicPr>
                      <p:cNvPr id="0" name=""/>
                      <p:cNvPicPr>
                        <a:picLocks noChangeAspect="1" noChangeArrowheads="1"/>
                      </p:cNvPicPr>
                      <p:nvPr/>
                    </p:nvPicPr>
                    <p:blipFill>
                      <a:blip r:embed="rId8"/>
                      <a:srcRect/>
                      <a:stretch>
                        <a:fillRect/>
                      </a:stretch>
                    </p:blipFill>
                    <p:spPr bwMode="auto">
                      <a:xfrm>
                        <a:off x="617547" y="5781943"/>
                        <a:ext cx="8518628" cy="59858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7833151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up)">
                                      <p:cBhvr>
                                        <p:cTn id="15" dur="5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blinds(horizontal)">
                                      <p:cBhvr>
                                        <p:cTn id="24" dur="500"/>
                                        <p:tgtEl>
                                          <p:spTgt spid="1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P spid="1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35"/>
          <p:cNvGrpSpPr>
            <a:grpSpLocks/>
          </p:cNvGrpSpPr>
          <p:nvPr/>
        </p:nvGrpSpPr>
        <p:grpSpPr bwMode="auto">
          <a:xfrm>
            <a:off x="4023360" y="3421277"/>
            <a:ext cx="3746500" cy="2159000"/>
            <a:chOff x="2032" y="1904"/>
            <a:chExt cx="2360" cy="1360"/>
          </a:xfrm>
        </p:grpSpPr>
        <p:sp>
          <p:nvSpPr>
            <p:cNvPr id="21" name="Line 181"/>
            <p:cNvSpPr>
              <a:spLocks noChangeShapeType="1"/>
            </p:cNvSpPr>
            <p:nvPr/>
          </p:nvSpPr>
          <p:spPr bwMode="auto">
            <a:xfrm rot="16200000" flipV="1">
              <a:off x="3088" y="1952"/>
              <a:ext cx="0" cy="43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Line 206"/>
            <p:cNvSpPr>
              <a:spLocks noChangeShapeType="1"/>
            </p:cNvSpPr>
            <p:nvPr/>
          </p:nvSpPr>
          <p:spPr bwMode="auto">
            <a:xfrm>
              <a:off x="2352" y="2344"/>
              <a:ext cx="1104"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Line 121"/>
            <p:cNvSpPr>
              <a:spLocks noChangeShapeType="1"/>
            </p:cNvSpPr>
            <p:nvPr/>
          </p:nvSpPr>
          <p:spPr bwMode="auto">
            <a:xfrm rot="5400000" flipV="1">
              <a:off x="3736" y="2152"/>
              <a:ext cx="0" cy="19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4" name="Line 122"/>
            <p:cNvSpPr>
              <a:spLocks noChangeShapeType="1"/>
            </p:cNvSpPr>
            <p:nvPr/>
          </p:nvSpPr>
          <p:spPr bwMode="auto">
            <a:xfrm rot="16200000" flipV="1">
              <a:off x="3832" y="2152"/>
              <a:ext cx="0" cy="19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5" name="Line 158"/>
            <p:cNvSpPr>
              <a:spLocks noChangeShapeType="1"/>
            </p:cNvSpPr>
            <p:nvPr/>
          </p:nvSpPr>
          <p:spPr bwMode="auto">
            <a:xfrm flipV="1">
              <a:off x="2360" y="2344"/>
              <a:ext cx="0" cy="28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 name="Line 169"/>
            <p:cNvSpPr>
              <a:spLocks noChangeShapeType="1"/>
            </p:cNvSpPr>
            <p:nvPr/>
          </p:nvSpPr>
          <p:spPr bwMode="auto">
            <a:xfrm rot="5400000" flipV="1">
              <a:off x="3096" y="2400"/>
              <a:ext cx="0" cy="19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7" name="Line 170"/>
            <p:cNvSpPr>
              <a:spLocks noChangeShapeType="1"/>
            </p:cNvSpPr>
            <p:nvPr/>
          </p:nvSpPr>
          <p:spPr bwMode="auto">
            <a:xfrm rot="16200000" flipV="1">
              <a:off x="3096" y="2248"/>
              <a:ext cx="0" cy="19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8" name="Line 173"/>
            <p:cNvSpPr>
              <a:spLocks noChangeShapeType="1"/>
            </p:cNvSpPr>
            <p:nvPr/>
          </p:nvSpPr>
          <p:spPr bwMode="auto">
            <a:xfrm>
              <a:off x="2112" y="3248"/>
              <a:ext cx="576"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177"/>
            <p:cNvSpPr>
              <a:spLocks noChangeShapeType="1"/>
            </p:cNvSpPr>
            <p:nvPr/>
          </p:nvSpPr>
          <p:spPr bwMode="auto">
            <a:xfrm rot="5400000" flipV="1">
              <a:off x="3096" y="1944"/>
              <a:ext cx="0" cy="19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0" name="Line 178"/>
            <p:cNvSpPr>
              <a:spLocks noChangeShapeType="1"/>
            </p:cNvSpPr>
            <p:nvPr/>
          </p:nvSpPr>
          <p:spPr bwMode="auto">
            <a:xfrm rot="16200000" flipV="1">
              <a:off x="3096" y="2072"/>
              <a:ext cx="0" cy="19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1" name="Line 186"/>
            <p:cNvSpPr>
              <a:spLocks noChangeShapeType="1"/>
            </p:cNvSpPr>
            <p:nvPr/>
          </p:nvSpPr>
          <p:spPr bwMode="auto">
            <a:xfrm flipH="1" flipV="1">
              <a:off x="2880" y="2152"/>
              <a:ext cx="0" cy="9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 name="Line 187"/>
            <p:cNvSpPr>
              <a:spLocks noChangeShapeType="1"/>
            </p:cNvSpPr>
            <p:nvPr/>
          </p:nvSpPr>
          <p:spPr bwMode="auto">
            <a:xfrm rot="-5400000">
              <a:off x="2200" y="2464"/>
              <a:ext cx="0" cy="33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Line 188"/>
            <p:cNvSpPr>
              <a:spLocks noChangeShapeType="1"/>
            </p:cNvSpPr>
            <p:nvPr/>
          </p:nvSpPr>
          <p:spPr bwMode="auto">
            <a:xfrm>
              <a:off x="2040" y="2040"/>
              <a:ext cx="1104"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4" name="Line 189"/>
            <p:cNvSpPr>
              <a:spLocks noChangeShapeType="1"/>
            </p:cNvSpPr>
            <p:nvPr/>
          </p:nvSpPr>
          <p:spPr bwMode="auto">
            <a:xfrm rot="16200000" flipV="1">
              <a:off x="2344" y="2024"/>
              <a:ext cx="0" cy="43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5" name="Line 190"/>
            <p:cNvSpPr>
              <a:spLocks noChangeShapeType="1"/>
            </p:cNvSpPr>
            <p:nvPr/>
          </p:nvSpPr>
          <p:spPr bwMode="auto">
            <a:xfrm rot="16200000" flipV="1">
              <a:off x="2664" y="2024"/>
              <a:ext cx="0" cy="43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6" name="Line 205"/>
            <p:cNvSpPr>
              <a:spLocks noChangeShapeType="1"/>
            </p:cNvSpPr>
            <p:nvPr/>
          </p:nvSpPr>
          <p:spPr bwMode="auto">
            <a:xfrm flipV="1">
              <a:off x="2680" y="2496"/>
              <a:ext cx="0" cy="76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7" name="Line 219"/>
            <p:cNvSpPr>
              <a:spLocks noChangeShapeType="1"/>
            </p:cNvSpPr>
            <p:nvPr/>
          </p:nvSpPr>
          <p:spPr bwMode="auto">
            <a:xfrm>
              <a:off x="2664" y="2496"/>
              <a:ext cx="48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8" name="Rectangle 118"/>
            <p:cNvSpPr>
              <a:spLocks noChangeArrowheads="1"/>
            </p:cNvSpPr>
            <p:nvPr/>
          </p:nvSpPr>
          <p:spPr bwMode="auto">
            <a:xfrm rot="-5400000">
              <a:off x="3028" y="2092"/>
              <a:ext cx="672" cy="344"/>
            </a:xfrm>
            <a:prstGeom prst="rect">
              <a:avLst/>
            </a:prstGeom>
            <a:solidFill>
              <a:srgbClr val="CCFFCC"/>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CC"/>
              </a:extrusionClr>
              <a:contourClr>
                <a:srgbClr val="CCFFCC"/>
              </a:contourClr>
            </a:sp3d>
          </p:spPr>
          <p:txBody>
            <a:bodyPr anchor="ctr">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39" name="Oval 116"/>
            <p:cNvSpPr>
              <a:spLocks noChangeArrowheads="1"/>
            </p:cNvSpPr>
            <p:nvPr/>
          </p:nvSpPr>
          <p:spPr bwMode="auto">
            <a:xfrm>
              <a:off x="3544" y="2200"/>
              <a:ext cx="96" cy="9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40" name="Text Box 157"/>
            <p:cNvSpPr txBox="1">
              <a:spLocks noChangeArrowheads="1"/>
            </p:cNvSpPr>
            <p:nvPr/>
          </p:nvSpPr>
          <p:spPr bwMode="auto">
            <a:xfrm>
              <a:off x="3248" y="1904"/>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b="1">
                  <a:solidFill>
                    <a:srgbClr val="3333CC"/>
                  </a:solidFill>
                </a:rPr>
                <a:t>&amp;</a:t>
              </a:r>
            </a:p>
          </p:txBody>
        </p:sp>
        <p:sp>
          <p:nvSpPr>
            <p:cNvPr id="41" name="Text Box 162"/>
            <p:cNvSpPr txBox="1">
              <a:spLocks noChangeArrowheads="1"/>
            </p:cNvSpPr>
            <p:nvPr/>
          </p:nvSpPr>
          <p:spPr bwMode="auto">
            <a:xfrm>
              <a:off x="3912" y="2112"/>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b="1" i="1">
                  <a:solidFill>
                    <a:srgbClr val="3333CC"/>
                  </a:solidFill>
                  <a:latin typeface="Times New Roman" panose="02020603050405020304" pitchFamily="18" charset="0"/>
                  <a:cs typeface="Times New Roman" panose="02020603050405020304" pitchFamily="18" charset="0"/>
                </a:rPr>
                <a:t>S</a:t>
              </a:r>
              <a:r>
                <a:rPr kumimoji="1" lang="en-US" altLang="zh-CN" sz="2000" b="1" baseline="-25000">
                  <a:solidFill>
                    <a:srgbClr val="3333CC"/>
                  </a:solidFill>
                  <a:latin typeface="Times New Roman" panose="02020603050405020304" pitchFamily="18" charset="0"/>
                  <a:cs typeface="Times New Roman" panose="02020603050405020304" pitchFamily="18" charset="0"/>
                </a:rPr>
                <a:t>i</a:t>
              </a:r>
            </a:p>
          </p:txBody>
        </p:sp>
      </p:grpSp>
      <p:grpSp>
        <p:nvGrpSpPr>
          <p:cNvPr id="42" name="Group 54"/>
          <p:cNvGrpSpPr>
            <a:grpSpLocks/>
          </p:cNvGrpSpPr>
          <p:nvPr/>
        </p:nvGrpSpPr>
        <p:grpSpPr bwMode="auto">
          <a:xfrm>
            <a:off x="3921760" y="3014877"/>
            <a:ext cx="457200" cy="2570163"/>
            <a:chOff x="3312" y="2592"/>
            <a:chExt cx="288" cy="1619"/>
          </a:xfrm>
        </p:grpSpPr>
        <p:sp>
          <p:nvSpPr>
            <p:cNvPr id="43" name="Text Box 55"/>
            <p:cNvSpPr txBox="1">
              <a:spLocks noChangeArrowheads="1"/>
            </p:cNvSpPr>
            <p:nvPr/>
          </p:nvSpPr>
          <p:spPr bwMode="auto">
            <a:xfrm>
              <a:off x="3312" y="2592"/>
              <a:ext cx="288"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Y</a:t>
              </a:r>
              <a:r>
                <a:rPr kumimoji="1" lang="en-US" altLang="zh-CN" sz="1400" b="1" baseline="-25000">
                  <a:solidFill>
                    <a:srgbClr val="000000"/>
                  </a:solidFill>
                  <a:latin typeface="Times New Roman" panose="02020603050405020304" pitchFamily="18" charset="0"/>
                  <a:cs typeface="Times New Roman" panose="02020603050405020304" pitchFamily="18" charset="0"/>
                </a:rPr>
                <a:t>0</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Y</a:t>
              </a:r>
              <a:r>
                <a:rPr kumimoji="1" lang="en-US" altLang="zh-CN" sz="1400" b="1" baseline="-25000">
                  <a:solidFill>
                    <a:srgbClr val="000000"/>
                  </a:solidFill>
                  <a:latin typeface="Times New Roman" panose="02020603050405020304" pitchFamily="18" charset="0"/>
                  <a:cs typeface="Times New Roman" panose="02020603050405020304" pitchFamily="18" charset="0"/>
                </a:rPr>
                <a:t>1</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Y</a:t>
              </a:r>
              <a:r>
                <a:rPr kumimoji="1" lang="en-US" altLang="zh-CN" sz="1400" b="1" baseline="-25000">
                  <a:solidFill>
                    <a:srgbClr val="000000"/>
                  </a:solidFill>
                  <a:latin typeface="Times New Roman" panose="02020603050405020304" pitchFamily="18" charset="0"/>
                  <a:cs typeface="Times New Roman" panose="02020603050405020304" pitchFamily="18" charset="0"/>
                </a:rPr>
                <a:t>2</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Y</a:t>
              </a:r>
              <a:r>
                <a:rPr kumimoji="1" lang="en-US" altLang="zh-CN" sz="1400" b="1" baseline="-25000">
                  <a:solidFill>
                    <a:srgbClr val="000000"/>
                  </a:solidFill>
                  <a:latin typeface="Times New Roman" panose="02020603050405020304" pitchFamily="18" charset="0"/>
                  <a:cs typeface="Times New Roman" panose="02020603050405020304" pitchFamily="18" charset="0"/>
                </a:rPr>
                <a:t>3</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Y</a:t>
              </a:r>
              <a:r>
                <a:rPr kumimoji="1" lang="en-US" altLang="zh-CN" sz="1400" b="1" baseline="-25000">
                  <a:solidFill>
                    <a:srgbClr val="000000"/>
                  </a:solidFill>
                  <a:latin typeface="Times New Roman" panose="02020603050405020304" pitchFamily="18" charset="0"/>
                  <a:cs typeface="Times New Roman" panose="02020603050405020304" pitchFamily="18" charset="0"/>
                </a:rPr>
                <a:t>4</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Y</a:t>
              </a:r>
              <a:r>
                <a:rPr kumimoji="1" lang="en-US" altLang="zh-CN" sz="1400" b="1" baseline="-25000">
                  <a:solidFill>
                    <a:srgbClr val="000000"/>
                  </a:solidFill>
                  <a:latin typeface="Times New Roman" panose="02020603050405020304" pitchFamily="18" charset="0"/>
                  <a:cs typeface="Times New Roman" panose="02020603050405020304" pitchFamily="18" charset="0"/>
                </a:rPr>
                <a:t>5</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Y</a:t>
              </a:r>
              <a:r>
                <a:rPr kumimoji="1" lang="en-US" altLang="zh-CN" sz="1400" b="1" baseline="-25000">
                  <a:solidFill>
                    <a:srgbClr val="000000"/>
                  </a:solidFill>
                  <a:latin typeface="Times New Roman" panose="02020603050405020304" pitchFamily="18" charset="0"/>
                  <a:cs typeface="Times New Roman" panose="02020603050405020304" pitchFamily="18" charset="0"/>
                </a:rPr>
                <a:t>6</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Y</a:t>
              </a:r>
              <a:r>
                <a:rPr kumimoji="1" lang="en-US" altLang="zh-CN" sz="1400" b="1" baseline="-25000">
                  <a:solidFill>
                    <a:srgbClr val="000000"/>
                  </a:solidFill>
                  <a:latin typeface="Times New Roman" panose="02020603050405020304" pitchFamily="18" charset="0"/>
                  <a:cs typeface="Times New Roman" panose="02020603050405020304" pitchFamily="18" charset="0"/>
                </a:rPr>
                <a:t>7</a:t>
              </a:r>
            </a:p>
          </p:txBody>
        </p:sp>
        <p:sp>
          <p:nvSpPr>
            <p:cNvPr id="44" name="Line 56"/>
            <p:cNvSpPr>
              <a:spLocks noChangeShapeType="1"/>
            </p:cNvSpPr>
            <p:nvPr/>
          </p:nvSpPr>
          <p:spPr bwMode="auto">
            <a:xfrm>
              <a:off x="3368" y="262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5" name="Line 57"/>
            <p:cNvSpPr>
              <a:spLocks noChangeShapeType="1"/>
            </p:cNvSpPr>
            <p:nvPr/>
          </p:nvSpPr>
          <p:spPr bwMode="auto">
            <a:xfrm>
              <a:off x="3368" y="283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6" name="Line 58"/>
            <p:cNvSpPr>
              <a:spLocks noChangeShapeType="1"/>
            </p:cNvSpPr>
            <p:nvPr/>
          </p:nvSpPr>
          <p:spPr bwMode="auto">
            <a:xfrm>
              <a:off x="3376" y="303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7" name="Line 59"/>
            <p:cNvSpPr>
              <a:spLocks noChangeShapeType="1"/>
            </p:cNvSpPr>
            <p:nvPr/>
          </p:nvSpPr>
          <p:spPr bwMode="auto">
            <a:xfrm>
              <a:off x="3376" y="323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8" name="Line 60"/>
            <p:cNvSpPr>
              <a:spLocks noChangeShapeType="1"/>
            </p:cNvSpPr>
            <p:nvPr/>
          </p:nvSpPr>
          <p:spPr bwMode="auto">
            <a:xfrm>
              <a:off x="3376" y="343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9" name="Line 61"/>
            <p:cNvSpPr>
              <a:spLocks noChangeShapeType="1"/>
            </p:cNvSpPr>
            <p:nvPr/>
          </p:nvSpPr>
          <p:spPr bwMode="auto">
            <a:xfrm>
              <a:off x="3376" y="363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0" name="Line 62"/>
            <p:cNvSpPr>
              <a:spLocks noChangeShapeType="1"/>
            </p:cNvSpPr>
            <p:nvPr/>
          </p:nvSpPr>
          <p:spPr bwMode="auto">
            <a:xfrm>
              <a:off x="3376" y="383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1" name="Line 63"/>
            <p:cNvSpPr>
              <a:spLocks noChangeShapeType="1"/>
            </p:cNvSpPr>
            <p:nvPr/>
          </p:nvSpPr>
          <p:spPr bwMode="auto">
            <a:xfrm>
              <a:off x="3376" y="403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52" name="Text Box 64"/>
          <p:cNvSpPr txBox="1">
            <a:spLocks noChangeArrowheads="1"/>
          </p:cNvSpPr>
          <p:nvPr/>
        </p:nvSpPr>
        <p:spPr bwMode="auto">
          <a:xfrm>
            <a:off x="1927860" y="3218077"/>
            <a:ext cx="457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r>
              <a:rPr kumimoji="1" lang="en-US" altLang="zh-CN" sz="1400" b="1" baseline="-25000">
                <a:solidFill>
                  <a:srgbClr val="000000"/>
                </a:solidFill>
                <a:latin typeface="Times New Roman" panose="02020603050405020304" pitchFamily="18" charset="0"/>
                <a:cs typeface="Times New Roman" panose="02020603050405020304" pitchFamily="18" charset="0"/>
              </a:rPr>
              <a:t>0</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r>
              <a:rPr kumimoji="1" lang="en-US" altLang="zh-CN" sz="1400" b="1" baseline="-25000">
                <a:solidFill>
                  <a:srgbClr val="000000"/>
                </a:solidFill>
                <a:latin typeface="Times New Roman" panose="02020603050405020304" pitchFamily="18" charset="0"/>
                <a:cs typeface="Times New Roman" panose="02020603050405020304" pitchFamily="18" charset="0"/>
              </a:rPr>
              <a:t>1</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A</a:t>
            </a:r>
            <a:r>
              <a:rPr kumimoji="1" lang="en-US" altLang="zh-CN" sz="1400" b="1" baseline="-25000">
                <a:solidFill>
                  <a:srgbClr val="000000"/>
                </a:solidFill>
                <a:latin typeface="Times New Roman" panose="02020603050405020304" pitchFamily="18" charset="0"/>
                <a:cs typeface="Times New Roman" panose="02020603050405020304" pitchFamily="18" charset="0"/>
              </a:rPr>
              <a:t>2</a:t>
            </a:r>
          </a:p>
        </p:txBody>
      </p:sp>
      <p:grpSp>
        <p:nvGrpSpPr>
          <p:cNvPr id="53" name="Group 65"/>
          <p:cNvGrpSpPr>
            <a:grpSpLocks/>
          </p:cNvGrpSpPr>
          <p:nvPr/>
        </p:nvGrpSpPr>
        <p:grpSpPr bwMode="auto">
          <a:xfrm>
            <a:off x="1864360" y="4526177"/>
            <a:ext cx="457200" cy="954088"/>
            <a:chOff x="3424" y="1592"/>
            <a:chExt cx="288" cy="601"/>
          </a:xfrm>
        </p:grpSpPr>
        <p:sp>
          <p:nvSpPr>
            <p:cNvPr id="54" name="Text Box 66"/>
            <p:cNvSpPr txBox="1">
              <a:spLocks noChangeArrowheads="1"/>
            </p:cNvSpPr>
            <p:nvPr/>
          </p:nvSpPr>
          <p:spPr bwMode="auto">
            <a:xfrm>
              <a:off x="3424" y="1592"/>
              <a:ext cx="288"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S</a:t>
              </a:r>
              <a:r>
                <a:rPr kumimoji="1" lang="en-US" altLang="zh-CN" sz="1400" b="1" baseline="-25000">
                  <a:solidFill>
                    <a:srgbClr val="000000"/>
                  </a:solidFill>
                  <a:latin typeface="Times New Roman" panose="02020603050405020304" pitchFamily="18" charset="0"/>
                  <a:cs typeface="Times New Roman" panose="02020603050405020304" pitchFamily="18" charset="0"/>
                </a:rPr>
                <a:t>3</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S</a:t>
              </a:r>
              <a:r>
                <a:rPr kumimoji="1" lang="en-US" altLang="zh-CN" sz="1400" b="1" baseline="-25000">
                  <a:solidFill>
                    <a:srgbClr val="000000"/>
                  </a:solidFill>
                  <a:latin typeface="Times New Roman" panose="02020603050405020304" pitchFamily="18" charset="0"/>
                  <a:cs typeface="Times New Roman" panose="02020603050405020304" pitchFamily="18" charset="0"/>
                </a:rPr>
                <a:t>2</a:t>
              </a:r>
            </a:p>
            <a:p>
              <a:pPr eaLnBrk="1" hangingPunct="1">
                <a:spcBef>
                  <a:spcPct val="50000"/>
                </a:spcBef>
                <a:buFontTx/>
                <a:buNone/>
              </a:pPr>
              <a:r>
                <a:rPr kumimoji="1" lang="en-US" altLang="zh-CN" sz="1400" b="1" i="1">
                  <a:solidFill>
                    <a:srgbClr val="000000"/>
                  </a:solidFill>
                  <a:latin typeface="Times New Roman" panose="02020603050405020304" pitchFamily="18" charset="0"/>
                  <a:cs typeface="Times New Roman" panose="02020603050405020304" pitchFamily="18" charset="0"/>
                </a:rPr>
                <a:t>S</a:t>
              </a:r>
              <a:r>
                <a:rPr kumimoji="1" lang="en-US" altLang="zh-CN" sz="1400" b="1" baseline="-25000">
                  <a:solidFill>
                    <a:srgbClr val="000000"/>
                  </a:solidFill>
                  <a:latin typeface="Times New Roman" panose="02020603050405020304" pitchFamily="18" charset="0"/>
                  <a:cs typeface="Times New Roman" panose="02020603050405020304" pitchFamily="18" charset="0"/>
                </a:rPr>
                <a:t>1</a:t>
              </a:r>
            </a:p>
          </p:txBody>
        </p:sp>
        <p:sp>
          <p:nvSpPr>
            <p:cNvPr id="55" name="Line 67"/>
            <p:cNvSpPr>
              <a:spLocks noChangeShapeType="1"/>
            </p:cNvSpPr>
            <p:nvPr/>
          </p:nvSpPr>
          <p:spPr bwMode="auto">
            <a:xfrm>
              <a:off x="3472" y="162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56" name="Line 68"/>
            <p:cNvSpPr>
              <a:spLocks noChangeShapeType="1"/>
            </p:cNvSpPr>
            <p:nvPr/>
          </p:nvSpPr>
          <p:spPr bwMode="auto">
            <a:xfrm>
              <a:off x="3472" y="183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57" name="Group 69"/>
          <p:cNvGrpSpPr>
            <a:grpSpLocks/>
          </p:cNvGrpSpPr>
          <p:nvPr/>
        </p:nvGrpSpPr>
        <p:grpSpPr bwMode="auto">
          <a:xfrm>
            <a:off x="1864360" y="2989477"/>
            <a:ext cx="2362200" cy="2819400"/>
            <a:chOff x="3552" y="2392"/>
            <a:chExt cx="1488" cy="1776"/>
          </a:xfrm>
        </p:grpSpPr>
        <p:sp>
          <p:nvSpPr>
            <p:cNvPr id="58" name="Rectangle 70"/>
            <p:cNvSpPr>
              <a:spLocks noChangeArrowheads="1"/>
            </p:cNvSpPr>
            <p:nvPr/>
          </p:nvSpPr>
          <p:spPr bwMode="auto">
            <a:xfrm>
              <a:off x="3840" y="2392"/>
              <a:ext cx="912" cy="1776"/>
            </a:xfrm>
            <a:prstGeom prst="rect">
              <a:avLst/>
            </a:prstGeom>
            <a:solidFill>
              <a:srgbClr val="CCFFCC"/>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CC"/>
              </a:extrusionClr>
              <a:contourClr>
                <a:srgbClr val="CCFFCC"/>
              </a:contourClr>
            </a:sp3d>
          </p:spPr>
          <p:txBody>
            <a:bodyPr wrap="none" anchor="ctr">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59" name="Oval 71"/>
            <p:cNvSpPr>
              <a:spLocks noChangeArrowheads="1"/>
            </p:cNvSpPr>
            <p:nvPr/>
          </p:nvSpPr>
          <p:spPr bwMode="auto">
            <a:xfrm>
              <a:off x="4752" y="2544"/>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60" name="Line 72"/>
            <p:cNvSpPr>
              <a:spLocks noChangeShapeType="1"/>
            </p:cNvSpPr>
            <p:nvPr/>
          </p:nvSpPr>
          <p:spPr bwMode="auto">
            <a:xfrm>
              <a:off x="4848" y="2592"/>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1" name="Oval 73"/>
            <p:cNvSpPr>
              <a:spLocks noChangeArrowheads="1"/>
            </p:cNvSpPr>
            <p:nvPr/>
          </p:nvSpPr>
          <p:spPr bwMode="auto">
            <a:xfrm>
              <a:off x="4752" y="2752"/>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62" name="Line 74"/>
            <p:cNvSpPr>
              <a:spLocks noChangeShapeType="1"/>
            </p:cNvSpPr>
            <p:nvPr/>
          </p:nvSpPr>
          <p:spPr bwMode="auto">
            <a:xfrm>
              <a:off x="4848" y="280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3" name="Oval 75"/>
            <p:cNvSpPr>
              <a:spLocks noChangeArrowheads="1"/>
            </p:cNvSpPr>
            <p:nvPr/>
          </p:nvSpPr>
          <p:spPr bwMode="auto">
            <a:xfrm>
              <a:off x="4752" y="2952"/>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64" name="Line 76"/>
            <p:cNvSpPr>
              <a:spLocks noChangeShapeType="1"/>
            </p:cNvSpPr>
            <p:nvPr/>
          </p:nvSpPr>
          <p:spPr bwMode="auto">
            <a:xfrm>
              <a:off x="4848" y="300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5" name="Oval 77"/>
            <p:cNvSpPr>
              <a:spLocks noChangeArrowheads="1"/>
            </p:cNvSpPr>
            <p:nvPr/>
          </p:nvSpPr>
          <p:spPr bwMode="auto">
            <a:xfrm>
              <a:off x="4752" y="3160"/>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66" name="Line 78"/>
            <p:cNvSpPr>
              <a:spLocks noChangeShapeType="1"/>
            </p:cNvSpPr>
            <p:nvPr/>
          </p:nvSpPr>
          <p:spPr bwMode="auto">
            <a:xfrm>
              <a:off x="4848" y="3208"/>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 name="Oval 79"/>
            <p:cNvSpPr>
              <a:spLocks noChangeArrowheads="1"/>
            </p:cNvSpPr>
            <p:nvPr/>
          </p:nvSpPr>
          <p:spPr bwMode="auto">
            <a:xfrm>
              <a:off x="4752" y="3344"/>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68" name="Line 80"/>
            <p:cNvSpPr>
              <a:spLocks noChangeShapeType="1"/>
            </p:cNvSpPr>
            <p:nvPr/>
          </p:nvSpPr>
          <p:spPr bwMode="auto">
            <a:xfrm>
              <a:off x="4848" y="3392"/>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9" name="Oval 81"/>
            <p:cNvSpPr>
              <a:spLocks noChangeArrowheads="1"/>
            </p:cNvSpPr>
            <p:nvPr/>
          </p:nvSpPr>
          <p:spPr bwMode="auto">
            <a:xfrm>
              <a:off x="4752" y="3552"/>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70" name="Line 82"/>
            <p:cNvSpPr>
              <a:spLocks noChangeShapeType="1"/>
            </p:cNvSpPr>
            <p:nvPr/>
          </p:nvSpPr>
          <p:spPr bwMode="auto">
            <a:xfrm>
              <a:off x="4848" y="360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1" name="Oval 83"/>
            <p:cNvSpPr>
              <a:spLocks noChangeArrowheads="1"/>
            </p:cNvSpPr>
            <p:nvPr/>
          </p:nvSpPr>
          <p:spPr bwMode="auto">
            <a:xfrm>
              <a:off x="4752" y="3752"/>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72" name="Line 84"/>
            <p:cNvSpPr>
              <a:spLocks noChangeShapeType="1"/>
            </p:cNvSpPr>
            <p:nvPr/>
          </p:nvSpPr>
          <p:spPr bwMode="auto">
            <a:xfrm>
              <a:off x="4848" y="380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 name="Oval 85"/>
            <p:cNvSpPr>
              <a:spLocks noChangeArrowheads="1"/>
            </p:cNvSpPr>
            <p:nvPr/>
          </p:nvSpPr>
          <p:spPr bwMode="auto">
            <a:xfrm>
              <a:off x="4752" y="3960"/>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74" name="Line 86"/>
            <p:cNvSpPr>
              <a:spLocks noChangeShapeType="1"/>
            </p:cNvSpPr>
            <p:nvPr/>
          </p:nvSpPr>
          <p:spPr bwMode="auto">
            <a:xfrm>
              <a:off x="4848" y="4008"/>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5" name="Text Box 87"/>
            <p:cNvSpPr txBox="1">
              <a:spLocks noChangeArrowheads="1"/>
            </p:cNvSpPr>
            <p:nvPr/>
          </p:nvSpPr>
          <p:spPr bwMode="auto">
            <a:xfrm>
              <a:off x="4592" y="2512"/>
              <a:ext cx="288"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0</a:t>
              </a:r>
            </a:p>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1</a:t>
              </a:r>
            </a:p>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2</a:t>
              </a:r>
            </a:p>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3</a:t>
              </a:r>
            </a:p>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4</a:t>
              </a:r>
            </a:p>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5</a:t>
              </a:r>
            </a:p>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6</a:t>
              </a:r>
            </a:p>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7</a:t>
              </a:r>
            </a:p>
          </p:txBody>
        </p:sp>
        <p:sp>
          <p:nvSpPr>
            <p:cNvPr id="76" name="Text Box 88"/>
            <p:cNvSpPr txBox="1">
              <a:spLocks noChangeArrowheads="1"/>
            </p:cNvSpPr>
            <p:nvPr/>
          </p:nvSpPr>
          <p:spPr bwMode="auto">
            <a:xfrm>
              <a:off x="3952" y="2400"/>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b="1">
                  <a:solidFill>
                    <a:srgbClr val="3333CC"/>
                  </a:solidFill>
                  <a:latin typeface="Times New Roman" panose="02020603050405020304" pitchFamily="18" charset="0"/>
                  <a:cs typeface="Times New Roman" panose="02020603050405020304" pitchFamily="18" charset="0"/>
                </a:rPr>
                <a:t>BIN/OCT</a:t>
              </a:r>
            </a:p>
          </p:txBody>
        </p:sp>
        <p:sp>
          <p:nvSpPr>
            <p:cNvPr id="77" name="Text Box 89"/>
            <p:cNvSpPr txBox="1">
              <a:spLocks noChangeArrowheads="1"/>
            </p:cNvSpPr>
            <p:nvPr/>
          </p:nvSpPr>
          <p:spPr bwMode="auto">
            <a:xfrm>
              <a:off x="3840" y="2624"/>
              <a:ext cx="288"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0</a:t>
              </a:r>
            </a:p>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1</a:t>
              </a:r>
            </a:p>
            <a:p>
              <a:pPr eaLnBrk="1" hangingPunct="1">
                <a:spcBef>
                  <a:spcPct val="50000"/>
                </a:spcBef>
                <a:buFontTx/>
                <a:buNone/>
              </a:pPr>
              <a:r>
                <a:rPr kumimoji="1" lang="en-US" altLang="zh-CN" sz="1400" b="1">
                  <a:solidFill>
                    <a:srgbClr val="3333CC"/>
                  </a:solidFill>
                  <a:latin typeface="Times New Roman" panose="02020603050405020304" pitchFamily="18" charset="0"/>
                  <a:cs typeface="Times New Roman" panose="02020603050405020304" pitchFamily="18" charset="0"/>
                </a:rPr>
                <a:t>2</a:t>
              </a:r>
            </a:p>
          </p:txBody>
        </p:sp>
        <p:sp>
          <p:nvSpPr>
            <p:cNvPr id="78" name="Line 90"/>
            <p:cNvSpPr>
              <a:spLocks noChangeShapeType="1"/>
            </p:cNvSpPr>
            <p:nvPr/>
          </p:nvSpPr>
          <p:spPr bwMode="auto">
            <a:xfrm flipH="1">
              <a:off x="3552" y="272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9" name="Line 91"/>
            <p:cNvSpPr>
              <a:spLocks noChangeShapeType="1"/>
            </p:cNvSpPr>
            <p:nvPr/>
          </p:nvSpPr>
          <p:spPr bwMode="auto">
            <a:xfrm flipH="1">
              <a:off x="3552" y="292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0" name="Line 92"/>
            <p:cNvSpPr>
              <a:spLocks noChangeShapeType="1"/>
            </p:cNvSpPr>
            <p:nvPr/>
          </p:nvSpPr>
          <p:spPr bwMode="auto">
            <a:xfrm flipH="1">
              <a:off x="3560" y="3128"/>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1" name="AutoShape 93"/>
            <p:cNvSpPr>
              <a:spLocks/>
            </p:cNvSpPr>
            <p:nvPr/>
          </p:nvSpPr>
          <p:spPr bwMode="auto">
            <a:xfrm>
              <a:off x="3984" y="2680"/>
              <a:ext cx="96" cy="480"/>
            </a:xfrm>
            <a:prstGeom prst="rightBrace">
              <a:avLst>
                <a:gd name="adj1" fmla="val 41667"/>
                <a:gd name="adj2" fmla="val 50000"/>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82" name="Line 94"/>
            <p:cNvSpPr>
              <a:spLocks noChangeShapeType="1"/>
            </p:cNvSpPr>
            <p:nvPr/>
          </p:nvSpPr>
          <p:spPr bwMode="auto">
            <a:xfrm>
              <a:off x="4224" y="2920"/>
              <a:ext cx="144"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3" name="Text Box 95"/>
            <p:cNvSpPr txBox="1">
              <a:spLocks noChangeArrowheads="1"/>
            </p:cNvSpPr>
            <p:nvPr/>
          </p:nvSpPr>
          <p:spPr bwMode="auto">
            <a:xfrm>
              <a:off x="4056" y="281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a:solidFill>
                    <a:srgbClr val="3333CC"/>
                  </a:solidFill>
                  <a:latin typeface="Times New Roman" panose="02020603050405020304" pitchFamily="18" charset="0"/>
                  <a:cs typeface="Times New Roman" panose="02020603050405020304" pitchFamily="18" charset="0"/>
                </a:rPr>
                <a:t>G</a:t>
              </a:r>
            </a:p>
          </p:txBody>
        </p:sp>
        <p:sp>
          <p:nvSpPr>
            <p:cNvPr id="84" name="Text Box 96"/>
            <p:cNvSpPr txBox="1">
              <a:spLocks noChangeArrowheads="1"/>
            </p:cNvSpPr>
            <p:nvPr/>
          </p:nvSpPr>
          <p:spPr bwMode="auto">
            <a:xfrm>
              <a:off x="4200" y="289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a:solidFill>
                    <a:srgbClr val="3333CC"/>
                  </a:solidFill>
                  <a:latin typeface="Times New Roman" panose="02020603050405020304" pitchFamily="18" charset="0"/>
                  <a:cs typeface="Times New Roman" panose="02020603050405020304" pitchFamily="18" charset="0"/>
                </a:rPr>
                <a:t>7</a:t>
              </a:r>
            </a:p>
          </p:txBody>
        </p:sp>
        <p:sp>
          <p:nvSpPr>
            <p:cNvPr id="85" name="Text Box 97"/>
            <p:cNvSpPr txBox="1">
              <a:spLocks noChangeArrowheads="1"/>
            </p:cNvSpPr>
            <p:nvPr/>
          </p:nvSpPr>
          <p:spPr bwMode="auto">
            <a:xfrm>
              <a:off x="4200" y="274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a:solidFill>
                    <a:srgbClr val="3333CC"/>
                  </a:solidFill>
                  <a:latin typeface="Times New Roman" panose="02020603050405020304" pitchFamily="18" charset="0"/>
                  <a:cs typeface="Times New Roman" panose="02020603050405020304" pitchFamily="18" charset="0"/>
                </a:rPr>
                <a:t>0</a:t>
              </a:r>
            </a:p>
          </p:txBody>
        </p:sp>
        <p:sp>
          <p:nvSpPr>
            <p:cNvPr id="86" name="Line 98"/>
            <p:cNvSpPr>
              <a:spLocks noChangeShapeType="1"/>
            </p:cNvSpPr>
            <p:nvPr/>
          </p:nvSpPr>
          <p:spPr bwMode="auto">
            <a:xfrm flipH="1">
              <a:off x="3552" y="3552"/>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7" name="Line 99"/>
            <p:cNvSpPr>
              <a:spLocks noChangeShapeType="1"/>
            </p:cNvSpPr>
            <p:nvPr/>
          </p:nvSpPr>
          <p:spPr bwMode="auto">
            <a:xfrm flipH="1">
              <a:off x="3552" y="3760"/>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8" name="Line 100"/>
            <p:cNvSpPr>
              <a:spLocks noChangeShapeType="1"/>
            </p:cNvSpPr>
            <p:nvPr/>
          </p:nvSpPr>
          <p:spPr bwMode="auto">
            <a:xfrm flipH="1">
              <a:off x="3560" y="3960"/>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9" name="Rectangle 101"/>
            <p:cNvSpPr>
              <a:spLocks noChangeArrowheads="1"/>
            </p:cNvSpPr>
            <p:nvPr/>
          </p:nvSpPr>
          <p:spPr bwMode="auto">
            <a:xfrm>
              <a:off x="3848" y="3400"/>
              <a:ext cx="288" cy="768"/>
            </a:xfrm>
            <a:prstGeom prst="rect">
              <a:avLst/>
            </a:prstGeom>
            <a:noFill/>
            <a:ln w="28575">
              <a:solidFill>
                <a:schemeClr val="hlink"/>
              </a:solidFill>
              <a:miter lim="800000"/>
              <a:headEnd/>
              <a:tailEnd/>
            </a:ln>
            <a:effectLst>
              <a:prstShdw prst="shdw17" dist="17961" dir="2700000">
                <a:schemeClr val="hlink">
                  <a:gamma/>
                  <a:shade val="60000"/>
                  <a:invGamma/>
                </a:schemeClr>
              </a:prstShdw>
            </a:effectLst>
          </p:spPr>
          <p:txBody>
            <a:bodyPr wrap="none" anchor="ctr">
              <a:spAutoFit/>
            </a:bodyPr>
            <a:lstStyle/>
            <a:p>
              <a:pPr eaLnBrk="1" hangingPunct="1">
                <a:defRPr/>
              </a:pPr>
              <a:endParaRPr kumimoji="1" lang="zh-CN" altLang="en-US" sz="2400" b="1">
                <a:solidFill>
                  <a:srgbClr val="3333CC"/>
                </a:solidFill>
                <a:latin typeface="+mn-lt"/>
                <a:ea typeface="+mn-ea"/>
              </a:endParaRPr>
            </a:p>
          </p:txBody>
        </p:sp>
        <p:sp>
          <p:nvSpPr>
            <p:cNvPr id="90" name="Text Box 102"/>
            <p:cNvSpPr txBox="1">
              <a:spLocks noChangeArrowheads="1"/>
            </p:cNvSpPr>
            <p:nvPr/>
          </p:nvSpPr>
          <p:spPr bwMode="auto">
            <a:xfrm>
              <a:off x="3880" y="34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a:solidFill>
                    <a:srgbClr val="3333CC"/>
                  </a:solidFill>
                </a:rPr>
                <a:t>&amp;</a:t>
              </a:r>
            </a:p>
          </p:txBody>
        </p:sp>
        <p:sp>
          <p:nvSpPr>
            <p:cNvPr id="91" name="Text Box 103"/>
            <p:cNvSpPr txBox="1">
              <a:spLocks noChangeArrowheads="1"/>
            </p:cNvSpPr>
            <p:nvPr/>
          </p:nvSpPr>
          <p:spPr bwMode="auto">
            <a:xfrm>
              <a:off x="4128" y="3408"/>
              <a:ext cx="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a:solidFill>
                    <a:srgbClr val="3333CC"/>
                  </a:solidFill>
                  <a:latin typeface="Times New Roman" panose="02020603050405020304" pitchFamily="18" charset="0"/>
                  <a:cs typeface="Times New Roman" panose="02020603050405020304" pitchFamily="18" charset="0"/>
                </a:rPr>
                <a:t>EN</a:t>
              </a:r>
            </a:p>
          </p:txBody>
        </p:sp>
        <p:sp>
          <p:nvSpPr>
            <p:cNvPr id="92" name="Oval 104"/>
            <p:cNvSpPr>
              <a:spLocks noChangeArrowheads="1"/>
            </p:cNvSpPr>
            <p:nvPr/>
          </p:nvSpPr>
          <p:spPr bwMode="auto">
            <a:xfrm>
              <a:off x="3744" y="3504"/>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93" name="Oval 105"/>
            <p:cNvSpPr>
              <a:spLocks noChangeArrowheads="1"/>
            </p:cNvSpPr>
            <p:nvPr/>
          </p:nvSpPr>
          <p:spPr bwMode="auto">
            <a:xfrm>
              <a:off x="3744" y="3712"/>
              <a:ext cx="96" cy="96"/>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grpSp>
      <p:sp>
        <p:nvSpPr>
          <p:cNvPr id="94" name="Text Box 106"/>
          <p:cNvSpPr txBox="1">
            <a:spLocks noChangeArrowheads="1"/>
          </p:cNvSpPr>
          <p:nvPr/>
        </p:nvSpPr>
        <p:spPr bwMode="auto">
          <a:xfrm>
            <a:off x="1584960" y="3332377"/>
            <a:ext cx="457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400" b="1" i="1">
                <a:solidFill>
                  <a:srgbClr val="3333CC"/>
                </a:solidFill>
                <a:latin typeface="Times New Roman" panose="02020603050405020304" pitchFamily="18" charset="0"/>
                <a:cs typeface="Times New Roman" panose="02020603050405020304" pitchFamily="18" charset="0"/>
              </a:rPr>
              <a:t>C</a:t>
            </a:r>
            <a:r>
              <a:rPr kumimoji="1" lang="en-US" altLang="zh-CN" sz="1400" b="1" baseline="-25000">
                <a:solidFill>
                  <a:srgbClr val="3333CC"/>
                </a:solidFill>
                <a:latin typeface="Times New Roman" panose="02020603050405020304" pitchFamily="18" charset="0"/>
                <a:cs typeface="Times New Roman" panose="02020603050405020304" pitchFamily="18" charset="0"/>
              </a:rPr>
              <a:t>i</a:t>
            </a:r>
          </a:p>
          <a:p>
            <a:pPr eaLnBrk="1" hangingPunct="1">
              <a:spcBef>
                <a:spcPct val="50000"/>
              </a:spcBef>
              <a:buFontTx/>
              <a:buNone/>
            </a:pPr>
            <a:r>
              <a:rPr kumimoji="1" lang="en-US" altLang="zh-CN" sz="1400" b="1" i="1">
                <a:solidFill>
                  <a:srgbClr val="3333CC"/>
                </a:solidFill>
                <a:latin typeface="Times New Roman" panose="02020603050405020304" pitchFamily="18" charset="0"/>
                <a:cs typeface="Times New Roman" panose="02020603050405020304" pitchFamily="18" charset="0"/>
              </a:rPr>
              <a:t>B</a:t>
            </a:r>
            <a:r>
              <a:rPr kumimoji="1" lang="en-US" altLang="zh-CN" sz="1400" b="1" baseline="-25000">
                <a:solidFill>
                  <a:srgbClr val="3333CC"/>
                </a:solidFill>
                <a:latin typeface="Times New Roman" panose="02020603050405020304" pitchFamily="18" charset="0"/>
                <a:cs typeface="Times New Roman" panose="02020603050405020304" pitchFamily="18" charset="0"/>
              </a:rPr>
              <a:t>i</a:t>
            </a:r>
          </a:p>
          <a:p>
            <a:pPr eaLnBrk="1" hangingPunct="1">
              <a:spcBef>
                <a:spcPct val="50000"/>
              </a:spcBef>
              <a:buFontTx/>
              <a:buNone/>
            </a:pPr>
            <a:r>
              <a:rPr kumimoji="1" lang="en-US" altLang="zh-CN" sz="1400" b="1" i="1">
                <a:solidFill>
                  <a:srgbClr val="3333CC"/>
                </a:solidFill>
                <a:latin typeface="Times New Roman" panose="02020603050405020304" pitchFamily="18" charset="0"/>
                <a:cs typeface="Times New Roman" panose="02020603050405020304" pitchFamily="18" charset="0"/>
              </a:rPr>
              <a:t>A</a:t>
            </a:r>
            <a:r>
              <a:rPr kumimoji="1" lang="en-US" altLang="zh-CN" sz="1400" b="1" baseline="-25000">
                <a:solidFill>
                  <a:srgbClr val="3333CC"/>
                </a:solidFill>
                <a:latin typeface="Times New Roman" panose="02020603050405020304" pitchFamily="18" charset="0"/>
                <a:cs typeface="Times New Roman" panose="02020603050405020304" pitchFamily="18" charset="0"/>
              </a:rPr>
              <a:t>i</a:t>
            </a:r>
          </a:p>
        </p:txBody>
      </p:sp>
      <p:grpSp>
        <p:nvGrpSpPr>
          <p:cNvPr id="105" name="Group 113"/>
          <p:cNvGrpSpPr>
            <a:grpSpLocks/>
          </p:cNvGrpSpPr>
          <p:nvPr/>
        </p:nvGrpSpPr>
        <p:grpSpPr bwMode="auto">
          <a:xfrm>
            <a:off x="1305560" y="4830977"/>
            <a:ext cx="762000" cy="831850"/>
            <a:chOff x="416" y="3416"/>
            <a:chExt cx="480" cy="524"/>
          </a:xfrm>
        </p:grpSpPr>
        <p:sp>
          <p:nvSpPr>
            <p:cNvPr id="106" name="Text Box 107"/>
            <p:cNvSpPr txBox="1">
              <a:spLocks noChangeArrowheads="1"/>
            </p:cNvSpPr>
            <p:nvPr/>
          </p:nvSpPr>
          <p:spPr bwMode="auto">
            <a:xfrm>
              <a:off x="608" y="372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600" b="1">
                  <a:solidFill>
                    <a:srgbClr val="3333CC"/>
                  </a:solidFill>
                </a:rPr>
                <a:t>1</a:t>
              </a:r>
            </a:p>
          </p:txBody>
        </p:sp>
        <p:sp>
          <p:nvSpPr>
            <p:cNvPr id="108" name="Line 108"/>
            <p:cNvSpPr>
              <a:spLocks noChangeShapeType="1"/>
            </p:cNvSpPr>
            <p:nvPr/>
          </p:nvSpPr>
          <p:spPr bwMode="auto">
            <a:xfrm flipH="1">
              <a:off x="480" y="3624"/>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9" name="Line 109"/>
            <p:cNvSpPr>
              <a:spLocks noChangeShapeType="1"/>
            </p:cNvSpPr>
            <p:nvPr/>
          </p:nvSpPr>
          <p:spPr bwMode="auto">
            <a:xfrm flipH="1">
              <a:off x="416" y="3896"/>
              <a:ext cx="144"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1" name="Line 110"/>
            <p:cNvSpPr>
              <a:spLocks noChangeShapeType="1"/>
            </p:cNvSpPr>
            <p:nvPr/>
          </p:nvSpPr>
          <p:spPr bwMode="auto">
            <a:xfrm rot="16200000" flipH="1">
              <a:off x="344" y="3760"/>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3" name="Line 111"/>
            <p:cNvSpPr>
              <a:spLocks noChangeShapeType="1"/>
            </p:cNvSpPr>
            <p:nvPr/>
          </p:nvSpPr>
          <p:spPr bwMode="auto">
            <a:xfrm flipH="1">
              <a:off x="480" y="3416"/>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5" name="Line 112"/>
            <p:cNvSpPr>
              <a:spLocks noChangeShapeType="1"/>
            </p:cNvSpPr>
            <p:nvPr/>
          </p:nvSpPr>
          <p:spPr bwMode="auto">
            <a:xfrm rot="16200000" flipH="1">
              <a:off x="344" y="3560"/>
              <a:ext cx="288"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116" name="Text Box 117"/>
          <p:cNvSpPr txBox="1">
            <a:spLocks noChangeArrowheads="1"/>
          </p:cNvSpPr>
          <p:nvPr/>
        </p:nvSpPr>
        <p:spPr bwMode="auto">
          <a:xfrm>
            <a:off x="4544060" y="2532277"/>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kumimoji="1" lang="en-US" altLang="zh-CN" sz="2400">
                <a:solidFill>
                  <a:srgbClr val="000000"/>
                </a:solidFill>
              </a:rPr>
              <a:t> </a:t>
            </a:r>
          </a:p>
        </p:txBody>
      </p:sp>
      <p:grpSp>
        <p:nvGrpSpPr>
          <p:cNvPr id="117" name="Group 236"/>
          <p:cNvGrpSpPr>
            <a:grpSpLocks/>
          </p:cNvGrpSpPr>
          <p:nvPr/>
        </p:nvGrpSpPr>
        <p:grpSpPr bwMode="auto">
          <a:xfrm>
            <a:off x="4150360" y="4272177"/>
            <a:ext cx="3619500" cy="1574800"/>
            <a:chOff x="2112" y="2440"/>
            <a:chExt cx="2280" cy="992"/>
          </a:xfrm>
        </p:grpSpPr>
        <p:sp>
          <p:nvSpPr>
            <p:cNvPr id="118" name="Line 226"/>
            <p:cNvSpPr>
              <a:spLocks noChangeShapeType="1"/>
            </p:cNvSpPr>
            <p:nvPr/>
          </p:nvSpPr>
          <p:spPr bwMode="auto">
            <a:xfrm flipV="1">
              <a:off x="2592" y="2440"/>
              <a:ext cx="0" cy="2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9" name="Line 227"/>
            <p:cNvSpPr>
              <a:spLocks noChangeShapeType="1"/>
            </p:cNvSpPr>
            <p:nvPr/>
          </p:nvSpPr>
          <p:spPr bwMode="auto">
            <a:xfrm>
              <a:off x="2112" y="2448"/>
              <a:ext cx="48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0" name="Line 229"/>
            <p:cNvSpPr>
              <a:spLocks noChangeShapeType="1"/>
            </p:cNvSpPr>
            <p:nvPr/>
          </p:nvSpPr>
          <p:spPr bwMode="auto">
            <a:xfrm>
              <a:off x="2584" y="2632"/>
              <a:ext cx="43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21" name="Group 234"/>
            <p:cNvGrpSpPr>
              <a:grpSpLocks/>
            </p:cNvGrpSpPr>
            <p:nvPr/>
          </p:nvGrpSpPr>
          <p:grpSpPr bwMode="auto">
            <a:xfrm>
              <a:off x="2112" y="2632"/>
              <a:ext cx="2280" cy="800"/>
              <a:chOff x="2112" y="2632"/>
              <a:chExt cx="2280" cy="800"/>
            </a:xfrm>
          </p:grpSpPr>
          <p:sp>
            <p:nvSpPr>
              <p:cNvPr id="122" name="Line 120"/>
              <p:cNvSpPr>
                <a:spLocks noChangeShapeType="1"/>
              </p:cNvSpPr>
              <p:nvPr/>
            </p:nvSpPr>
            <p:spPr bwMode="auto">
              <a:xfrm flipV="1">
                <a:off x="2680" y="3248"/>
                <a:ext cx="0" cy="9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nvGrpSpPr>
              <p:cNvPr id="123" name="Group 233"/>
              <p:cNvGrpSpPr>
                <a:grpSpLocks/>
              </p:cNvGrpSpPr>
              <p:nvPr/>
            </p:nvGrpSpPr>
            <p:grpSpPr bwMode="auto">
              <a:xfrm>
                <a:off x="2112" y="2632"/>
                <a:ext cx="2280" cy="800"/>
                <a:chOff x="2112" y="2632"/>
                <a:chExt cx="2280" cy="800"/>
              </a:xfrm>
            </p:grpSpPr>
            <p:sp>
              <p:nvSpPr>
                <p:cNvPr id="124" name="Rectangle 208"/>
                <p:cNvSpPr>
                  <a:spLocks noChangeArrowheads="1"/>
                </p:cNvSpPr>
                <p:nvPr/>
              </p:nvSpPr>
              <p:spPr bwMode="auto">
                <a:xfrm rot="-5400000">
                  <a:off x="3028" y="2924"/>
                  <a:ext cx="672" cy="344"/>
                </a:xfrm>
                <a:prstGeom prst="rect">
                  <a:avLst/>
                </a:prstGeom>
                <a:solidFill>
                  <a:srgbClr val="CCFFCC"/>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CC"/>
                  </a:extrusionClr>
                  <a:contourClr>
                    <a:srgbClr val="CCFFCC"/>
                  </a:contourClr>
                </a:sp3d>
              </p:spPr>
              <p:txBody>
                <a:bodyPr anchor="ctr">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125" name="Oval 209"/>
                <p:cNvSpPr>
                  <a:spLocks noChangeArrowheads="1"/>
                </p:cNvSpPr>
                <p:nvPr/>
              </p:nvSpPr>
              <p:spPr bwMode="auto">
                <a:xfrm>
                  <a:off x="3544" y="3032"/>
                  <a:ext cx="96" cy="9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3333CC"/>
                    </a:solidFill>
                  </a:endParaRPr>
                </a:p>
              </p:txBody>
            </p:sp>
            <p:sp>
              <p:nvSpPr>
                <p:cNvPr id="126" name="Text Box 212"/>
                <p:cNvSpPr txBox="1">
                  <a:spLocks noChangeArrowheads="1"/>
                </p:cNvSpPr>
                <p:nvPr/>
              </p:nvSpPr>
              <p:spPr bwMode="auto">
                <a:xfrm>
                  <a:off x="3248" y="273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b="1">
                      <a:solidFill>
                        <a:srgbClr val="3333CC"/>
                      </a:solidFill>
                    </a:rPr>
                    <a:t>&amp;</a:t>
                  </a:r>
                </a:p>
              </p:txBody>
            </p:sp>
            <p:sp>
              <p:nvSpPr>
                <p:cNvPr id="127" name="Text Box 213"/>
                <p:cNvSpPr txBox="1">
                  <a:spLocks noChangeArrowheads="1"/>
                </p:cNvSpPr>
                <p:nvPr/>
              </p:nvSpPr>
              <p:spPr bwMode="auto">
                <a:xfrm>
                  <a:off x="3912" y="294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b="1" i="1">
                      <a:solidFill>
                        <a:srgbClr val="3333CC"/>
                      </a:solidFill>
                      <a:latin typeface="Times New Roman" panose="02020603050405020304" pitchFamily="18" charset="0"/>
                      <a:cs typeface="Times New Roman" panose="02020603050405020304" pitchFamily="18" charset="0"/>
                    </a:rPr>
                    <a:t>C</a:t>
                  </a:r>
                  <a:r>
                    <a:rPr kumimoji="1" lang="en-US" altLang="zh-CN" sz="2000" b="1" baseline="-25000">
                      <a:solidFill>
                        <a:srgbClr val="3333CC"/>
                      </a:solidFill>
                      <a:latin typeface="Times New Roman" panose="02020603050405020304" pitchFamily="18" charset="0"/>
                      <a:cs typeface="Times New Roman" panose="02020603050405020304" pitchFamily="18" charset="0"/>
                    </a:rPr>
                    <a:t>i+1</a:t>
                  </a:r>
                </a:p>
              </p:txBody>
            </p:sp>
            <p:grpSp>
              <p:nvGrpSpPr>
                <p:cNvPr id="128" name="Group 232"/>
                <p:cNvGrpSpPr>
                  <a:grpSpLocks/>
                </p:cNvGrpSpPr>
                <p:nvPr/>
              </p:nvGrpSpPr>
              <p:grpSpPr bwMode="auto">
                <a:xfrm>
                  <a:off x="2112" y="2632"/>
                  <a:ext cx="1816" cy="696"/>
                  <a:chOff x="2112" y="2632"/>
                  <a:chExt cx="1816" cy="696"/>
                </a:xfrm>
              </p:grpSpPr>
              <p:sp>
                <p:nvSpPr>
                  <p:cNvPr id="129" name="Line 182"/>
                  <p:cNvSpPr>
                    <a:spLocks noChangeShapeType="1"/>
                  </p:cNvSpPr>
                  <p:nvPr/>
                </p:nvSpPr>
                <p:spPr bwMode="auto">
                  <a:xfrm flipV="1">
                    <a:off x="2496" y="3024"/>
                    <a:ext cx="0" cy="14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0" name="Line 194"/>
                  <p:cNvSpPr>
                    <a:spLocks noChangeShapeType="1"/>
                  </p:cNvSpPr>
                  <p:nvPr/>
                </p:nvSpPr>
                <p:spPr bwMode="auto">
                  <a:xfrm flipV="1">
                    <a:off x="3008" y="2632"/>
                    <a:ext cx="0" cy="24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1" name="Line 207"/>
                  <p:cNvSpPr>
                    <a:spLocks noChangeShapeType="1"/>
                  </p:cNvSpPr>
                  <p:nvPr/>
                </p:nvSpPr>
                <p:spPr bwMode="auto">
                  <a:xfrm>
                    <a:off x="2112" y="3040"/>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2" name="Line 210"/>
                  <p:cNvSpPr>
                    <a:spLocks noChangeShapeType="1"/>
                  </p:cNvSpPr>
                  <p:nvPr/>
                </p:nvSpPr>
                <p:spPr bwMode="auto">
                  <a:xfrm rot="5400000" flipV="1">
                    <a:off x="3736" y="2984"/>
                    <a:ext cx="0"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3" name="Line 211"/>
                  <p:cNvSpPr>
                    <a:spLocks noChangeShapeType="1"/>
                  </p:cNvSpPr>
                  <p:nvPr/>
                </p:nvSpPr>
                <p:spPr bwMode="auto">
                  <a:xfrm rot="16200000" flipV="1">
                    <a:off x="3832" y="2984"/>
                    <a:ext cx="0"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4" name="Line 214"/>
                  <p:cNvSpPr>
                    <a:spLocks noChangeShapeType="1"/>
                  </p:cNvSpPr>
                  <p:nvPr/>
                </p:nvSpPr>
                <p:spPr bwMode="auto">
                  <a:xfrm rot="5400000" flipV="1">
                    <a:off x="3096" y="3232"/>
                    <a:ext cx="0"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5" name="Line 215"/>
                  <p:cNvSpPr>
                    <a:spLocks noChangeShapeType="1"/>
                  </p:cNvSpPr>
                  <p:nvPr/>
                </p:nvSpPr>
                <p:spPr bwMode="auto">
                  <a:xfrm rot="16200000" flipV="1">
                    <a:off x="3096" y="3080"/>
                    <a:ext cx="0"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6" name="Line 216"/>
                  <p:cNvSpPr>
                    <a:spLocks noChangeShapeType="1"/>
                  </p:cNvSpPr>
                  <p:nvPr/>
                </p:nvSpPr>
                <p:spPr bwMode="auto">
                  <a:xfrm rot="5400000" flipV="1">
                    <a:off x="3096" y="2776"/>
                    <a:ext cx="0"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7" name="Line 217"/>
                  <p:cNvSpPr>
                    <a:spLocks noChangeShapeType="1"/>
                  </p:cNvSpPr>
                  <p:nvPr/>
                </p:nvSpPr>
                <p:spPr bwMode="auto">
                  <a:xfrm rot="16200000" flipV="1">
                    <a:off x="3096" y="2928"/>
                    <a:ext cx="0" cy="192"/>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8" name="Line 218"/>
                  <p:cNvSpPr>
                    <a:spLocks noChangeShapeType="1"/>
                  </p:cNvSpPr>
                  <p:nvPr/>
                </p:nvSpPr>
                <p:spPr bwMode="auto">
                  <a:xfrm>
                    <a:off x="2672" y="3328"/>
                    <a:ext cx="48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9" name="Line 220"/>
                  <p:cNvSpPr>
                    <a:spLocks noChangeShapeType="1"/>
                  </p:cNvSpPr>
                  <p:nvPr/>
                </p:nvSpPr>
                <p:spPr bwMode="auto">
                  <a:xfrm>
                    <a:off x="2640" y="3176"/>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0" name="Line 221"/>
                  <p:cNvSpPr>
                    <a:spLocks noChangeShapeType="1"/>
                  </p:cNvSpPr>
                  <p:nvPr/>
                </p:nvSpPr>
                <p:spPr bwMode="auto">
                  <a:xfrm>
                    <a:off x="2488" y="3176"/>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1" name="Line 222"/>
                  <p:cNvSpPr>
                    <a:spLocks noChangeShapeType="1"/>
                  </p:cNvSpPr>
                  <p:nvPr/>
                </p:nvSpPr>
                <p:spPr bwMode="auto">
                  <a:xfrm flipV="1">
                    <a:off x="2592" y="2832"/>
                    <a:ext cx="0" cy="2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2" name="Line 223"/>
                  <p:cNvSpPr>
                    <a:spLocks noChangeShapeType="1"/>
                  </p:cNvSpPr>
                  <p:nvPr/>
                </p:nvSpPr>
                <p:spPr bwMode="auto">
                  <a:xfrm>
                    <a:off x="2112" y="2840"/>
                    <a:ext cx="48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3" name="Line 224"/>
                  <p:cNvSpPr>
                    <a:spLocks noChangeShapeType="1"/>
                  </p:cNvSpPr>
                  <p:nvPr/>
                </p:nvSpPr>
                <p:spPr bwMode="auto">
                  <a:xfrm>
                    <a:off x="2688" y="3024"/>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44" name="Line 225"/>
                  <p:cNvSpPr>
                    <a:spLocks noChangeShapeType="1"/>
                  </p:cNvSpPr>
                  <p:nvPr/>
                </p:nvSpPr>
                <p:spPr bwMode="auto">
                  <a:xfrm>
                    <a:off x="2584" y="3024"/>
                    <a:ext cx="38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grpSp>
      </p:grpSp>
      <p:graphicFrame>
        <p:nvGraphicFramePr>
          <p:cNvPr id="145" name="Object 4"/>
          <p:cNvGraphicFramePr>
            <a:graphicFrameLocks noChangeAspect="1"/>
          </p:cNvGraphicFramePr>
          <p:nvPr>
            <p:extLst>
              <p:ext uri="{D42A27DB-BD31-4B8C-83A1-F6EECF244321}">
                <p14:modId xmlns:p14="http://schemas.microsoft.com/office/powerpoint/2010/main" val="643489072"/>
              </p:ext>
            </p:extLst>
          </p:nvPr>
        </p:nvGraphicFramePr>
        <p:xfrm>
          <a:off x="531023" y="1049248"/>
          <a:ext cx="8081953" cy="633413"/>
        </p:xfrm>
        <a:graphic>
          <a:graphicData uri="http://schemas.openxmlformats.org/presentationml/2006/ole">
            <mc:AlternateContent xmlns:mc="http://schemas.openxmlformats.org/markup-compatibility/2006">
              <mc:Choice xmlns:v="urn:schemas-microsoft-com:vml" Requires="v">
                <p:oleObj spid="_x0000_s41988" name="Equation" r:id="rId3" imgW="3543120" imgH="279360" progId="Equation.DSMT4">
                  <p:embed/>
                </p:oleObj>
              </mc:Choice>
              <mc:Fallback>
                <p:oleObj name="Equation" r:id="rId3" imgW="3543120" imgH="279360" progId="Equation.DSMT4">
                  <p:embed/>
                  <p:pic>
                    <p:nvPicPr>
                      <p:cNvPr id="0" name=""/>
                      <p:cNvPicPr>
                        <a:picLocks noChangeAspect="1" noChangeArrowheads="1"/>
                      </p:cNvPicPr>
                      <p:nvPr/>
                    </p:nvPicPr>
                    <p:blipFill>
                      <a:blip r:embed="rId4"/>
                      <a:srcRect/>
                      <a:stretch>
                        <a:fillRect/>
                      </a:stretch>
                    </p:blipFill>
                    <p:spPr bwMode="auto">
                      <a:xfrm>
                        <a:off x="531023" y="1049248"/>
                        <a:ext cx="8081953" cy="633413"/>
                      </a:xfrm>
                      <a:prstGeom prst="rect">
                        <a:avLst/>
                      </a:prstGeom>
                      <a:noFill/>
                      <a:ln>
                        <a:noFill/>
                      </a:ln>
                    </p:spPr>
                  </p:pic>
                </p:oleObj>
              </mc:Fallback>
            </mc:AlternateContent>
          </a:graphicData>
        </a:graphic>
      </p:graphicFrame>
      <p:graphicFrame>
        <p:nvGraphicFramePr>
          <p:cNvPr id="146" name="Object 5"/>
          <p:cNvGraphicFramePr>
            <a:graphicFrameLocks noChangeAspect="1"/>
          </p:cNvGraphicFramePr>
          <p:nvPr>
            <p:extLst>
              <p:ext uri="{D42A27DB-BD31-4B8C-83A1-F6EECF244321}">
                <p14:modId xmlns:p14="http://schemas.microsoft.com/office/powerpoint/2010/main" val="1991166004"/>
              </p:ext>
            </p:extLst>
          </p:nvPr>
        </p:nvGraphicFramePr>
        <p:xfrm>
          <a:off x="531023" y="1828880"/>
          <a:ext cx="8518628" cy="598589"/>
        </p:xfrm>
        <a:graphic>
          <a:graphicData uri="http://schemas.openxmlformats.org/presentationml/2006/ole">
            <mc:AlternateContent xmlns:mc="http://schemas.openxmlformats.org/markup-compatibility/2006">
              <mc:Choice xmlns:v="urn:schemas-microsoft-com:vml" Requires="v">
                <p:oleObj spid="_x0000_s41989" name="Equation" r:id="rId5" imgW="3644640" imgH="279360" progId="Equation.DSMT4">
                  <p:embed/>
                </p:oleObj>
              </mc:Choice>
              <mc:Fallback>
                <p:oleObj name="Equation" r:id="rId5" imgW="3644640" imgH="279360" progId="Equation.DSMT4">
                  <p:embed/>
                  <p:pic>
                    <p:nvPicPr>
                      <p:cNvPr id="0" name=""/>
                      <p:cNvPicPr>
                        <a:picLocks noChangeAspect="1" noChangeArrowheads="1"/>
                      </p:cNvPicPr>
                      <p:nvPr/>
                    </p:nvPicPr>
                    <p:blipFill>
                      <a:blip r:embed="rId6"/>
                      <a:srcRect/>
                      <a:stretch>
                        <a:fillRect/>
                      </a:stretch>
                    </p:blipFill>
                    <p:spPr bwMode="auto">
                      <a:xfrm>
                        <a:off x="531023" y="1828880"/>
                        <a:ext cx="8518628" cy="59858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47498638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up)">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wipe(left)">
                                      <p:cBhvr>
                                        <p:cTn id="2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267" name="Rectangle 3"/>
          <p:cNvSpPr>
            <a:spLocks noGrp="1" noChangeArrowheads="1"/>
          </p:cNvSpPr>
          <p:nvPr>
            <p:ph type="body" idx="1"/>
          </p:nvPr>
        </p:nvSpPr>
        <p:spPr>
          <a:xfrm>
            <a:off x="534394" y="1436972"/>
            <a:ext cx="5249085" cy="885958"/>
          </a:xfrm>
        </p:spPr>
        <p:txBody>
          <a:bodyPr/>
          <a:lstStyle/>
          <a:p>
            <a:pPr marL="36000" indent="0" eaLnBrk="1" hangingPunct="1">
              <a:lnSpc>
                <a:spcPct val="120000"/>
              </a:lnSpc>
              <a:spcBef>
                <a:spcPts val="0"/>
              </a:spcBef>
              <a:spcAft>
                <a:spcPts val="0"/>
              </a:spcAft>
              <a:buNone/>
            </a:pPr>
            <a:r>
              <a:rPr lang="zh-CN" altLang="en-US" sz="2400" b="1" kern="1200">
                <a:solidFill>
                  <a:srgbClr val="0000FF"/>
                </a:solidFill>
                <a:latin typeface="+mn-ea"/>
              </a:rPr>
              <a:t>解：</a:t>
            </a:r>
            <a:r>
              <a:rPr kumimoji="1" lang="zh-CN" altLang="en-US" sz="2400">
                <a:latin typeface="Times New Roman" panose="02020603050405020304" pitchFamily="18" charset="0"/>
                <a:cs typeface="Times New Roman" panose="02020603050405020304" pitchFamily="18" charset="0"/>
              </a:rPr>
              <a:t>设主裁判为</a:t>
            </a:r>
            <a:r>
              <a:rPr kumimoji="1" lang="en-US" altLang="zh-CN" sz="2400">
                <a:latin typeface="Times New Roman" panose="02020603050405020304" pitchFamily="18" charset="0"/>
                <a:cs typeface="Times New Roman" panose="02020603050405020304" pitchFamily="18" charset="0"/>
              </a:rPr>
              <a:t>A，</a:t>
            </a:r>
            <a:r>
              <a:rPr kumimoji="1" lang="zh-CN" altLang="en-US" sz="2400">
                <a:latin typeface="Times New Roman" panose="02020603050405020304" pitchFamily="18" charset="0"/>
                <a:cs typeface="Times New Roman" panose="02020603050405020304" pitchFamily="18" charset="0"/>
              </a:rPr>
              <a:t>三名副裁判为</a:t>
            </a:r>
            <a:r>
              <a:rPr kumimoji="1" lang="en-US" altLang="zh-CN" sz="2400">
                <a:latin typeface="Times New Roman" panose="02020603050405020304" pitchFamily="18" charset="0"/>
                <a:cs typeface="Times New Roman" panose="02020603050405020304" pitchFamily="18" charset="0"/>
              </a:rPr>
              <a:t>B、C、D，</a:t>
            </a:r>
            <a:r>
              <a:rPr kumimoji="1" lang="zh-CN" altLang="en-US" sz="2400">
                <a:latin typeface="Times New Roman" panose="02020603050405020304" pitchFamily="18" charset="0"/>
                <a:cs typeface="Times New Roman" panose="02020603050405020304" pitchFamily="18" charset="0"/>
              </a:rPr>
              <a:t>根据功能列写真值表见右图：</a:t>
            </a:r>
            <a:endParaRPr kumimoji="1" lang="en-US" altLang="zh-CN" sz="2400">
              <a:latin typeface="Times New Roman" panose="02020603050405020304" pitchFamily="18" charset="0"/>
              <a:cs typeface="Times New Roman" panose="02020603050405020304" pitchFamily="18" charset="0"/>
            </a:endParaRPr>
          </a:p>
          <a:p>
            <a:pPr marL="36000" indent="0" eaLnBrk="1" hangingPunct="1">
              <a:lnSpc>
                <a:spcPct val="120000"/>
              </a:lnSpc>
              <a:spcBef>
                <a:spcPts val="0"/>
              </a:spcBef>
              <a:spcAft>
                <a:spcPts val="0"/>
              </a:spcAft>
              <a:buNone/>
            </a:pPr>
            <a:r>
              <a:rPr kumimoji="1" lang="zh-CN" altLang="en-US" sz="2400">
                <a:latin typeface="Times New Roman" panose="02020603050405020304" pitchFamily="18" charset="0"/>
                <a:cs typeface="Times New Roman" panose="02020603050405020304" pitchFamily="18" charset="0"/>
              </a:rPr>
              <a:t>则逻辑函数</a:t>
            </a:r>
            <a:endParaRPr lang="en-US" altLang="zh-CN" sz="2800" dirty="0">
              <a:latin typeface="+mn-ea"/>
            </a:endParaRPr>
          </a:p>
        </p:txBody>
      </p:sp>
      <p:sp>
        <p:nvSpPr>
          <p:cNvPr id="4" name="Rectangle 2"/>
          <p:cNvSpPr txBox="1">
            <a:spLocks noChangeArrowheads="1"/>
          </p:cNvSpPr>
          <p:nvPr/>
        </p:nvSpPr>
        <p:spPr>
          <a:xfrm>
            <a:off x="93029" y="15240"/>
            <a:ext cx="8957942"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2800" kern="0">
                <a:solidFill>
                  <a:srgbClr val="800000"/>
                </a:solidFill>
                <a:latin typeface="+mn-ea"/>
                <a:ea typeface="+mn-ea"/>
              </a:rPr>
              <a:t>例</a:t>
            </a:r>
            <a:r>
              <a:rPr lang="en-US" altLang="zh-CN" sz="2800" kern="0">
                <a:solidFill>
                  <a:srgbClr val="800000"/>
                </a:solidFill>
                <a:latin typeface="+mn-ea"/>
                <a:ea typeface="+mn-ea"/>
              </a:rPr>
              <a:t>15</a:t>
            </a:r>
            <a:r>
              <a:rPr lang="zh-CN" altLang="en-US" sz="2800" kern="0">
                <a:solidFill>
                  <a:srgbClr val="800000"/>
                </a:solidFill>
                <a:latin typeface="+mn-ea"/>
                <a:ea typeface="+mn-ea"/>
              </a:rPr>
              <a:t>：</a:t>
            </a:r>
            <a:r>
              <a:rPr kumimoji="1" lang="zh-CN" altLang="en-US" sz="2800"/>
              <a:t>分别用</a:t>
            </a:r>
            <a:r>
              <a:rPr kumimoji="1" lang="en-US" altLang="zh-CN" sz="2800"/>
              <a:t>3-8</a:t>
            </a:r>
            <a:r>
              <a:rPr kumimoji="1" lang="zh-CN" altLang="en-US" sz="2800"/>
              <a:t>线译码器和</a:t>
            </a:r>
            <a:r>
              <a:rPr kumimoji="1" lang="en-US" altLang="zh-CN" sz="2800"/>
              <a:t>4</a:t>
            </a:r>
            <a:r>
              <a:rPr kumimoji="1" lang="zh-CN" altLang="en-US" sz="2800"/>
              <a:t>选</a:t>
            </a:r>
            <a:r>
              <a:rPr kumimoji="1" lang="en-US" altLang="zh-CN" sz="2800"/>
              <a:t>1</a:t>
            </a:r>
            <a:r>
              <a:rPr kumimoji="1" lang="zh-CN" altLang="en-US" sz="2800"/>
              <a:t>数据选择器设计一个电路，主裁判同意情况下，三名副裁判多数同意成绩被承认。</a:t>
            </a:r>
          </a:p>
        </p:txBody>
      </p:sp>
      <mc:AlternateContent xmlns:mc="http://schemas.openxmlformats.org/markup-compatibility/2006" xmlns:a14="http://schemas.microsoft.com/office/drawing/2010/main">
        <mc:Choice Requires="a14">
          <p:sp>
            <p:nvSpPr>
              <p:cNvPr id="110" name="矩形 109"/>
              <p:cNvSpPr>
                <a:spLocks noChangeArrowheads="1"/>
              </p:cNvSpPr>
              <p:nvPr/>
            </p:nvSpPr>
            <p:spPr bwMode="auto">
              <a:xfrm>
                <a:off x="706728" y="3273728"/>
                <a:ext cx="5572151" cy="978729"/>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round/>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None/>
                </a:pPr>
                <a:r>
                  <a:rPr kumimoji="1" lang="zh-CN" altLang="en-US" sz="2400" b="0" dirty="0">
                    <a:latin typeface="Times New Roman" panose="02020603050405020304" pitchFamily="18" charset="0"/>
                    <a:ea typeface="+mn-ea"/>
                    <a:cs typeface="Times New Roman" panose="02020603050405020304" pitchFamily="18" charset="0"/>
                  </a:rPr>
                  <a:t>令</a:t>
                </a:r>
                <a:r>
                  <a:rPr kumimoji="1" lang="en-US" altLang="zh-CN" sz="2400" b="0" dirty="0">
                    <a:latin typeface="Times New Roman" panose="02020603050405020304" pitchFamily="18" charset="0"/>
                    <a:ea typeface="+mn-ea"/>
                    <a:cs typeface="Times New Roman" panose="02020603050405020304" pitchFamily="18" charset="0"/>
                  </a:rPr>
                  <a:t>74138 </a:t>
                </a:r>
                <a14:m>
                  <m:oMath xmlns:m="http://schemas.openxmlformats.org/officeDocument/2006/math">
                    <m:r>
                      <a:rPr kumimoji="1" lang="en-US" altLang="zh-CN" sz="2400" b="0" i="0" smtClean="0">
                        <a:latin typeface="Cambria Math" panose="02040503050406030204" pitchFamily="18" charset="0"/>
                        <a:ea typeface="+mn-ea"/>
                        <a:cs typeface="Times New Roman" panose="02020603050405020304" pitchFamily="18" charset="0"/>
                      </a:rPr>
                      <m:t> </m:t>
                    </m:r>
                    <m:r>
                      <a:rPr kumimoji="1" lang="en-US" altLang="zh-CN" sz="2400" b="0" i="1" smtClean="0">
                        <a:latin typeface="Cambria Math" panose="02040503050406030204" pitchFamily="18" charset="0"/>
                        <a:ea typeface="+mn-ea"/>
                        <a:cs typeface="Times New Roman" panose="02020603050405020304" pitchFamily="18" charset="0"/>
                      </a:rPr>
                      <m:t>𝐴</m:t>
                    </m:r>
                    <m:r>
                      <a:rPr kumimoji="1" lang="en-US" altLang="zh-CN" sz="2400" b="0" i="1" baseline="-25000">
                        <a:latin typeface="Cambria Math" panose="02040503050406030204" pitchFamily="18" charset="0"/>
                        <a:ea typeface="+mn-ea"/>
                        <a:cs typeface="Times New Roman" panose="02020603050405020304" pitchFamily="18" charset="0"/>
                      </a:rPr>
                      <m:t>2</m:t>
                    </m:r>
                    <m:r>
                      <a:rPr kumimoji="1" lang="en-US" altLang="zh-CN" sz="2400" b="0" i="1" smtClean="0">
                        <a:latin typeface="Cambria Math" panose="02040503050406030204" pitchFamily="18" charset="0"/>
                        <a:ea typeface="+mn-ea"/>
                        <a:cs typeface="Times New Roman" panose="02020603050405020304" pitchFamily="18" charset="0"/>
                      </a:rPr>
                      <m:t>=</m:t>
                    </m:r>
                    <m:r>
                      <a:rPr kumimoji="1" lang="en-US" altLang="zh-CN" sz="2400" b="0" i="1">
                        <a:latin typeface="Cambria Math" panose="02040503050406030204" pitchFamily="18" charset="0"/>
                        <a:cs typeface="Times New Roman" panose="02020603050405020304" pitchFamily="18" charset="0"/>
                      </a:rPr>
                      <m:t> </m:t>
                    </m:r>
                    <m:r>
                      <a:rPr kumimoji="1" lang="en-US" altLang="zh-CN" sz="2400" b="0" i="1" smtClean="0">
                        <a:latin typeface="Cambria Math" panose="02040503050406030204" pitchFamily="18" charset="0"/>
                        <a:cs typeface="Times New Roman" panose="02020603050405020304" pitchFamily="18" charset="0"/>
                      </a:rPr>
                      <m:t>𝐵</m:t>
                    </m:r>
                    <m:r>
                      <a:rPr kumimoji="1" lang="en-US" altLang="zh-CN" sz="2400" b="0" i="1" smtClean="0">
                        <a:latin typeface="Cambria Math" panose="02040503050406030204" pitchFamily="18" charset="0"/>
                        <a:ea typeface="+mn-ea"/>
                        <a:cs typeface="Times New Roman" panose="02020603050405020304" pitchFamily="18" charset="0"/>
                      </a:rPr>
                      <m:t>，</m:t>
                    </m:r>
                    <m:r>
                      <a:rPr kumimoji="1" lang="en-US" altLang="zh-CN" sz="2400" b="0" i="1" smtClean="0">
                        <a:latin typeface="Cambria Math" panose="02040503050406030204" pitchFamily="18" charset="0"/>
                        <a:ea typeface="+mn-ea"/>
                        <a:cs typeface="Times New Roman" panose="02020603050405020304" pitchFamily="18" charset="0"/>
                      </a:rPr>
                      <m:t>𝐴</m:t>
                    </m:r>
                    <m:r>
                      <a:rPr kumimoji="1" lang="en-US" altLang="zh-CN" sz="2400" b="0" i="1" baseline="-25000" smtClean="0">
                        <a:latin typeface="Cambria Math" panose="02040503050406030204" pitchFamily="18" charset="0"/>
                        <a:ea typeface="+mn-ea"/>
                        <a:cs typeface="Times New Roman" panose="02020603050405020304" pitchFamily="18" charset="0"/>
                      </a:rPr>
                      <m:t>1</m:t>
                    </m:r>
                    <m:r>
                      <a:rPr kumimoji="1" lang="en-US" altLang="zh-CN" sz="2400" b="0" i="1" smtClean="0">
                        <a:latin typeface="Cambria Math" panose="02040503050406030204" pitchFamily="18" charset="0"/>
                        <a:ea typeface="+mn-ea"/>
                        <a:cs typeface="Times New Roman" panose="02020603050405020304" pitchFamily="18" charset="0"/>
                      </a:rPr>
                      <m:t>=</m:t>
                    </m:r>
                    <m:r>
                      <a:rPr kumimoji="1" lang="en-US" altLang="zh-CN" sz="2400" b="0" i="1">
                        <a:latin typeface="Cambria Math" panose="02040503050406030204" pitchFamily="18" charset="0"/>
                        <a:cs typeface="Times New Roman" panose="02020603050405020304" pitchFamily="18" charset="0"/>
                      </a:rPr>
                      <m:t> </m:t>
                    </m:r>
                    <m:r>
                      <a:rPr kumimoji="1" lang="en-US" altLang="zh-CN" sz="2400" b="0" i="1" smtClean="0">
                        <a:latin typeface="Cambria Math" panose="02040503050406030204" pitchFamily="18" charset="0"/>
                        <a:cs typeface="Times New Roman" panose="02020603050405020304" pitchFamily="18" charset="0"/>
                      </a:rPr>
                      <m:t>𝐶</m:t>
                    </m:r>
                    <m:r>
                      <a:rPr kumimoji="1" lang="zh-CN" altLang="en-US" sz="2400" b="0" i="1" smtClean="0">
                        <a:latin typeface="Cambria Math" panose="02040503050406030204" pitchFamily="18" charset="0"/>
                        <a:cs typeface="Times New Roman" panose="02020603050405020304" pitchFamily="18" charset="0"/>
                      </a:rPr>
                      <m:t> </m:t>
                    </m:r>
                    <m:r>
                      <a:rPr kumimoji="1" lang="en-US" altLang="zh-CN" sz="2400" b="0" i="1" smtClean="0">
                        <a:latin typeface="Cambria Math" panose="02040503050406030204" pitchFamily="18" charset="0"/>
                        <a:cs typeface="Times New Roman" panose="02020603050405020304" pitchFamily="18" charset="0"/>
                      </a:rPr>
                      <m:t>,</m:t>
                    </m:r>
                    <m:r>
                      <a:rPr kumimoji="1" lang="en-US" altLang="zh-CN" sz="2400" b="0" i="1" smtClean="0">
                        <a:latin typeface="Cambria Math" panose="02040503050406030204" pitchFamily="18" charset="0"/>
                        <a:ea typeface="+mn-ea"/>
                        <a:cs typeface="Times New Roman" panose="02020603050405020304" pitchFamily="18" charset="0"/>
                      </a:rPr>
                      <m:t>𝐴</m:t>
                    </m:r>
                    <m:r>
                      <a:rPr kumimoji="1" lang="en-US" altLang="zh-CN" sz="2400" b="0" i="1" baseline="-25000" smtClean="0">
                        <a:latin typeface="Cambria Math" panose="02040503050406030204" pitchFamily="18" charset="0"/>
                        <a:ea typeface="+mn-ea"/>
                        <a:cs typeface="Times New Roman" panose="02020603050405020304" pitchFamily="18" charset="0"/>
                      </a:rPr>
                      <m:t>0</m:t>
                    </m:r>
                    <m:r>
                      <a:rPr kumimoji="1" lang="en-US" altLang="zh-CN" sz="2400" b="0" i="1" smtClean="0">
                        <a:latin typeface="Cambria Math" panose="02040503050406030204" pitchFamily="18" charset="0"/>
                        <a:ea typeface="+mn-ea"/>
                        <a:cs typeface="Times New Roman" panose="02020603050405020304" pitchFamily="18" charset="0"/>
                      </a:rPr>
                      <m:t>=</m:t>
                    </m:r>
                    <m:r>
                      <a:rPr kumimoji="1" lang="en-US" altLang="zh-CN" sz="2400" b="0" i="1">
                        <a:latin typeface="Cambria Math" panose="02040503050406030204" pitchFamily="18" charset="0"/>
                        <a:cs typeface="Times New Roman" panose="02020603050405020304" pitchFamily="18" charset="0"/>
                      </a:rPr>
                      <m:t> </m:t>
                    </m:r>
                    <m:r>
                      <a:rPr kumimoji="1" lang="en-US" altLang="zh-CN" sz="2400" b="0" i="1" smtClean="0">
                        <a:latin typeface="Cambria Math" panose="02040503050406030204" pitchFamily="18" charset="0"/>
                        <a:cs typeface="Times New Roman" panose="02020603050405020304" pitchFamily="18" charset="0"/>
                      </a:rPr>
                      <m:t>𝐷</m:t>
                    </m:r>
                  </m:oMath>
                </a14:m>
                <a:r>
                  <a:rPr kumimoji="1" lang="en-US" altLang="zh-CN" sz="2400" b="0" dirty="0">
                    <a:latin typeface="Times New Roman" panose="02020603050405020304" pitchFamily="18" charset="0"/>
                    <a:cs typeface="Times New Roman" panose="02020603050405020304" pitchFamily="18" charset="0"/>
                  </a:rPr>
                  <a:t>，</a:t>
                </a:r>
                <a:r>
                  <a:rPr lang="zh-CN" altLang="en-US" sz="2400" b="0" dirty="0">
                    <a:latin typeface="Times New Roman" panose="02020603050405020304" pitchFamily="18" charset="0"/>
                    <a:ea typeface="+mn-ea"/>
                    <a:cs typeface="Times New Roman" panose="02020603050405020304" pitchFamily="18" charset="0"/>
                  </a:rPr>
                  <a:t>使能端</a:t>
                </a:r>
              </a:p>
            </p:txBody>
          </p:sp>
        </mc:Choice>
        <mc:Fallback xmlns="">
          <p:sp>
            <p:nvSpPr>
              <p:cNvPr id="110" name="矩形 109"/>
              <p:cNvSpPr>
                <a:spLocks noRot="1" noChangeAspect="1" noMove="1" noResize="1" noEditPoints="1" noAdjustHandles="1" noChangeArrowheads="1" noChangeShapeType="1" noTextEdit="1"/>
              </p:cNvSpPr>
              <p:nvPr/>
            </p:nvSpPr>
            <p:spPr bwMode="auto">
              <a:xfrm>
                <a:off x="706728" y="3273728"/>
                <a:ext cx="5572151" cy="978729"/>
              </a:xfrm>
              <a:prstGeom prst="rect">
                <a:avLst/>
              </a:prstGeom>
              <a:blipFill rotWithShape="0">
                <a:blip r:embed="rId3"/>
                <a:stretch>
                  <a:fillRect l="-1751" t="-3106" b="-99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r>
                  <a:rPr lang="zh-CN" altLang="en-US">
                    <a:noFill/>
                  </a:rPr>
                  <a:t> </a:t>
                </a:r>
              </a:p>
            </p:txBody>
          </p:sp>
        </mc:Fallback>
      </mc:AlternateContent>
      <p:grpSp>
        <p:nvGrpSpPr>
          <p:cNvPr id="19" name="Group 2"/>
          <p:cNvGrpSpPr>
            <a:grpSpLocks/>
          </p:cNvGrpSpPr>
          <p:nvPr/>
        </p:nvGrpSpPr>
        <p:grpSpPr bwMode="auto">
          <a:xfrm>
            <a:off x="6707504" y="898165"/>
            <a:ext cx="2016125" cy="5898875"/>
            <a:chOff x="476" y="360"/>
            <a:chExt cx="1270" cy="3883"/>
          </a:xfrm>
        </p:grpSpPr>
        <p:grpSp>
          <p:nvGrpSpPr>
            <p:cNvPr id="20" name="Group 3"/>
            <p:cNvGrpSpPr>
              <a:grpSpLocks/>
            </p:cNvGrpSpPr>
            <p:nvPr/>
          </p:nvGrpSpPr>
          <p:grpSpPr bwMode="auto">
            <a:xfrm>
              <a:off x="476" y="663"/>
              <a:ext cx="1270" cy="3580"/>
              <a:chOff x="476" y="663"/>
              <a:chExt cx="1270" cy="3580"/>
            </a:xfrm>
          </p:grpSpPr>
          <p:sp>
            <p:nvSpPr>
              <p:cNvPr id="22" name="Rectangle 4"/>
              <p:cNvSpPr>
                <a:spLocks noChangeArrowheads="1"/>
              </p:cNvSpPr>
              <p:nvPr/>
            </p:nvSpPr>
            <p:spPr bwMode="auto">
              <a:xfrm>
                <a:off x="1364" y="863"/>
                <a:ext cx="362" cy="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1</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1</a:t>
                </a:r>
              </a:p>
              <a:p>
                <a:pPr algn="ctr" eaLnBrk="1" hangingPunct="1">
                  <a:lnSpc>
                    <a:spcPct val="95000"/>
                  </a:lnSpc>
                  <a:buClr>
                    <a:srgbClr val="66FF33"/>
                  </a:buClr>
                  <a:buFont typeface="Wingdings" panose="05000000000000000000" pitchFamily="2" charset="2"/>
                  <a:buNone/>
                </a:pPr>
                <a:r>
                  <a:rPr kumimoji="1" lang="en-US" altLang="zh-CN" sz="1800" i="0"/>
                  <a:t>1</a:t>
                </a:r>
              </a:p>
              <a:p>
                <a:pPr algn="ctr" eaLnBrk="1" hangingPunct="1">
                  <a:lnSpc>
                    <a:spcPct val="95000"/>
                  </a:lnSpc>
                  <a:buClr>
                    <a:srgbClr val="66FF33"/>
                  </a:buClr>
                  <a:buFont typeface="Wingdings" panose="05000000000000000000" pitchFamily="2" charset="2"/>
                  <a:buNone/>
                </a:pPr>
                <a:r>
                  <a:rPr kumimoji="1" lang="en-US" altLang="zh-CN" sz="1800" i="0"/>
                  <a:t>1</a:t>
                </a:r>
              </a:p>
            </p:txBody>
          </p:sp>
          <p:sp>
            <p:nvSpPr>
              <p:cNvPr id="23" name="Rectangle 5"/>
              <p:cNvSpPr>
                <a:spLocks noChangeArrowheads="1"/>
              </p:cNvSpPr>
              <p:nvPr/>
            </p:nvSpPr>
            <p:spPr bwMode="auto">
              <a:xfrm>
                <a:off x="476" y="893"/>
                <a:ext cx="908" cy="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95000"/>
                  </a:lnSpc>
                  <a:buClr>
                    <a:srgbClr val="66FF33"/>
                  </a:buClr>
                  <a:buFont typeface="Wingdings" panose="05000000000000000000" pitchFamily="2" charset="2"/>
                  <a:buNone/>
                </a:pPr>
                <a:r>
                  <a:rPr kumimoji="1" lang="en-US" altLang="zh-CN" sz="1800" i="0"/>
                  <a:t>0  0  0  0</a:t>
                </a:r>
              </a:p>
              <a:p>
                <a:pPr algn="ctr" eaLnBrk="1" hangingPunct="1">
                  <a:lnSpc>
                    <a:spcPct val="95000"/>
                  </a:lnSpc>
                  <a:buClr>
                    <a:srgbClr val="66FF33"/>
                  </a:buClr>
                  <a:buFont typeface="Wingdings" panose="05000000000000000000" pitchFamily="2" charset="2"/>
                  <a:buNone/>
                </a:pPr>
                <a:r>
                  <a:rPr kumimoji="1" lang="en-US" altLang="zh-CN" sz="1800" i="0"/>
                  <a:t>0  0  0  1</a:t>
                </a:r>
              </a:p>
              <a:p>
                <a:pPr algn="ctr" eaLnBrk="1" hangingPunct="1">
                  <a:lnSpc>
                    <a:spcPct val="95000"/>
                  </a:lnSpc>
                  <a:buClr>
                    <a:srgbClr val="66FF33"/>
                  </a:buClr>
                  <a:buFont typeface="Wingdings" panose="05000000000000000000" pitchFamily="2" charset="2"/>
                  <a:buNone/>
                </a:pPr>
                <a:r>
                  <a:rPr kumimoji="1" lang="en-US" altLang="zh-CN" sz="1800" i="0"/>
                  <a:t>0  0  1  0</a:t>
                </a:r>
              </a:p>
              <a:p>
                <a:pPr algn="ctr" eaLnBrk="1" hangingPunct="1">
                  <a:lnSpc>
                    <a:spcPct val="95000"/>
                  </a:lnSpc>
                  <a:buClr>
                    <a:srgbClr val="66FF33"/>
                  </a:buClr>
                  <a:buFont typeface="Wingdings" panose="05000000000000000000" pitchFamily="2" charset="2"/>
                  <a:buNone/>
                </a:pPr>
                <a:r>
                  <a:rPr kumimoji="1" lang="en-US" altLang="zh-CN" sz="1800" i="0"/>
                  <a:t>0  0  1  1</a:t>
                </a:r>
              </a:p>
              <a:p>
                <a:pPr algn="ctr" eaLnBrk="1" hangingPunct="1">
                  <a:lnSpc>
                    <a:spcPct val="95000"/>
                  </a:lnSpc>
                  <a:buClr>
                    <a:srgbClr val="66FF33"/>
                  </a:buClr>
                  <a:buFont typeface="Wingdings" panose="05000000000000000000" pitchFamily="2" charset="2"/>
                  <a:buNone/>
                </a:pPr>
                <a:r>
                  <a:rPr kumimoji="1" lang="en-US" altLang="zh-CN" sz="1800" i="0"/>
                  <a:t>0  1  0  0</a:t>
                </a:r>
              </a:p>
              <a:p>
                <a:pPr algn="ctr" eaLnBrk="1" hangingPunct="1">
                  <a:lnSpc>
                    <a:spcPct val="95000"/>
                  </a:lnSpc>
                  <a:buClr>
                    <a:srgbClr val="66FF33"/>
                  </a:buClr>
                  <a:buFont typeface="Wingdings" panose="05000000000000000000" pitchFamily="2" charset="2"/>
                  <a:buNone/>
                </a:pPr>
                <a:r>
                  <a:rPr kumimoji="1" lang="en-US" altLang="zh-CN" sz="1800" i="0"/>
                  <a:t>0  1  0  1</a:t>
                </a:r>
              </a:p>
              <a:p>
                <a:pPr algn="ctr" eaLnBrk="1" hangingPunct="1">
                  <a:lnSpc>
                    <a:spcPct val="95000"/>
                  </a:lnSpc>
                  <a:buClr>
                    <a:srgbClr val="66FF33"/>
                  </a:buClr>
                  <a:buFont typeface="Wingdings" panose="05000000000000000000" pitchFamily="2" charset="2"/>
                  <a:buNone/>
                </a:pPr>
                <a:r>
                  <a:rPr kumimoji="1" lang="en-US" altLang="zh-CN" sz="1800" i="0"/>
                  <a:t>0  1  1  0</a:t>
                </a:r>
              </a:p>
              <a:p>
                <a:pPr algn="ctr" eaLnBrk="1" hangingPunct="1">
                  <a:lnSpc>
                    <a:spcPct val="95000"/>
                  </a:lnSpc>
                  <a:buClr>
                    <a:srgbClr val="66FF33"/>
                  </a:buClr>
                  <a:buFont typeface="Wingdings" panose="05000000000000000000" pitchFamily="2" charset="2"/>
                  <a:buNone/>
                </a:pPr>
                <a:r>
                  <a:rPr kumimoji="1" lang="en-US" altLang="zh-CN" sz="1800" i="0"/>
                  <a:t>0  1  1  1</a:t>
                </a:r>
              </a:p>
              <a:p>
                <a:pPr algn="ctr" eaLnBrk="1" hangingPunct="1">
                  <a:lnSpc>
                    <a:spcPct val="95000"/>
                  </a:lnSpc>
                  <a:buClr>
                    <a:srgbClr val="66FF33"/>
                  </a:buClr>
                  <a:buFont typeface="Wingdings" panose="05000000000000000000" pitchFamily="2" charset="2"/>
                  <a:buNone/>
                </a:pPr>
                <a:r>
                  <a:rPr kumimoji="1" lang="en-US" altLang="zh-CN" sz="1800" i="0"/>
                  <a:t>1  0  0  0</a:t>
                </a:r>
              </a:p>
              <a:p>
                <a:pPr algn="ctr" eaLnBrk="1" hangingPunct="1">
                  <a:lnSpc>
                    <a:spcPct val="95000"/>
                  </a:lnSpc>
                  <a:buClr>
                    <a:srgbClr val="66FF33"/>
                  </a:buClr>
                  <a:buFont typeface="Wingdings" panose="05000000000000000000" pitchFamily="2" charset="2"/>
                  <a:buNone/>
                </a:pPr>
                <a:r>
                  <a:rPr kumimoji="1" lang="en-US" altLang="zh-CN" sz="1800" i="0"/>
                  <a:t>1  0  0  1</a:t>
                </a:r>
              </a:p>
              <a:p>
                <a:pPr algn="ctr" eaLnBrk="1" hangingPunct="1">
                  <a:lnSpc>
                    <a:spcPct val="95000"/>
                  </a:lnSpc>
                  <a:buClr>
                    <a:srgbClr val="66FF33"/>
                  </a:buClr>
                  <a:buFont typeface="Wingdings" panose="05000000000000000000" pitchFamily="2" charset="2"/>
                  <a:buNone/>
                </a:pPr>
                <a:r>
                  <a:rPr kumimoji="1" lang="en-US" altLang="zh-CN" sz="1800" i="0"/>
                  <a:t>1  0  1  0</a:t>
                </a:r>
              </a:p>
              <a:p>
                <a:pPr algn="ctr" eaLnBrk="1" hangingPunct="1">
                  <a:lnSpc>
                    <a:spcPct val="95000"/>
                  </a:lnSpc>
                  <a:buClr>
                    <a:srgbClr val="66FF33"/>
                  </a:buClr>
                  <a:buFont typeface="Wingdings" panose="05000000000000000000" pitchFamily="2" charset="2"/>
                  <a:buNone/>
                </a:pPr>
                <a:r>
                  <a:rPr kumimoji="1" lang="en-US" altLang="zh-CN" sz="1800" i="0"/>
                  <a:t>1  0  1  1</a:t>
                </a:r>
              </a:p>
              <a:p>
                <a:pPr algn="ctr" eaLnBrk="1" hangingPunct="1">
                  <a:lnSpc>
                    <a:spcPct val="95000"/>
                  </a:lnSpc>
                  <a:buClr>
                    <a:srgbClr val="66FF33"/>
                  </a:buClr>
                  <a:buFont typeface="Wingdings" panose="05000000000000000000" pitchFamily="2" charset="2"/>
                  <a:buNone/>
                </a:pPr>
                <a:r>
                  <a:rPr kumimoji="1" lang="en-US" altLang="zh-CN" sz="1800" i="0"/>
                  <a:t>1  1  0  0</a:t>
                </a:r>
              </a:p>
              <a:p>
                <a:pPr algn="ctr" eaLnBrk="1" hangingPunct="1">
                  <a:lnSpc>
                    <a:spcPct val="95000"/>
                  </a:lnSpc>
                  <a:buClr>
                    <a:srgbClr val="66FF33"/>
                  </a:buClr>
                  <a:buFont typeface="Wingdings" panose="05000000000000000000" pitchFamily="2" charset="2"/>
                  <a:buNone/>
                </a:pPr>
                <a:r>
                  <a:rPr kumimoji="1" lang="en-US" altLang="zh-CN" sz="1800" i="0"/>
                  <a:t>1  1  0  1</a:t>
                </a:r>
              </a:p>
              <a:p>
                <a:pPr algn="ctr" eaLnBrk="1" hangingPunct="1">
                  <a:lnSpc>
                    <a:spcPct val="95000"/>
                  </a:lnSpc>
                  <a:buClr>
                    <a:srgbClr val="66FF33"/>
                  </a:buClr>
                  <a:buFont typeface="Wingdings" panose="05000000000000000000" pitchFamily="2" charset="2"/>
                  <a:buNone/>
                </a:pPr>
                <a:r>
                  <a:rPr kumimoji="1" lang="en-US" altLang="zh-CN" sz="1800" i="0"/>
                  <a:t>1  1  1  0</a:t>
                </a:r>
              </a:p>
              <a:p>
                <a:pPr algn="ctr" eaLnBrk="1" hangingPunct="1">
                  <a:lnSpc>
                    <a:spcPct val="95000"/>
                  </a:lnSpc>
                  <a:buClr>
                    <a:srgbClr val="66FF33"/>
                  </a:buClr>
                  <a:buFont typeface="Wingdings" panose="05000000000000000000" pitchFamily="2" charset="2"/>
                  <a:buNone/>
                </a:pPr>
                <a:r>
                  <a:rPr kumimoji="1" lang="en-US" altLang="zh-CN" sz="1800" i="0"/>
                  <a:t>1  1  1  1</a:t>
                </a:r>
              </a:p>
            </p:txBody>
          </p:sp>
          <p:sp>
            <p:nvSpPr>
              <p:cNvPr id="24" name="Rectangle 6"/>
              <p:cNvSpPr>
                <a:spLocks noChangeArrowheads="1"/>
              </p:cNvSpPr>
              <p:nvPr/>
            </p:nvSpPr>
            <p:spPr bwMode="auto">
              <a:xfrm>
                <a:off x="1384" y="663"/>
                <a:ext cx="36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F</a:t>
                </a:r>
              </a:p>
            </p:txBody>
          </p:sp>
          <p:sp>
            <p:nvSpPr>
              <p:cNvPr id="25" name="Rectangle 7"/>
              <p:cNvSpPr>
                <a:spLocks noChangeArrowheads="1"/>
              </p:cNvSpPr>
              <p:nvPr/>
            </p:nvSpPr>
            <p:spPr bwMode="auto">
              <a:xfrm>
                <a:off x="476" y="663"/>
                <a:ext cx="90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A B C D</a:t>
                </a:r>
              </a:p>
            </p:txBody>
          </p:sp>
          <p:sp>
            <p:nvSpPr>
              <p:cNvPr id="26" name="Line 8"/>
              <p:cNvSpPr>
                <a:spLocks noChangeShapeType="1"/>
              </p:cNvSpPr>
              <p:nvPr/>
            </p:nvSpPr>
            <p:spPr bwMode="auto">
              <a:xfrm>
                <a:off x="476" y="663"/>
                <a:ext cx="1270"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9"/>
              <p:cNvSpPr>
                <a:spLocks noChangeShapeType="1"/>
              </p:cNvSpPr>
              <p:nvPr/>
            </p:nvSpPr>
            <p:spPr bwMode="auto">
              <a:xfrm>
                <a:off x="476" y="893"/>
                <a:ext cx="1270"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0"/>
              <p:cNvSpPr>
                <a:spLocks noChangeShapeType="1"/>
              </p:cNvSpPr>
              <p:nvPr/>
            </p:nvSpPr>
            <p:spPr bwMode="auto">
              <a:xfrm>
                <a:off x="476" y="4243"/>
                <a:ext cx="1270"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1"/>
              <p:cNvSpPr>
                <a:spLocks noChangeShapeType="1"/>
              </p:cNvSpPr>
              <p:nvPr/>
            </p:nvSpPr>
            <p:spPr bwMode="auto">
              <a:xfrm>
                <a:off x="476" y="663"/>
                <a:ext cx="0" cy="358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2"/>
              <p:cNvSpPr>
                <a:spLocks noChangeShapeType="1"/>
              </p:cNvSpPr>
              <p:nvPr/>
            </p:nvSpPr>
            <p:spPr bwMode="auto">
              <a:xfrm>
                <a:off x="1384" y="663"/>
                <a:ext cx="0" cy="358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3"/>
              <p:cNvSpPr>
                <a:spLocks noChangeShapeType="1"/>
              </p:cNvSpPr>
              <p:nvPr/>
            </p:nvSpPr>
            <p:spPr bwMode="auto">
              <a:xfrm>
                <a:off x="1746" y="663"/>
                <a:ext cx="0" cy="358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 name="Text Box 14"/>
            <p:cNvSpPr txBox="1">
              <a:spLocks noChangeArrowheads="1"/>
            </p:cNvSpPr>
            <p:nvPr/>
          </p:nvSpPr>
          <p:spPr bwMode="auto">
            <a:xfrm>
              <a:off x="681" y="360"/>
              <a:ext cx="703"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zh-CN" altLang="en-US" sz="2000" i="0">
                  <a:solidFill>
                    <a:srgbClr val="800000"/>
                  </a:solidFill>
                  <a:latin typeface="+mn-ea"/>
                  <a:ea typeface="+mn-ea"/>
                </a:rPr>
                <a:t>真值表</a:t>
              </a:r>
            </a:p>
          </p:txBody>
        </p:sp>
      </p:grpSp>
      <p:graphicFrame>
        <p:nvGraphicFramePr>
          <p:cNvPr id="2" name="对象 1"/>
          <p:cNvGraphicFramePr>
            <a:graphicFrameLocks noChangeAspect="1"/>
          </p:cNvGraphicFramePr>
          <p:nvPr/>
        </p:nvGraphicFramePr>
        <p:xfrm>
          <a:off x="1035376" y="2804444"/>
          <a:ext cx="4676983" cy="416276"/>
        </p:xfrm>
        <a:graphic>
          <a:graphicData uri="http://schemas.openxmlformats.org/presentationml/2006/ole">
            <mc:AlternateContent xmlns:mc="http://schemas.openxmlformats.org/markup-compatibility/2006">
              <mc:Choice xmlns:v="urn:schemas-microsoft-com:vml" Requires="v">
                <p:oleObj spid="_x0000_s43013" name="Equation" r:id="rId8" imgW="2425680" imgH="215640" progId="Equation.DSMT4">
                  <p:embed/>
                </p:oleObj>
              </mc:Choice>
              <mc:Fallback>
                <p:oleObj name="Equation" r:id="rId8" imgW="2425680" imgH="215640" progId="Equation.DSMT4">
                  <p:embed/>
                  <p:pic>
                    <p:nvPicPr>
                      <p:cNvPr id="0" name=""/>
                      <p:cNvPicPr/>
                      <p:nvPr/>
                    </p:nvPicPr>
                    <p:blipFill>
                      <a:blip r:embed="rId9"/>
                      <a:stretch>
                        <a:fillRect/>
                      </a:stretch>
                    </p:blipFill>
                    <p:spPr>
                      <a:xfrm>
                        <a:off x="1035376" y="2804444"/>
                        <a:ext cx="4676983" cy="416276"/>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1562162" y="3754505"/>
          <a:ext cx="2248460" cy="483732"/>
        </p:xfrm>
        <a:graphic>
          <a:graphicData uri="http://schemas.openxmlformats.org/presentationml/2006/ole">
            <mc:AlternateContent xmlns:mc="http://schemas.openxmlformats.org/markup-compatibility/2006">
              <mc:Choice xmlns:v="urn:schemas-microsoft-com:vml" Requires="v">
                <p:oleObj spid="_x0000_s43014" name="Equation" r:id="rId10" imgW="1180800" imgH="253800" progId="Equation.DSMT4">
                  <p:embed/>
                </p:oleObj>
              </mc:Choice>
              <mc:Fallback>
                <p:oleObj name="Equation" r:id="rId10" imgW="1180800" imgH="253800" progId="Equation.DSMT4">
                  <p:embed/>
                  <p:pic>
                    <p:nvPicPr>
                      <p:cNvPr id="0" name=""/>
                      <p:cNvPicPr/>
                      <p:nvPr/>
                    </p:nvPicPr>
                    <p:blipFill>
                      <a:blip r:embed="rId11"/>
                      <a:stretch>
                        <a:fillRect/>
                      </a:stretch>
                    </p:blipFill>
                    <p:spPr>
                      <a:xfrm>
                        <a:off x="1562162" y="3754505"/>
                        <a:ext cx="2248460" cy="483732"/>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897426" y="4372378"/>
          <a:ext cx="4886053" cy="1074420"/>
        </p:xfrm>
        <a:graphic>
          <a:graphicData uri="http://schemas.openxmlformats.org/presentationml/2006/ole">
            <mc:AlternateContent xmlns:mc="http://schemas.openxmlformats.org/markup-compatibility/2006">
              <mc:Choice xmlns:v="urn:schemas-microsoft-com:vml" Requires="v">
                <p:oleObj spid="_x0000_s43015" name="Equation" r:id="rId12" imgW="2425680" imgH="533160" progId="Equation.DSMT4">
                  <p:embed/>
                </p:oleObj>
              </mc:Choice>
              <mc:Fallback>
                <p:oleObj name="Equation" r:id="rId12" imgW="2425680" imgH="533160" progId="Equation.DSMT4">
                  <p:embed/>
                  <p:pic>
                    <p:nvPicPr>
                      <p:cNvPr id="0" name=""/>
                      <p:cNvPicPr/>
                      <p:nvPr/>
                    </p:nvPicPr>
                    <p:blipFill>
                      <a:blip r:embed="rId13"/>
                      <a:stretch>
                        <a:fillRect/>
                      </a:stretch>
                    </p:blipFill>
                    <p:spPr>
                      <a:xfrm>
                        <a:off x="897426" y="4372378"/>
                        <a:ext cx="4886053" cy="1074420"/>
                      </a:xfrm>
                      <a:prstGeom prst="rect">
                        <a:avLst/>
                      </a:prstGeom>
                    </p:spPr>
                  </p:pic>
                </p:oleObj>
              </mc:Fallback>
            </mc:AlternateContent>
          </a:graphicData>
        </a:graphic>
      </p:graphicFrame>
    </p:spTree>
    <p:extLst>
      <p:ext uri="{BB962C8B-B14F-4D97-AF65-F5344CB8AC3E}">
        <p14:creationId xmlns:p14="http://schemas.microsoft.com/office/powerpoint/2010/main" val="362133651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blinds(horizontal)">
                                      <p:cBhvr>
                                        <p:cTn id="23" dur="500"/>
                                        <p:tgtEl>
                                          <p:spTgt spid="1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P spid="1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nvGrpSpPr>
          <p:cNvPr id="19" name="Group 2"/>
          <p:cNvGrpSpPr>
            <a:grpSpLocks/>
          </p:cNvGrpSpPr>
          <p:nvPr/>
        </p:nvGrpSpPr>
        <p:grpSpPr bwMode="auto">
          <a:xfrm>
            <a:off x="794384" y="390165"/>
            <a:ext cx="2016125" cy="5898875"/>
            <a:chOff x="476" y="360"/>
            <a:chExt cx="1270" cy="3883"/>
          </a:xfrm>
        </p:grpSpPr>
        <p:grpSp>
          <p:nvGrpSpPr>
            <p:cNvPr id="20" name="Group 3"/>
            <p:cNvGrpSpPr>
              <a:grpSpLocks/>
            </p:cNvGrpSpPr>
            <p:nvPr/>
          </p:nvGrpSpPr>
          <p:grpSpPr bwMode="auto">
            <a:xfrm>
              <a:off x="476" y="663"/>
              <a:ext cx="1270" cy="3580"/>
              <a:chOff x="476" y="663"/>
              <a:chExt cx="1270" cy="3580"/>
            </a:xfrm>
          </p:grpSpPr>
          <p:sp>
            <p:nvSpPr>
              <p:cNvPr id="22" name="Rectangle 4"/>
              <p:cNvSpPr>
                <a:spLocks noChangeArrowheads="1"/>
              </p:cNvSpPr>
              <p:nvPr/>
            </p:nvSpPr>
            <p:spPr bwMode="auto">
              <a:xfrm>
                <a:off x="1364" y="863"/>
                <a:ext cx="362" cy="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1</a:t>
                </a:r>
              </a:p>
              <a:p>
                <a:pPr algn="ctr" eaLnBrk="1" hangingPunct="1">
                  <a:lnSpc>
                    <a:spcPct val="95000"/>
                  </a:lnSpc>
                  <a:buClr>
                    <a:srgbClr val="66FF33"/>
                  </a:buClr>
                  <a:buFont typeface="Wingdings" panose="05000000000000000000" pitchFamily="2" charset="2"/>
                  <a:buNone/>
                </a:pPr>
                <a:r>
                  <a:rPr kumimoji="1" lang="en-US" altLang="zh-CN" sz="1800" i="0"/>
                  <a:t>0</a:t>
                </a:r>
              </a:p>
              <a:p>
                <a:pPr algn="ctr" eaLnBrk="1" hangingPunct="1">
                  <a:lnSpc>
                    <a:spcPct val="95000"/>
                  </a:lnSpc>
                  <a:buClr>
                    <a:srgbClr val="66FF33"/>
                  </a:buClr>
                  <a:buFont typeface="Wingdings" panose="05000000000000000000" pitchFamily="2" charset="2"/>
                  <a:buNone/>
                </a:pPr>
                <a:r>
                  <a:rPr kumimoji="1" lang="en-US" altLang="zh-CN" sz="1800" i="0"/>
                  <a:t>1</a:t>
                </a:r>
              </a:p>
              <a:p>
                <a:pPr algn="ctr" eaLnBrk="1" hangingPunct="1">
                  <a:lnSpc>
                    <a:spcPct val="95000"/>
                  </a:lnSpc>
                  <a:buClr>
                    <a:srgbClr val="66FF33"/>
                  </a:buClr>
                  <a:buFont typeface="Wingdings" panose="05000000000000000000" pitchFamily="2" charset="2"/>
                  <a:buNone/>
                </a:pPr>
                <a:r>
                  <a:rPr kumimoji="1" lang="en-US" altLang="zh-CN" sz="1800" i="0"/>
                  <a:t>1</a:t>
                </a:r>
              </a:p>
              <a:p>
                <a:pPr algn="ctr" eaLnBrk="1" hangingPunct="1">
                  <a:lnSpc>
                    <a:spcPct val="95000"/>
                  </a:lnSpc>
                  <a:buClr>
                    <a:srgbClr val="66FF33"/>
                  </a:buClr>
                  <a:buFont typeface="Wingdings" panose="05000000000000000000" pitchFamily="2" charset="2"/>
                  <a:buNone/>
                </a:pPr>
                <a:r>
                  <a:rPr kumimoji="1" lang="en-US" altLang="zh-CN" sz="1800" i="0"/>
                  <a:t>1</a:t>
                </a:r>
              </a:p>
            </p:txBody>
          </p:sp>
          <p:sp>
            <p:nvSpPr>
              <p:cNvPr id="23" name="Rectangle 5"/>
              <p:cNvSpPr>
                <a:spLocks noChangeArrowheads="1"/>
              </p:cNvSpPr>
              <p:nvPr/>
            </p:nvSpPr>
            <p:spPr bwMode="auto">
              <a:xfrm>
                <a:off x="476" y="893"/>
                <a:ext cx="908" cy="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95000"/>
                  </a:lnSpc>
                  <a:buClr>
                    <a:srgbClr val="66FF33"/>
                  </a:buClr>
                  <a:buFont typeface="Wingdings" panose="05000000000000000000" pitchFamily="2" charset="2"/>
                  <a:buNone/>
                </a:pPr>
                <a:r>
                  <a:rPr kumimoji="1" lang="en-US" altLang="zh-CN" sz="1800" i="0" dirty="0"/>
                  <a:t>0  0  0  0</a:t>
                </a:r>
              </a:p>
              <a:p>
                <a:pPr algn="ctr" eaLnBrk="1" hangingPunct="1">
                  <a:lnSpc>
                    <a:spcPct val="95000"/>
                  </a:lnSpc>
                  <a:buClr>
                    <a:srgbClr val="66FF33"/>
                  </a:buClr>
                  <a:buFont typeface="Wingdings" panose="05000000000000000000" pitchFamily="2" charset="2"/>
                  <a:buNone/>
                </a:pPr>
                <a:r>
                  <a:rPr kumimoji="1" lang="en-US" altLang="zh-CN" sz="1800" i="0" dirty="0"/>
                  <a:t>0  0  0  1</a:t>
                </a:r>
              </a:p>
              <a:p>
                <a:pPr algn="ctr" eaLnBrk="1" hangingPunct="1">
                  <a:lnSpc>
                    <a:spcPct val="95000"/>
                  </a:lnSpc>
                  <a:buClr>
                    <a:srgbClr val="66FF33"/>
                  </a:buClr>
                  <a:buFont typeface="Wingdings" panose="05000000000000000000" pitchFamily="2" charset="2"/>
                  <a:buNone/>
                </a:pPr>
                <a:r>
                  <a:rPr kumimoji="1" lang="en-US" altLang="zh-CN" sz="1800" i="0" dirty="0"/>
                  <a:t>0  0  1  0</a:t>
                </a:r>
              </a:p>
              <a:p>
                <a:pPr algn="ctr" eaLnBrk="1" hangingPunct="1">
                  <a:lnSpc>
                    <a:spcPct val="95000"/>
                  </a:lnSpc>
                  <a:buClr>
                    <a:srgbClr val="66FF33"/>
                  </a:buClr>
                  <a:buFont typeface="Wingdings" panose="05000000000000000000" pitchFamily="2" charset="2"/>
                  <a:buNone/>
                </a:pPr>
                <a:r>
                  <a:rPr kumimoji="1" lang="en-US" altLang="zh-CN" sz="1800" i="0" dirty="0"/>
                  <a:t>0  0  1  1</a:t>
                </a:r>
              </a:p>
              <a:p>
                <a:pPr algn="ctr" eaLnBrk="1" hangingPunct="1">
                  <a:lnSpc>
                    <a:spcPct val="95000"/>
                  </a:lnSpc>
                  <a:buClr>
                    <a:srgbClr val="66FF33"/>
                  </a:buClr>
                  <a:buFont typeface="Wingdings" panose="05000000000000000000" pitchFamily="2" charset="2"/>
                  <a:buNone/>
                </a:pPr>
                <a:r>
                  <a:rPr kumimoji="1" lang="en-US" altLang="zh-CN" sz="1800" i="0" dirty="0"/>
                  <a:t>0  1  0  0</a:t>
                </a:r>
              </a:p>
              <a:p>
                <a:pPr algn="ctr" eaLnBrk="1" hangingPunct="1">
                  <a:lnSpc>
                    <a:spcPct val="95000"/>
                  </a:lnSpc>
                  <a:buClr>
                    <a:srgbClr val="66FF33"/>
                  </a:buClr>
                  <a:buFont typeface="Wingdings" panose="05000000000000000000" pitchFamily="2" charset="2"/>
                  <a:buNone/>
                </a:pPr>
                <a:r>
                  <a:rPr kumimoji="1" lang="en-US" altLang="zh-CN" sz="1800" i="0" dirty="0"/>
                  <a:t>0  1  0  1</a:t>
                </a:r>
              </a:p>
              <a:p>
                <a:pPr algn="ctr" eaLnBrk="1" hangingPunct="1">
                  <a:lnSpc>
                    <a:spcPct val="95000"/>
                  </a:lnSpc>
                  <a:buClr>
                    <a:srgbClr val="66FF33"/>
                  </a:buClr>
                  <a:buFont typeface="Wingdings" panose="05000000000000000000" pitchFamily="2" charset="2"/>
                  <a:buNone/>
                </a:pPr>
                <a:r>
                  <a:rPr kumimoji="1" lang="en-US" altLang="zh-CN" sz="1800" i="0" dirty="0"/>
                  <a:t>0  1  1  0</a:t>
                </a:r>
              </a:p>
              <a:p>
                <a:pPr algn="ctr" eaLnBrk="1" hangingPunct="1">
                  <a:lnSpc>
                    <a:spcPct val="95000"/>
                  </a:lnSpc>
                  <a:buClr>
                    <a:srgbClr val="66FF33"/>
                  </a:buClr>
                  <a:buFont typeface="Wingdings" panose="05000000000000000000" pitchFamily="2" charset="2"/>
                  <a:buNone/>
                </a:pPr>
                <a:r>
                  <a:rPr kumimoji="1" lang="en-US" altLang="zh-CN" sz="1800" i="0" dirty="0"/>
                  <a:t>0  1  1  1</a:t>
                </a:r>
              </a:p>
              <a:p>
                <a:pPr algn="ctr" eaLnBrk="1" hangingPunct="1">
                  <a:lnSpc>
                    <a:spcPct val="95000"/>
                  </a:lnSpc>
                  <a:buClr>
                    <a:srgbClr val="66FF33"/>
                  </a:buClr>
                  <a:buFont typeface="Wingdings" panose="05000000000000000000" pitchFamily="2" charset="2"/>
                  <a:buNone/>
                </a:pPr>
                <a:r>
                  <a:rPr kumimoji="1" lang="en-US" altLang="zh-CN" sz="1800" i="0" dirty="0"/>
                  <a:t>1  0  0  0</a:t>
                </a:r>
              </a:p>
              <a:p>
                <a:pPr algn="ctr" eaLnBrk="1" hangingPunct="1">
                  <a:lnSpc>
                    <a:spcPct val="95000"/>
                  </a:lnSpc>
                  <a:buClr>
                    <a:srgbClr val="66FF33"/>
                  </a:buClr>
                  <a:buFont typeface="Wingdings" panose="05000000000000000000" pitchFamily="2" charset="2"/>
                  <a:buNone/>
                </a:pPr>
                <a:r>
                  <a:rPr kumimoji="1" lang="en-US" altLang="zh-CN" sz="1800" i="0" dirty="0"/>
                  <a:t>1  0  0  1</a:t>
                </a:r>
              </a:p>
              <a:p>
                <a:pPr algn="ctr" eaLnBrk="1" hangingPunct="1">
                  <a:lnSpc>
                    <a:spcPct val="95000"/>
                  </a:lnSpc>
                  <a:buClr>
                    <a:srgbClr val="66FF33"/>
                  </a:buClr>
                  <a:buFont typeface="Wingdings" panose="05000000000000000000" pitchFamily="2" charset="2"/>
                  <a:buNone/>
                </a:pPr>
                <a:r>
                  <a:rPr kumimoji="1" lang="en-US" altLang="zh-CN" sz="1800" i="0" dirty="0"/>
                  <a:t>1  0  1  0</a:t>
                </a:r>
              </a:p>
              <a:p>
                <a:pPr algn="ctr" eaLnBrk="1" hangingPunct="1">
                  <a:lnSpc>
                    <a:spcPct val="95000"/>
                  </a:lnSpc>
                  <a:buClr>
                    <a:srgbClr val="66FF33"/>
                  </a:buClr>
                  <a:buFont typeface="Wingdings" panose="05000000000000000000" pitchFamily="2" charset="2"/>
                  <a:buNone/>
                </a:pPr>
                <a:r>
                  <a:rPr kumimoji="1" lang="en-US" altLang="zh-CN" sz="1800" i="0" dirty="0"/>
                  <a:t>1  0  1  1</a:t>
                </a:r>
              </a:p>
              <a:p>
                <a:pPr algn="ctr" eaLnBrk="1" hangingPunct="1">
                  <a:lnSpc>
                    <a:spcPct val="95000"/>
                  </a:lnSpc>
                  <a:buClr>
                    <a:srgbClr val="66FF33"/>
                  </a:buClr>
                  <a:buFont typeface="Wingdings" panose="05000000000000000000" pitchFamily="2" charset="2"/>
                  <a:buNone/>
                </a:pPr>
                <a:r>
                  <a:rPr kumimoji="1" lang="en-US" altLang="zh-CN" sz="1800" i="0" dirty="0"/>
                  <a:t>1  1  0  0</a:t>
                </a:r>
              </a:p>
              <a:p>
                <a:pPr algn="ctr" eaLnBrk="1" hangingPunct="1">
                  <a:lnSpc>
                    <a:spcPct val="95000"/>
                  </a:lnSpc>
                  <a:buClr>
                    <a:srgbClr val="66FF33"/>
                  </a:buClr>
                  <a:buFont typeface="Wingdings" panose="05000000000000000000" pitchFamily="2" charset="2"/>
                  <a:buNone/>
                </a:pPr>
                <a:r>
                  <a:rPr kumimoji="1" lang="en-US" altLang="zh-CN" sz="1800" i="0" dirty="0"/>
                  <a:t>1  1  0  1</a:t>
                </a:r>
              </a:p>
              <a:p>
                <a:pPr algn="ctr" eaLnBrk="1" hangingPunct="1">
                  <a:lnSpc>
                    <a:spcPct val="95000"/>
                  </a:lnSpc>
                  <a:buClr>
                    <a:srgbClr val="66FF33"/>
                  </a:buClr>
                  <a:buFont typeface="Wingdings" panose="05000000000000000000" pitchFamily="2" charset="2"/>
                  <a:buNone/>
                </a:pPr>
                <a:r>
                  <a:rPr kumimoji="1" lang="en-US" altLang="zh-CN" sz="1800" i="0" dirty="0"/>
                  <a:t>1  1  1  0</a:t>
                </a:r>
              </a:p>
              <a:p>
                <a:pPr algn="ctr" eaLnBrk="1" hangingPunct="1">
                  <a:lnSpc>
                    <a:spcPct val="95000"/>
                  </a:lnSpc>
                  <a:buClr>
                    <a:srgbClr val="66FF33"/>
                  </a:buClr>
                  <a:buFont typeface="Wingdings" panose="05000000000000000000" pitchFamily="2" charset="2"/>
                  <a:buNone/>
                </a:pPr>
                <a:r>
                  <a:rPr kumimoji="1" lang="en-US" altLang="zh-CN" sz="1800" i="0" dirty="0"/>
                  <a:t>1  1  1  1</a:t>
                </a:r>
              </a:p>
            </p:txBody>
          </p:sp>
          <p:sp>
            <p:nvSpPr>
              <p:cNvPr id="24" name="Rectangle 6"/>
              <p:cNvSpPr>
                <a:spLocks noChangeArrowheads="1"/>
              </p:cNvSpPr>
              <p:nvPr/>
            </p:nvSpPr>
            <p:spPr bwMode="auto">
              <a:xfrm>
                <a:off x="1384" y="663"/>
                <a:ext cx="36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F</a:t>
                </a:r>
              </a:p>
            </p:txBody>
          </p:sp>
          <p:sp>
            <p:nvSpPr>
              <p:cNvPr id="25" name="Rectangle 7"/>
              <p:cNvSpPr>
                <a:spLocks noChangeArrowheads="1"/>
              </p:cNvSpPr>
              <p:nvPr/>
            </p:nvSpPr>
            <p:spPr bwMode="auto">
              <a:xfrm>
                <a:off x="476" y="663"/>
                <a:ext cx="90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A B C D</a:t>
                </a:r>
              </a:p>
            </p:txBody>
          </p:sp>
          <p:sp>
            <p:nvSpPr>
              <p:cNvPr id="26" name="Line 8"/>
              <p:cNvSpPr>
                <a:spLocks noChangeShapeType="1"/>
              </p:cNvSpPr>
              <p:nvPr/>
            </p:nvSpPr>
            <p:spPr bwMode="auto">
              <a:xfrm>
                <a:off x="476" y="663"/>
                <a:ext cx="1270"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9"/>
              <p:cNvSpPr>
                <a:spLocks noChangeShapeType="1"/>
              </p:cNvSpPr>
              <p:nvPr/>
            </p:nvSpPr>
            <p:spPr bwMode="auto">
              <a:xfrm>
                <a:off x="476" y="893"/>
                <a:ext cx="1270"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0"/>
              <p:cNvSpPr>
                <a:spLocks noChangeShapeType="1"/>
              </p:cNvSpPr>
              <p:nvPr/>
            </p:nvSpPr>
            <p:spPr bwMode="auto">
              <a:xfrm>
                <a:off x="476" y="4243"/>
                <a:ext cx="1270" cy="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1"/>
              <p:cNvSpPr>
                <a:spLocks noChangeShapeType="1"/>
              </p:cNvSpPr>
              <p:nvPr/>
            </p:nvSpPr>
            <p:spPr bwMode="auto">
              <a:xfrm>
                <a:off x="476" y="663"/>
                <a:ext cx="0" cy="358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2"/>
              <p:cNvSpPr>
                <a:spLocks noChangeShapeType="1"/>
              </p:cNvSpPr>
              <p:nvPr/>
            </p:nvSpPr>
            <p:spPr bwMode="auto">
              <a:xfrm>
                <a:off x="1384" y="663"/>
                <a:ext cx="0" cy="358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3"/>
              <p:cNvSpPr>
                <a:spLocks noChangeShapeType="1"/>
              </p:cNvSpPr>
              <p:nvPr/>
            </p:nvSpPr>
            <p:spPr bwMode="auto">
              <a:xfrm>
                <a:off x="1746" y="663"/>
                <a:ext cx="0" cy="3580"/>
              </a:xfrm>
              <a:prstGeom prst="line">
                <a:avLst/>
              </a:prstGeom>
              <a:noFill/>
              <a:ln w="25400">
                <a:solidFill>
                  <a:schemeClr val="accent5">
                    <a:lumMod val="25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 name="Text Box 14"/>
            <p:cNvSpPr txBox="1">
              <a:spLocks noChangeArrowheads="1"/>
            </p:cNvSpPr>
            <p:nvPr/>
          </p:nvSpPr>
          <p:spPr bwMode="auto">
            <a:xfrm>
              <a:off x="681" y="360"/>
              <a:ext cx="703"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zh-CN" altLang="en-US" sz="2000" i="0">
                  <a:solidFill>
                    <a:srgbClr val="800000"/>
                  </a:solidFill>
                  <a:latin typeface="+mn-ea"/>
                  <a:ea typeface="+mn-ea"/>
                </a:rPr>
                <a:t>真值表</a:t>
              </a:r>
            </a:p>
          </p:txBody>
        </p:sp>
      </p:grpSp>
      <p:grpSp>
        <p:nvGrpSpPr>
          <p:cNvPr id="36" name="组合 35"/>
          <p:cNvGrpSpPr/>
          <p:nvPr/>
        </p:nvGrpSpPr>
        <p:grpSpPr>
          <a:xfrm>
            <a:off x="3429001" y="2306955"/>
            <a:ext cx="5044440" cy="3161030"/>
            <a:chOff x="6753225" y="5509260"/>
            <a:chExt cx="2165350" cy="1184275"/>
          </a:xfrm>
        </p:grpSpPr>
        <p:sp>
          <p:nvSpPr>
            <p:cNvPr id="37" name="Line 53"/>
            <p:cNvSpPr>
              <a:spLocks noChangeShapeType="1"/>
            </p:cNvSpPr>
            <p:nvPr/>
          </p:nvSpPr>
          <p:spPr bwMode="auto">
            <a:xfrm rot="-10800000">
              <a:off x="7854950" y="5871210"/>
              <a:ext cx="1984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38" name="Line 52"/>
            <p:cNvSpPr>
              <a:spLocks noChangeShapeType="1"/>
            </p:cNvSpPr>
            <p:nvPr/>
          </p:nvSpPr>
          <p:spPr bwMode="auto">
            <a:xfrm rot="-10800000">
              <a:off x="7837488" y="5617210"/>
              <a:ext cx="19843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39" name="Line 51"/>
            <p:cNvSpPr>
              <a:spLocks noChangeShapeType="1"/>
            </p:cNvSpPr>
            <p:nvPr/>
          </p:nvSpPr>
          <p:spPr bwMode="auto">
            <a:xfrm rot="-10800000">
              <a:off x="7853363" y="6404610"/>
              <a:ext cx="190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40" name="Line 50"/>
            <p:cNvSpPr>
              <a:spLocks noChangeShapeType="1"/>
            </p:cNvSpPr>
            <p:nvPr/>
          </p:nvSpPr>
          <p:spPr bwMode="auto">
            <a:xfrm rot="-10800000">
              <a:off x="7858125" y="6531610"/>
              <a:ext cx="190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41" name="Line 49"/>
            <p:cNvSpPr>
              <a:spLocks noChangeShapeType="1"/>
            </p:cNvSpPr>
            <p:nvPr/>
          </p:nvSpPr>
          <p:spPr bwMode="auto">
            <a:xfrm rot="-10800000">
              <a:off x="7839075" y="5747385"/>
              <a:ext cx="1984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42" name="Line 48"/>
            <p:cNvSpPr>
              <a:spLocks noChangeShapeType="1"/>
            </p:cNvSpPr>
            <p:nvPr/>
          </p:nvSpPr>
          <p:spPr bwMode="auto">
            <a:xfrm rot="-10800000">
              <a:off x="7848600" y="6012498"/>
              <a:ext cx="193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43" name="Line 47"/>
            <p:cNvSpPr>
              <a:spLocks noChangeShapeType="1"/>
            </p:cNvSpPr>
            <p:nvPr/>
          </p:nvSpPr>
          <p:spPr bwMode="auto">
            <a:xfrm rot="-10800000">
              <a:off x="7843838" y="6141085"/>
              <a:ext cx="193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44" name="Line 46"/>
            <p:cNvSpPr>
              <a:spLocks noChangeShapeType="1"/>
            </p:cNvSpPr>
            <p:nvPr/>
          </p:nvSpPr>
          <p:spPr bwMode="auto">
            <a:xfrm rot="-10800000">
              <a:off x="7847013" y="6268085"/>
              <a:ext cx="190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45" name="Rectangle 45"/>
            <p:cNvSpPr>
              <a:spLocks noChangeArrowheads="1"/>
            </p:cNvSpPr>
            <p:nvPr/>
          </p:nvSpPr>
          <p:spPr bwMode="auto">
            <a:xfrm>
              <a:off x="7172325" y="5534660"/>
              <a:ext cx="715963" cy="1092200"/>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46" name="Text Box 44"/>
            <p:cNvSpPr txBox="1">
              <a:spLocks noChangeArrowheads="1"/>
            </p:cNvSpPr>
            <p:nvPr/>
          </p:nvSpPr>
          <p:spPr bwMode="auto">
            <a:xfrm>
              <a:off x="7215188" y="5953760"/>
              <a:ext cx="52387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74HC138</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47" name="Text Box 43"/>
            <p:cNvSpPr txBox="1">
              <a:spLocks noChangeArrowheads="1"/>
            </p:cNvSpPr>
            <p:nvPr/>
          </p:nvSpPr>
          <p:spPr bwMode="auto">
            <a:xfrm>
              <a:off x="7632700" y="5509260"/>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F</a:t>
              </a:r>
              <a:r>
                <a:rPr kumimoji="0" lang="en-US" altLang="zh-CN" sz="2000" i="0" u="none" strike="noStrike" cap="none" normalizeH="0" baseline="-30000">
                  <a:ln>
                    <a:noFill/>
                  </a:ln>
                  <a:solidFill>
                    <a:schemeClr val="tx1"/>
                  </a:solidFill>
                  <a:effectLst/>
                  <a:cs typeface="Times New Roman" panose="02020603050405020304" pitchFamily="18" charset="0"/>
                </a:rPr>
                <a:t>0</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48" name="Text Box 42"/>
            <p:cNvSpPr txBox="1">
              <a:spLocks noChangeArrowheads="1"/>
            </p:cNvSpPr>
            <p:nvPr/>
          </p:nvSpPr>
          <p:spPr bwMode="auto">
            <a:xfrm>
              <a:off x="7639050" y="5639435"/>
              <a:ext cx="2778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F</a:t>
              </a:r>
              <a:r>
                <a:rPr kumimoji="0" lang="en-US" altLang="zh-CN" sz="2000" i="0" u="none" strike="noStrike" cap="none" normalizeH="0" baseline="-30000">
                  <a:ln>
                    <a:noFill/>
                  </a:ln>
                  <a:solidFill>
                    <a:schemeClr val="tx1"/>
                  </a:solidFill>
                  <a:effectLst/>
                  <a:cs typeface="Times New Roman" panose="02020603050405020304" pitchFamily="18" charset="0"/>
                </a:rPr>
                <a:t>1</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49" name="Text Box 41"/>
            <p:cNvSpPr txBox="1">
              <a:spLocks noChangeArrowheads="1"/>
            </p:cNvSpPr>
            <p:nvPr/>
          </p:nvSpPr>
          <p:spPr bwMode="auto">
            <a:xfrm>
              <a:off x="7632700" y="5771198"/>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F</a:t>
              </a:r>
              <a:r>
                <a:rPr kumimoji="0" lang="en-US" altLang="zh-CN" sz="2000" i="0" u="none" strike="noStrike" cap="none" normalizeH="0" baseline="-30000">
                  <a:ln>
                    <a:noFill/>
                  </a:ln>
                  <a:solidFill>
                    <a:schemeClr val="tx1"/>
                  </a:solidFill>
                  <a:effectLst/>
                  <a:cs typeface="Times New Roman" panose="02020603050405020304" pitchFamily="18" charset="0"/>
                </a:rPr>
                <a:t>2</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0" name="Text Box 40"/>
            <p:cNvSpPr txBox="1">
              <a:spLocks noChangeArrowheads="1"/>
            </p:cNvSpPr>
            <p:nvPr/>
          </p:nvSpPr>
          <p:spPr bwMode="auto">
            <a:xfrm>
              <a:off x="7639050" y="5912485"/>
              <a:ext cx="2778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F</a:t>
              </a:r>
              <a:r>
                <a:rPr kumimoji="0" lang="en-US" altLang="zh-CN" sz="2000" i="0" u="none" strike="noStrike" cap="none" normalizeH="0" baseline="-30000">
                  <a:ln>
                    <a:noFill/>
                  </a:ln>
                  <a:solidFill>
                    <a:schemeClr val="tx1"/>
                  </a:solidFill>
                  <a:effectLst/>
                  <a:cs typeface="Times New Roman" panose="02020603050405020304" pitchFamily="18" charset="0"/>
                </a:rPr>
                <a:t>3</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1" name="Text Box 39"/>
            <p:cNvSpPr txBox="1">
              <a:spLocks noChangeArrowheads="1"/>
            </p:cNvSpPr>
            <p:nvPr/>
          </p:nvSpPr>
          <p:spPr bwMode="auto">
            <a:xfrm>
              <a:off x="7634288" y="6037898"/>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F</a:t>
              </a:r>
              <a:r>
                <a:rPr kumimoji="0" lang="en-US" altLang="zh-CN" sz="2000" i="0" u="none" strike="noStrike" cap="none" normalizeH="0" baseline="-30000">
                  <a:ln>
                    <a:noFill/>
                  </a:ln>
                  <a:solidFill>
                    <a:schemeClr val="tx1"/>
                  </a:solidFill>
                  <a:effectLst/>
                  <a:cs typeface="Times New Roman" panose="02020603050405020304" pitchFamily="18" charset="0"/>
                </a:rPr>
                <a:t>4</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2" name="Text Box 38"/>
            <p:cNvSpPr txBox="1">
              <a:spLocks noChangeArrowheads="1"/>
            </p:cNvSpPr>
            <p:nvPr/>
          </p:nvSpPr>
          <p:spPr bwMode="auto">
            <a:xfrm>
              <a:off x="7651750" y="6169660"/>
              <a:ext cx="2778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F</a:t>
              </a:r>
              <a:r>
                <a:rPr kumimoji="0" lang="en-US" altLang="zh-CN" sz="2000" i="0" u="none" strike="noStrike" cap="none" normalizeH="0" baseline="-30000">
                  <a:ln>
                    <a:noFill/>
                  </a:ln>
                  <a:solidFill>
                    <a:schemeClr val="tx1"/>
                  </a:solidFill>
                  <a:effectLst/>
                  <a:cs typeface="Times New Roman" panose="02020603050405020304" pitchFamily="18" charset="0"/>
                </a:rPr>
                <a:t>5</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3" name="Text Box 37"/>
            <p:cNvSpPr txBox="1">
              <a:spLocks noChangeArrowheads="1"/>
            </p:cNvSpPr>
            <p:nvPr/>
          </p:nvSpPr>
          <p:spPr bwMode="auto">
            <a:xfrm>
              <a:off x="7643813" y="6304598"/>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F</a:t>
              </a:r>
              <a:r>
                <a:rPr kumimoji="0" lang="en-US" altLang="zh-CN" sz="2000" i="0" u="none" strike="noStrike" cap="none" normalizeH="0" baseline="-30000">
                  <a:ln>
                    <a:noFill/>
                  </a:ln>
                  <a:solidFill>
                    <a:schemeClr val="tx1"/>
                  </a:solidFill>
                  <a:effectLst/>
                  <a:cs typeface="Times New Roman" panose="02020603050405020304" pitchFamily="18" charset="0"/>
                </a:rPr>
                <a:t>6</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4" name="Text Box 36"/>
            <p:cNvSpPr txBox="1">
              <a:spLocks noChangeArrowheads="1"/>
            </p:cNvSpPr>
            <p:nvPr/>
          </p:nvSpPr>
          <p:spPr bwMode="auto">
            <a:xfrm>
              <a:off x="7653338" y="6439535"/>
              <a:ext cx="27781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F</a:t>
              </a:r>
              <a:r>
                <a:rPr kumimoji="0" lang="en-US" altLang="zh-CN" sz="2000" i="0" u="none" strike="noStrike" cap="none" normalizeH="0" baseline="-30000">
                  <a:ln>
                    <a:noFill/>
                  </a:ln>
                  <a:solidFill>
                    <a:schemeClr val="tx1"/>
                  </a:solidFill>
                  <a:effectLst/>
                  <a:cs typeface="Times New Roman" panose="02020603050405020304" pitchFamily="18" charset="0"/>
                </a:rPr>
                <a:t>7</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5" name="Text Box 35"/>
            <p:cNvSpPr txBox="1">
              <a:spLocks noChangeArrowheads="1"/>
            </p:cNvSpPr>
            <p:nvPr/>
          </p:nvSpPr>
          <p:spPr bwMode="auto">
            <a:xfrm>
              <a:off x="7115175" y="5534660"/>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1" u="none" strike="noStrike" cap="none" normalizeH="0" baseline="0">
                  <a:ln>
                    <a:noFill/>
                  </a:ln>
                  <a:solidFill>
                    <a:schemeClr val="tx1"/>
                  </a:solidFill>
                  <a:effectLst/>
                  <a:cs typeface="Times New Roman" panose="02020603050405020304" pitchFamily="18" charset="0"/>
                </a:rPr>
                <a:t>E</a:t>
              </a:r>
              <a:r>
                <a:rPr kumimoji="0" lang="en-US" altLang="zh-CN" sz="2000" i="0" u="none" strike="noStrike" cap="none" normalizeH="0" baseline="-30000">
                  <a:ln>
                    <a:noFill/>
                  </a:ln>
                  <a:solidFill>
                    <a:schemeClr val="tx1"/>
                  </a:solidFill>
                  <a:effectLst/>
                  <a:cs typeface="Times New Roman" panose="02020603050405020304" pitchFamily="18" charset="0"/>
                </a:rPr>
                <a:t>3</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6" name="Text Box 34"/>
            <p:cNvSpPr txBox="1">
              <a:spLocks noChangeArrowheads="1"/>
            </p:cNvSpPr>
            <p:nvPr/>
          </p:nvSpPr>
          <p:spPr bwMode="auto">
            <a:xfrm>
              <a:off x="7129463" y="5668010"/>
              <a:ext cx="27781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1" u="none" strike="noStrike" cap="none" normalizeH="0" baseline="0">
                  <a:ln>
                    <a:noFill/>
                  </a:ln>
                  <a:solidFill>
                    <a:schemeClr val="tx1"/>
                  </a:solidFill>
                  <a:effectLst/>
                  <a:cs typeface="Times New Roman" panose="02020603050405020304" pitchFamily="18" charset="0"/>
                </a:rPr>
                <a:t>E</a:t>
              </a:r>
              <a:r>
                <a:rPr kumimoji="0" lang="en-US" altLang="zh-CN" sz="2000" i="0" u="none" strike="noStrike" cap="none" normalizeH="0" baseline="-30000">
                  <a:ln>
                    <a:noFill/>
                  </a:ln>
                  <a:solidFill>
                    <a:schemeClr val="tx1"/>
                  </a:solidFill>
                  <a:effectLst/>
                  <a:cs typeface="Times New Roman" panose="02020603050405020304" pitchFamily="18" charset="0"/>
                </a:rPr>
                <a:t>2</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7" name="Text Box 33"/>
            <p:cNvSpPr txBox="1">
              <a:spLocks noChangeArrowheads="1"/>
            </p:cNvSpPr>
            <p:nvPr/>
          </p:nvSpPr>
          <p:spPr bwMode="auto">
            <a:xfrm>
              <a:off x="7126288" y="5809298"/>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1" u="none" strike="noStrike" cap="none" normalizeH="0" baseline="0">
                  <a:ln>
                    <a:noFill/>
                  </a:ln>
                  <a:solidFill>
                    <a:schemeClr val="tx1"/>
                  </a:solidFill>
                  <a:effectLst/>
                  <a:cs typeface="Times New Roman" panose="02020603050405020304" pitchFamily="18" charset="0"/>
                </a:rPr>
                <a:t>E</a:t>
              </a:r>
              <a:r>
                <a:rPr kumimoji="0" lang="en-US" altLang="zh-CN" sz="2000" i="0" u="none" strike="noStrike" cap="none" normalizeH="0" baseline="-30000">
                  <a:ln>
                    <a:noFill/>
                  </a:ln>
                  <a:solidFill>
                    <a:schemeClr val="tx1"/>
                  </a:solidFill>
                  <a:effectLst/>
                  <a:cs typeface="Times New Roman" panose="02020603050405020304" pitchFamily="18" charset="0"/>
                </a:rPr>
                <a:t>1</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8" name="Text Box 32"/>
            <p:cNvSpPr txBox="1">
              <a:spLocks noChangeArrowheads="1"/>
            </p:cNvSpPr>
            <p:nvPr/>
          </p:nvSpPr>
          <p:spPr bwMode="auto">
            <a:xfrm>
              <a:off x="7129463" y="6171248"/>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A</a:t>
              </a:r>
              <a:r>
                <a:rPr kumimoji="0" lang="en-US" altLang="zh-CN" sz="2000" i="0" u="none" strike="noStrike" cap="none" normalizeH="0" baseline="-30000">
                  <a:ln>
                    <a:noFill/>
                  </a:ln>
                  <a:solidFill>
                    <a:schemeClr val="tx1"/>
                  </a:solidFill>
                  <a:effectLst/>
                  <a:cs typeface="Times New Roman" panose="02020603050405020304" pitchFamily="18" charset="0"/>
                </a:rPr>
                <a:t>0</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59" name="Text Box 31"/>
            <p:cNvSpPr txBox="1">
              <a:spLocks noChangeArrowheads="1"/>
            </p:cNvSpPr>
            <p:nvPr/>
          </p:nvSpPr>
          <p:spPr bwMode="auto">
            <a:xfrm>
              <a:off x="7145338" y="6307773"/>
              <a:ext cx="27781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A</a:t>
              </a:r>
              <a:r>
                <a:rPr kumimoji="0" lang="en-US" altLang="zh-CN" sz="2000" i="0" u="none" strike="noStrike" cap="none" normalizeH="0" baseline="-30000">
                  <a:ln>
                    <a:noFill/>
                  </a:ln>
                  <a:solidFill>
                    <a:schemeClr val="tx1"/>
                  </a:solidFill>
                  <a:effectLst/>
                  <a:cs typeface="Times New Roman" panose="02020603050405020304" pitchFamily="18" charset="0"/>
                </a:rPr>
                <a:t>1</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60" name="Text Box 30"/>
            <p:cNvSpPr txBox="1">
              <a:spLocks noChangeArrowheads="1"/>
            </p:cNvSpPr>
            <p:nvPr/>
          </p:nvSpPr>
          <p:spPr bwMode="auto">
            <a:xfrm>
              <a:off x="7138988" y="6441123"/>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1" u="none" strike="noStrike" cap="none" normalizeH="0" baseline="0">
                  <a:ln>
                    <a:noFill/>
                  </a:ln>
                  <a:solidFill>
                    <a:schemeClr val="tx1"/>
                  </a:solidFill>
                  <a:effectLst/>
                  <a:cs typeface="Times New Roman" panose="02020603050405020304" pitchFamily="18" charset="0"/>
                </a:rPr>
                <a:t>A</a:t>
              </a:r>
              <a:r>
                <a:rPr kumimoji="0" lang="en-US" altLang="zh-CN" sz="2000" i="0" u="none" strike="noStrike" cap="none" normalizeH="0" baseline="-30000">
                  <a:ln>
                    <a:noFill/>
                  </a:ln>
                  <a:solidFill>
                    <a:schemeClr val="tx1"/>
                  </a:solidFill>
                  <a:effectLst/>
                  <a:cs typeface="Times New Roman" panose="02020603050405020304" pitchFamily="18" charset="0"/>
                </a:rPr>
                <a:t>2</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61" name="Line 29"/>
            <p:cNvSpPr>
              <a:spLocks noChangeShapeType="1"/>
            </p:cNvSpPr>
            <p:nvPr/>
          </p:nvSpPr>
          <p:spPr bwMode="auto">
            <a:xfrm>
              <a:off x="6973888" y="6260148"/>
              <a:ext cx="1920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62" name="Line 28"/>
            <p:cNvSpPr>
              <a:spLocks noChangeShapeType="1"/>
            </p:cNvSpPr>
            <p:nvPr/>
          </p:nvSpPr>
          <p:spPr bwMode="auto">
            <a:xfrm>
              <a:off x="6977063" y="6499860"/>
              <a:ext cx="1889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63" name="Line 27"/>
            <p:cNvSpPr>
              <a:spLocks noChangeShapeType="1"/>
            </p:cNvSpPr>
            <p:nvPr/>
          </p:nvSpPr>
          <p:spPr bwMode="auto">
            <a:xfrm>
              <a:off x="6978650" y="6379210"/>
              <a:ext cx="187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64" name="Line 26"/>
            <p:cNvSpPr>
              <a:spLocks noChangeShapeType="1"/>
            </p:cNvSpPr>
            <p:nvPr/>
          </p:nvSpPr>
          <p:spPr bwMode="auto">
            <a:xfrm>
              <a:off x="6959600" y="5899785"/>
              <a:ext cx="1619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65" name="Line 25"/>
            <p:cNvSpPr>
              <a:spLocks noChangeShapeType="1"/>
            </p:cNvSpPr>
            <p:nvPr/>
          </p:nvSpPr>
          <p:spPr bwMode="auto">
            <a:xfrm rot="-10800000">
              <a:off x="6953250" y="5641023"/>
              <a:ext cx="2111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66" name="Line 24"/>
            <p:cNvSpPr>
              <a:spLocks noChangeShapeType="1"/>
            </p:cNvSpPr>
            <p:nvPr/>
          </p:nvSpPr>
          <p:spPr bwMode="auto">
            <a:xfrm rot="-10800000">
              <a:off x="6956425" y="5766435"/>
              <a:ext cx="1746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67" name="Oval 23"/>
            <p:cNvSpPr>
              <a:spLocks noChangeArrowheads="1"/>
            </p:cNvSpPr>
            <p:nvPr/>
          </p:nvSpPr>
          <p:spPr bwMode="auto">
            <a:xfrm>
              <a:off x="7118350" y="5750560"/>
              <a:ext cx="42863" cy="42863"/>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68" name="Oval 22"/>
            <p:cNvSpPr>
              <a:spLocks noChangeArrowheads="1"/>
            </p:cNvSpPr>
            <p:nvPr/>
          </p:nvSpPr>
          <p:spPr bwMode="auto">
            <a:xfrm>
              <a:off x="7116763" y="5879148"/>
              <a:ext cx="42862" cy="42862"/>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69" name="Oval 21"/>
            <p:cNvSpPr>
              <a:spLocks noChangeArrowheads="1"/>
            </p:cNvSpPr>
            <p:nvPr/>
          </p:nvSpPr>
          <p:spPr bwMode="auto">
            <a:xfrm>
              <a:off x="7902575" y="5598160"/>
              <a:ext cx="42863" cy="42863"/>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70" name="Oval 20"/>
            <p:cNvSpPr>
              <a:spLocks noChangeArrowheads="1"/>
            </p:cNvSpPr>
            <p:nvPr/>
          </p:nvSpPr>
          <p:spPr bwMode="auto">
            <a:xfrm>
              <a:off x="7896225" y="5726748"/>
              <a:ext cx="42863" cy="42862"/>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71" name="Oval 19"/>
            <p:cNvSpPr>
              <a:spLocks noChangeArrowheads="1"/>
            </p:cNvSpPr>
            <p:nvPr/>
          </p:nvSpPr>
          <p:spPr bwMode="auto">
            <a:xfrm>
              <a:off x="7902575" y="5852160"/>
              <a:ext cx="42863" cy="42863"/>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72" name="Oval 18"/>
            <p:cNvSpPr>
              <a:spLocks noChangeArrowheads="1"/>
            </p:cNvSpPr>
            <p:nvPr/>
          </p:nvSpPr>
          <p:spPr bwMode="auto">
            <a:xfrm>
              <a:off x="7896225" y="5993448"/>
              <a:ext cx="42863" cy="42862"/>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73" name="Oval 17"/>
            <p:cNvSpPr>
              <a:spLocks noChangeArrowheads="1"/>
            </p:cNvSpPr>
            <p:nvPr/>
          </p:nvSpPr>
          <p:spPr bwMode="auto">
            <a:xfrm>
              <a:off x="7899400" y="6123623"/>
              <a:ext cx="42863" cy="42862"/>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74" name="Oval 16"/>
            <p:cNvSpPr>
              <a:spLocks noChangeArrowheads="1"/>
            </p:cNvSpPr>
            <p:nvPr/>
          </p:nvSpPr>
          <p:spPr bwMode="auto">
            <a:xfrm>
              <a:off x="7896225" y="6249035"/>
              <a:ext cx="42863" cy="42863"/>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75" name="Oval 15"/>
            <p:cNvSpPr>
              <a:spLocks noChangeArrowheads="1"/>
            </p:cNvSpPr>
            <p:nvPr/>
          </p:nvSpPr>
          <p:spPr bwMode="auto">
            <a:xfrm>
              <a:off x="7899400" y="6385560"/>
              <a:ext cx="42863" cy="42863"/>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76" name="Oval 14"/>
            <p:cNvSpPr>
              <a:spLocks noChangeArrowheads="1"/>
            </p:cNvSpPr>
            <p:nvPr/>
          </p:nvSpPr>
          <p:spPr bwMode="auto">
            <a:xfrm>
              <a:off x="7896225" y="6512560"/>
              <a:ext cx="42863" cy="42863"/>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77" name="Line 13"/>
            <p:cNvSpPr>
              <a:spLocks noChangeShapeType="1"/>
            </p:cNvSpPr>
            <p:nvPr/>
          </p:nvSpPr>
          <p:spPr bwMode="auto">
            <a:xfrm>
              <a:off x="6896100" y="5993448"/>
              <a:ext cx="101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78" name="Line 12"/>
            <p:cNvSpPr>
              <a:spLocks noChangeShapeType="1"/>
            </p:cNvSpPr>
            <p:nvPr/>
          </p:nvSpPr>
          <p:spPr bwMode="auto">
            <a:xfrm flipH="1">
              <a:off x="6953250" y="5763260"/>
              <a:ext cx="0" cy="2301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79" name="Text Box 11"/>
            <p:cNvSpPr txBox="1">
              <a:spLocks noChangeArrowheads="1"/>
            </p:cNvSpPr>
            <p:nvPr/>
          </p:nvSpPr>
          <p:spPr bwMode="auto">
            <a:xfrm>
              <a:off x="7129463" y="6172835"/>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endParaRPr lang="zh-CN" altLang="en-US" sz="6000"/>
            </a:p>
          </p:txBody>
        </p:sp>
        <p:sp>
          <p:nvSpPr>
            <p:cNvPr id="80" name="Text Box 10"/>
            <p:cNvSpPr txBox="1">
              <a:spLocks noChangeArrowheads="1"/>
            </p:cNvSpPr>
            <p:nvPr/>
          </p:nvSpPr>
          <p:spPr bwMode="auto">
            <a:xfrm>
              <a:off x="6753225" y="5526723"/>
              <a:ext cx="2952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1" u="none" strike="noStrike" cap="none" normalizeH="0" baseline="0">
                  <a:ln>
                    <a:noFill/>
                  </a:ln>
                  <a:solidFill>
                    <a:schemeClr val="tx1"/>
                  </a:solidFill>
                  <a:effectLst/>
                  <a:cs typeface="Times New Roman" panose="02020603050405020304" pitchFamily="18" charset="0"/>
                </a:rPr>
                <a:t>A</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81" name="Text Box 9"/>
            <p:cNvSpPr txBox="1">
              <a:spLocks noChangeArrowheads="1"/>
            </p:cNvSpPr>
            <p:nvPr/>
          </p:nvSpPr>
          <p:spPr bwMode="auto">
            <a:xfrm>
              <a:off x="6819900" y="6163310"/>
              <a:ext cx="1873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1" u="none" strike="noStrike" cap="none" normalizeH="0" baseline="0">
                  <a:ln>
                    <a:noFill/>
                  </a:ln>
                  <a:solidFill>
                    <a:schemeClr val="tx1"/>
                  </a:solidFill>
                  <a:effectLst/>
                  <a:cs typeface="Times New Roman" panose="02020603050405020304" pitchFamily="18" charset="0"/>
                </a:rPr>
                <a:t>D</a:t>
              </a:r>
              <a:endParaRPr kumimoji="0" lang="en-US" altLang="zh-CN" sz="110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82" name="Text Box 8"/>
            <p:cNvSpPr txBox="1">
              <a:spLocks noChangeArrowheads="1"/>
            </p:cNvSpPr>
            <p:nvPr/>
          </p:nvSpPr>
          <p:spPr bwMode="auto">
            <a:xfrm>
              <a:off x="6810375" y="6307773"/>
              <a:ext cx="1873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1" u="none" strike="noStrike" cap="none" normalizeH="0" baseline="0">
                  <a:ln>
                    <a:noFill/>
                  </a:ln>
                  <a:solidFill>
                    <a:schemeClr val="tx1"/>
                  </a:solidFill>
                  <a:effectLst/>
                  <a:cs typeface="Times New Roman" panose="02020603050405020304" pitchFamily="18" charset="0"/>
                </a:rPr>
                <a:t>C</a:t>
              </a:r>
              <a:endParaRPr kumimoji="0" lang="en-US" altLang="zh-CN" sz="110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83" name="Text Box 7"/>
            <p:cNvSpPr txBox="1">
              <a:spLocks noChangeArrowheads="1"/>
            </p:cNvSpPr>
            <p:nvPr/>
          </p:nvSpPr>
          <p:spPr bwMode="auto">
            <a:xfrm>
              <a:off x="6810375" y="6439535"/>
              <a:ext cx="1873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1" u="none" strike="noStrike" cap="none" normalizeH="0" baseline="0">
                  <a:ln>
                    <a:noFill/>
                  </a:ln>
                  <a:solidFill>
                    <a:schemeClr val="tx1"/>
                  </a:solidFill>
                  <a:effectLst/>
                  <a:cs typeface="Times New Roman" panose="02020603050405020304" pitchFamily="18" charset="0"/>
                </a:rPr>
                <a:t>B</a:t>
              </a:r>
              <a:endParaRPr kumimoji="0" lang="en-US" altLang="zh-CN" sz="110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84" name="AutoShape 6"/>
            <p:cNvSpPr>
              <a:spLocks noChangeShapeType="1"/>
            </p:cNvSpPr>
            <p:nvPr/>
          </p:nvSpPr>
          <p:spPr bwMode="auto">
            <a:xfrm>
              <a:off x="8048625" y="6014085"/>
              <a:ext cx="327025" cy="125413"/>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85" name="AutoShape 5"/>
            <p:cNvSpPr>
              <a:spLocks noChangeShapeType="1"/>
            </p:cNvSpPr>
            <p:nvPr/>
          </p:nvSpPr>
          <p:spPr bwMode="auto">
            <a:xfrm flipV="1">
              <a:off x="8042275" y="6188710"/>
              <a:ext cx="347663" cy="79375"/>
            </a:xfrm>
            <a:prstGeom prst="bentConnector3">
              <a:avLst>
                <a:gd name="adj1" fmla="val 12977"/>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86" name="AutoShape 4"/>
            <p:cNvSpPr>
              <a:spLocks noChangeShapeType="1"/>
            </p:cNvSpPr>
            <p:nvPr/>
          </p:nvSpPr>
          <p:spPr bwMode="auto">
            <a:xfrm flipV="1">
              <a:off x="8037513" y="6228398"/>
              <a:ext cx="352425" cy="177800"/>
            </a:xfrm>
            <a:prstGeom prst="bentConnector3">
              <a:avLst>
                <a:gd name="adj1" fmla="val 29727"/>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87" name="AutoShape 3"/>
            <p:cNvSpPr>
              <a:spLocks noChangeShapeType="1"/>
            </p:cNvSpPr>
            <p:nvPr/>
          </p:nvSpPr>
          <p:spPr bwMode="auto">
            <a:xfrm flipV="1">
              <a:off x="8042275" y="6280785"/>
              <a:ext cx="347663" cy="249238"/>
            </a:xfrm>
            <a:prstGeom prst="bentConnector3">
              <a:avLst>
                <a:gd name="adj1" fmla="val 49907"/>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88" name="文本框 2"/>
            <p:cNvSpPr txBox="1">
              <a:spLocks noChangeArrowheads="1"/>
            </p:cNvSpPr>
            <p:nvPr/>
          </p:nvSpPr>
          <p:spPr bwMode="auto">
            <a:xfrm>
              <a:off x="8383587" y="6118936"/>
              <a:ext cx="222250" cy="17296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a:ln>
                    <a:noFill/>
                  </a:ln>
                  <a:solidFill>
                    <a:schemeClr val="tx1"/>
                  </a:solidFill>
                  <a:effectLst/>
                  <a:cs typeface="Times New Roman" panose="02020603050405020304" pitchFamily="18" charset="0"/>
                </a:rPr>
                <a:t>&amp;</a:t>
              </a:r>
              <a:endParaRPr kumimoji="0" lang="en-US" altLang="zh-CN" sz="4800" i="0" u="none" strike="noStrike" cap="none" normalizeH="0" baseline="0">
                <a:ln>
                  <a:noFill/>
                </a:ln>
                <a:solidFill>
                  <a:schemeClr val="tx1"/>
                </a:solidFill>
                <a:effectLst/>
                <a:latin typeface="Arial" panose="020B0604020202020204" pitchFamily="34" charset="0"/>
              </a:endParaRPr>
            </a:p>
          </p:txBody>
        </p:sp>
        <p:sp>
          <p:nvSpPr>
            <p:cNvPr id="89" name="Line 57"/>
            <p:cNvSpPr>
              <a:spLocks noChangeShapeType="1"/>
            </p:cNvSpPr>
            <p:nvPr/>
          </p:nvSpPr>
          <p:spPr bwMode="auto">
            <a:xfrm rot="-10800000">
              <a:off x="8640763" y="6188710"/>
              <a:ext cx="1920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6000"/>
            </a:p>
          </p:txBody>
        </p:sp>
        <p:sp>
          <p:nvSpPr>
            <p:cNvPr id="90" name="Oval 56"/>
            <p:cNvSpPr>
              <a:spLocks noChangeArrowheads="1"/>
            </p:cNvSpPr>
            <p:nvPr/>
          </p:nvSpPr>
          <p:spPr bwMode="auto">
            <a:xfrm>
              <a:off x="8597900" y="6172835"/>
              <a:ext cx="42863" cy="42863"/>
            </a:xfrm>
            <a:prstGeom prst="ellipse">
              <a:avLst/>
            </a:pr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6000"/>
            </a:p>
          </p:txBody>
        </p:sp>
        <p:sp>
          <p:nvSpPr>
            <p:cNvPr id="91" name="Text Box 55"/>
            <p:cNvSpPr txBox="1">
              <a:spLocks noChangeArrowheads="1"/>
            </p:cNvSpPr>
            <p:nvPr/>
          </p:nvSpPr>
          <p:spPr bwMode="auto">
            <a:xfrm>
              <a:off x="8640763" y="6026785"/>
              <a:ext cx="27781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i="0" u="none" strike="noStrike" cap="none" normalizeH="0" baseline="0">
                  <a:ln>
                    <a:noFill/>
                  </a:ln>
                  <a:solidFill>
                    <a:schemeClr val="tx1"/>
                  </a:solidFill>
                  <a:effectLst/>
                  <a:cs typeface="Times New Roman" panose="02020603050405020304" pitchFamily="18" charset="0"/>
                </a:rPr>
                <a:t>F</a:t>
              </a:r>
              <a:endParaRPr kumimoji="0" lang="en-US" altLang="zh-CN" sz="480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702407592"/>
      </p:ext>
    </p:extLst>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5" name="Rectangle 2"/>
          <p:cNvSpPr>
            <a:spLocks noChangeArrowheads="1"/>
          </p:cNvSpPr>
          <p:nvPr/>
        </p:nvSpPr>
        <p:spPr bwMode="auto">
          <a:xfrm>
            <a:off x="4357688" y="6054725"/>
            <a:ext cx="1150937"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D</a:t>
            </a:r>
            <a:r>
              <a:rPr kumimoji="1" lang="en-US" altLang="zh-CN" sz="2000" i="0" baseline="-25000"/>
              <a:t>3</a:t>
            </a:r>
            <a:r>
              <a:rPr kumimoji="1" lang="en-US" altLang="zh-CN" sz="2000" i="0"/>
              <a:t>=1</a:t>
            </a:r>
          </a:p>
        </p:txBody>
      </p:sp>
      <p:sp>
        <p:nvSpPr>
          <p:cNvPr id="36" name="Rectangle 3"/>
          <p:cNvSpPr>
            <a:spLocks noChangeArrowheads="1"/>
          </p:cNvSpPr>
          <p:nvPr/>
        </p:nvSpPr>
        <p:spPr bwMode="auto">
          <a:xfrm>
            <a:off x="4357688" y="4737100"/>
            <a:ext cx="1150937"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D</a:t>
            </a:r>
            <a:r>
              <a:rPr kumimoji="1" lang="en-US" altLang="zh-CN" sz="2000" i="0" baseline="-25000"/>
              <a:t>1</a:t>
            </a:r>
            <a:r>
              <a:rPr kumimoji="1" lang="en-US" altLang="zh-CN" sz="2000" i="0"/>
              <a:t>=D</a:t>
            </a:r>
          </a:p>
        </p:txBody>
      </p:sp>
      <p:sp>
        <p:nvSpPr>
          <p:cNvPr id="37" name="Rectangle 4"/>
          <p:cNvSpPr>
            <a:spLocks noChangeArrowheads="1"/>
          </p:cNvSpPr>
          <p:nvPr/>
        </p:nvSpPr>
        <p:spPr bwMode="auto">
          <a:xfrm>
            <a:off x="2628900" y="2662238"/>
            <a:ext cx="1728788"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D</a:t>
            </a:r>
            <a:r>
              <a:rPr kumimoji="1" lang="en-US" altLang="zh-CN" sz="2000" i="0" baseline="-25000"/>
              <a:t>1</a:t>
            </a:r>
            <a:r>
              <a:rPr kumimoji="1" lang="en-US" altLang="zh-CN" sz="2000" i="0"/>
              <a:t>=0</a:t>
            </a:r>
          </a:p>
          <a:p>
            <a:pPr algn="ctr" eaLnBrk="1" hangingPunct="1">
              <a:lnSpc>
                <a:spcPct val="100000"/>
              </a:lnSpc>
              <a:buClr>
                <a:srgbClr val="66FF33"/>
              </a:buClr>
              <a:buFont typeface="Wingdings" panose="05000000000000000000" pitchFamily="2" charset="2"/>
              <a:buNone/>
            </a:pPr>
            <a:r>
              <a:rPr kumimoji="1" lang="en-US" altLang="zh-CN" sz="2000" i="0"/>
              <a:t>(F</a:t>
            </a:r>
            <a:r>
              <a:rPr kumimoji="1" lang="zh-CN" altLang="en-US" sz="2000" i="0"/>
              <a:t>与</a:t>
            </a:r>
            <a:r>
              <a:rPr kumimoji="1" lang="en-US" altLang="zh-CN" sz="2000" i="0"/>
              <a:t>CD)</a:t>
            </a:r>
            <a:r>
              <a:rPr kumimoji="1" lang="zh-CN" altLang="en-US" sz="2000" i="0"/>
              <a:t>无关</a:t>
            </a:r>
          </a:p>
        </p:txBody>
      </p:sp>
      <p:sp>
        <p:nvSpPr>
          <p:cNvPr id="38" name="Rectangle 5"/>
          <p:cNvSpPr>
            <a:spLocks noChangeArrowheads="1"/>
          </p:cNvSpPr>
          <p:nvPr/>
        </p:nvSpPr>
        <p:spPr bwMode="auto">
          <a:xfrm>
            <a:off x="4357687" y="5419407"/>
            <a:ext cx="11509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D</a:t>
            </a:r>
            <a:r>
              <a:rPr kumimoji="1" lang="en-US" altLang="zh-CN" sz="2000" i="0" baseline="-25000"/>
              <a:t>2</a:t>
            </a:r>
            <a:r>
              <a:rPr kumimoji="1" lang="en-US" altLang="zh-CN" sz="2000" i="0"/>
              <a:t>=D</a:t>
            </a:r>
          </a:p>
        </p:txBody>
      </p:sp>
      <p:sp>
        <p:nvSpPr>
          <p:cNvPr id="39" name="Rectangle 6"/>
          <p:cNvSpPr>
            <a:spLocks noChangeArrowheads="1"/>
          </p:cNvSpPr>
          <p:nvPr/>
        </p:nvSpPr>
        <p:spPr bwMode="auto">
          <a:xfrm>
            <a:off x="4357688" y="4017963"/>
            <a:ext cx="115093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D</a:t>
            </a:r>
            <a:r>
              <a:rPr kumimoji="1" lang="en-US" altLang="zh-CN" sz="2000" i="0" baseline="-25000"/>
              <a:t>0</a:t>
            </a:r>
            <a:r>
              <a:rPr kumimoji="1" lang="en-US" altLang="zh-CN" sz="2000" i="0"/>
              <a:t>=0</a:t>
            </a:r>
          </a:p>
        </p:txBody>
      </p:sp>
      <p:sp>
        <p:nvSpPr>
          <p:cNvPr id="40" name="Rectangle 7"/>
          <p:cNvSpPr>
            <a:spLocks noChangeArrowheads="1"/>
          </p:cNvSpPr>
          <p:nvPr/>
        </p:nvSpPr>
        <p:spPr bwMode="auto">
          <a:xfrm>
            <a:off x="4357688" y="976313"/>
            <a:ext cx="11509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1800" i="0"/>
              <a:t>方案二</a:t>
            </a:r>
          </a:p>
        </p:txBody>
      </p:sp>
      <p:sp>
        <p:nvSpPr>
          <p:cNvPr id="41" name="Rectangle 8"/>
          <p:cNvSpPr>
            <a:spLocks noChangeArrowheads="1"/>
          </p:cNvSpPr>
          <p:nvPr/>
        </p:nvSpPr>
        <p:spPr bwMode="auto">
          <a:xfrm>
            <a:off x="2628900" y="5386388"/>
            <a:ext cx="1728788"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D</a:t>
            </a:r>
            <a:r>
              <a:rPr kumimoji="1" lang="en-US" altLang="zh-CN" sz="2000" i="0" baseline="-25000"/>
              <a:t>3</a:t>
            </a:r>
            <a:r>
              <a:rPr kumimoji="1" lang="en-US" altLang="zh-CN" sz="2000" i="0"/>
              <a:t>=C+D</a:t>
            </a:r>
          </a:p>
          <a:p>
            <a:pPr algn="ctr" eaLnBrk="1" hangingPunct="1">
              <a:lnSpc>
                <a:spcPct val="100000"/>
              </a:lnSpc>
              <a:buClr>
                <a:srgbClr val="66FF33"/>
              </a:buClr>
              <a:buFont typeface="Wingdings" panose="05000000000000000000" pitchFamily="2" charset="2"/>
              <a:buNone/>
            </a:pPr>
            <a:r>
              <a:rPr kumimoji="1" lang="en-US" altLang="zh-CN" sz="2000" i="0"/>
              <a:t>(F=C+D)</a:t>
            </a:r>
          </a:p>
        </p:txBody>
      </p:sp>
      <p:sp>
        <p:nvSpPr>
          <p:cNvPr id="42" name="Rectangle 9"/>
          <p:cNvSpPr>
            <a:spLocks noChangeArrowheads="1"/>
          </p:cNvSpPr>
          <p:nvPr/>
        </p:nvSpPr>
        <p:spPr bwMode="auto">
          <a:xfrm>
            <a:off x="2628900" y="4017963"/>
            <a:ext cx="17287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D</a:t>
            </a:r>
            <a:r>
              <a:rPr kumimoji="1" lang="en-US" altLang="zh-CN" sz="2000" i="0" baseline="-25000"/>
              <a:t>2</a:t>
            </a:r>
            <a:r>
              <a:rPr kumimoji="1" lang="en-US" altLang="zh-CN" sz="2000" i="0"/>
              <a:t>=CD</a:t>
            </a:r>
          </a:p>
          <a:p>
            <a:pPr algn="ctr" eaLnBrk="1" hangingPunct="1">
              <a:lnSpc>
                <a:spcPct val="100000"/>
              </a:lnSpc>
              <a:buClr>
                <a:srgbClr val="66FF33"/>
              </a:buClr>
              <a:buFont typeface="Wingdings" panose="05000000000000000000" pitchFamily="2" charset="2"/>
              <a:buNone/>
            </a:pPr>
            <a:r>
              <a:rPr kumimoji="1" lang="en-US" altLang="zh-CN" sz="2000" i="0"/>
              <a:t>(F=CD)</a:t>
            </a:r>
          </a:p>
        </p:txBody>
      </p:sp>
      <p:sp>
        <p:nvSpPr>
          <p:cNvPr id="43" name="Rectangle 10"/>
          <p:cNvSpPr>
            <a:spLocks noChangeArrowheads="1"/>
          </p:cNvSpPr>
          <p:nvPr/>
        </p:nvSpPr>
        <p:spPr bwMode="auto">
          <a:xfrm>
            <a:off x="2628900" y="1306513"/>
            <a:ext cx="1728788"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D</a:t>
            </a:r>
            <a:r>
              <a:rPr kumimoji="1" lang="en-US" altLang="zh-CN" sz="2000" i="0" baseline="-25000"/>
              <a:t>0</a:t>
            </a:r>
            <a:r>
              <a:rPr kumimoji="1" lang="en-US" altLang="zh-CN" sz="2000" i="0"/>
              <a:t>=0</a:t>
            </a:r>
          </a:p>
          <a:p>
            <a:pPr algn="ctr" eaLnBrk="1" hangingPunct="1">
              <a:lnSpc>
                <a:spcPct val="100000"/>
              </a:lnSpc>
              <a:buClr>
                <a:srgbClr val="66FF33"/>
              </a:buClr>
              <a:buFont typeface="Wingdings" panose="05000000000000000000" pitchFamily="2" charset="2"/>
              <a:buNone/>
            </a:pPr>
            <a:r>
              <a:rPr kumimoji="1" lang="en-US" altLang="zh-CN" sz="2000" i="0"/>
              <a:t>(F</a:t>
            </a:r>
            <a:r>
              <a:rPr kumimoji="1" lang="zh-CN" altLang="en-US" sz="2000" i="0"/>
              <a:t>与</a:t>
            </a:r>
            <a:r>
              <a:rPr kumimoji="1" lang="en-US" altLang="zh-CN" sz="2000" i="0"/>
              <a:t>CD)</a:t>
            </a:r>
            <a:r>
              <a:rPr kumimoji="1" lang="zh-CN" altLang="en-US" sz="2000" i="0"/>
              <a:t>无关</a:t>
            </a:r>
          </a:p>
        </p:txBody>
      </p:sp>
      <p:sp>
        <p:nvSpPr>
          <p:cNvPr id="44" name="Rectangle 11"/>
          <p:cNvSpPr>
            <a:spLocks noChangeArrowheads="1"/>
          </p:cNvSpPr>
          <p:nvPr/>
        </p:nvSpPr>
        <p:spPr bwMode="auto">
          <a:xfrm>
            <a:off x="2628900" y="976313"/>
            <a:ext cx="17287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1800" i="0"/>
              <a:t>方案一</a:t>
            </a:r>
          </a:p>
        </p:txBody>
      </p:sp>
      <p:grpSp>
        <p:nvGrpSpPr>
          <p:cNvPr id="45" name="Group 12"/>
          <p:cNvGrpSpPr>
            <a:grpSpLocks/>
          </p:cNvGrpSpPr>
          <p:nvPr/>
        </p:nvGrpSpPr>
        <p:grpSpPr bwMode="auto">
          <a:xfrm>
            <a:off x="468313" y="941388"/>
            <a:ext cx="5040312" cy="5800725"/>
            <a:chOff x="295" y="593"/>
            <a:chExt cx="3175" cy="3654"/>
          </a:xfrm>
        </p:grpSpPr>
        <p:sp>
          <p:nvSpPr>
            <p:cNvPr id="46" name="Line 13"/>
            <p:cNvSpPr>
              <a:spLocks noChangeShapeType="1"/>
            </p:cNvSpPr>
            <p:nvPr/>
          </p:nvSpPr>
          <p:spPr bwMode="auto">
            <a:xfrm>
              <a:off x="295" y="1677"/>
              <a:ext cx="2450" cy="0"/>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7" name="Group 14"/>
            <p:cNvGrpSpPr>
              <a:grpSpLocks/>
            </p:cNvGrpSpPr>
            <p:nvPr/>
          </p:nvGrpSpPr>
          <p:grpSpPr bwMode="auto">
            <a:xfrm>
              <a:off x="295" y="593"/>
              <a:ext cx="3175" cy="3654"/>
              <a:chOff x="295" y="593"/>
              <a:chExt cx="3175" cy="3654"/>
            </a:xfrm>
          </p:grpSpPr>
          <p:sp>
            <p:nvSpPr>
              <p:cNvPr id="48" name="Rectangle 15"/>
              <p:cNvSpPr>
                <a:spLocks noChangeArrowheads="1"/>
              </p:cNvSpPr>
              <p:nvPr/>
            </p:nvSpPr>
            <p:spPr bwMode="auto">
              <a:xfrm>
                <a:off x="1111" y="1677"/>
                <a:ext cx="545"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p:txBody>
          </p:sp>
          <p:sp>
            <p:nvSpPr>
              <p:cNvPr id="49" name="Rectangle 16"/>
              <p:cNvSpPr>
                <a:spLocks noChangeArrowheads="1"/>
              </p:cNvSpPr>
              <p:nvPr/>
            </p:nvSpPr>
            <p:spPr bwMode="auto">
              <a:xfrm>
                <a:off x="295" y="1677"/>
                <a:ext cx="816"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0  1  0  0</a:t>
                </a:r>
              </a:p>
              <a:p>
                <a:pPr algn="ctr" eaLnBrk="1" hangingPunct="1">
                  <a:lnSpc>
                    <a:spcPct val="100000"/>
                  </a:lnSpc>
                  <a:buClr>
                    <a:srgbClr val="66FF33"/>
                  </a:buClr>
                  <a:buFont typeface="Wingdings" panose="05000000000000000000" pitchFamily="2" charset="2"/>
                  <a:buNone/>
                </a:pPr>
                <a:r>
                  <a:rPr kumimoji="1" lang="en-US" altLang="zh-CN" sz="1800" i="0"/>
                  <a:t>0  1  0  1</a:t>
                </a:r>
              </a:p>
              <a:p>
                <a:pPr algn="ctr" eaLnBrk="1" hangingPunct="1">
                  <a:lnSpc>
                    <a:spcPct val="100000"/>
                  </a:lnSpc>
                  <a:buClr>
                    <a:srgbClr val="66FF33"/>
                  </a:buClr>
                  <a:buFont typeface="Wingdings" panose="05000000000000000000" pitchFamily="2" charset="2"/>
                  <a:buNone/>
                </a:pPr>
                <a:r>
                  <a:rPr kumimoji="1" lang="en-US" altLang="zh-CN" sz="1800" i="0"/>
                  <a:t>0  1  1  0</a:t>
                </a:r>
              </a:p>
              <a:p>
                <a:pPr algn="ctr" eaLnBrk="1" hangingPunct="1">
                  <a:lnSpc>
                    <a:spcPct val="100000"/>
                  </a:lnSpc>
                  <a:buClr>
                    <a:srgbClr val="66FF33"/>
                  </a:buClr>
                  <a:buFont typeface="Wingdings" panose="05000000000000000000" pitchFamily="2" charset="2"/>
                  <a:buNone/>
                </a:pPr>
                <a:r>
                  <a:rPr kumimoji="1" lang="en-US" altLang="zh-CN" sz="1800" i="0"/>
                  <a:t>0  1  1  1</a:t>
                </a:r>
              </a:p>
            </p:txBody>
          </p:sp>
          <p:sp>
            <p:nvSpPr>
              <p:cNvPr id="50" name="Rectangle 17"/>
              <p:cNvSpPr>
                <a:spLocks noChangeArrowheads="1"/>
              </p:cNvSpPr>
              <p:nvPr/>
            </p:nvSpPr>
            <p:spPr bwMode="auto">
              <a:xfrm>
                <a:off x="1111" y="3393"/>
                <a:ext cx="545"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1</a:t>
                </a:r>
              </a:p>
              <a:p>
                <a:pPr algn="ctr" eaLnBrk="1" hangingPunct="1">
                  <a:lnSpc>
                    <a:spcPct val="100000"/>
                  </a:lnSpc>
                  <a:buClr>
                    <a:srgbClr val="66FF33"/>
                  </a:buClr>
                  <a:buFont typeface="Wingdings" panose="05000000000000000000" pitchFamily="2" charset="2"/>
                  <a:buNone/>
                </a:pPr>
                <a:r>
                  <a:rPr kumimoji="1" lang="en-US" altLang="zh-CN" sz="1800" i="0"/>
                  <a:t>1</a:t>
                </a:r>
              </a:p>
              <a:p>
                <a:pPr algn="ctr" eaLnBrk="1" hangingPunct="1">
                  <a:lnSpc>
                    <a:spcPct val="100000"/>
                  </a:lnSpc>
                  <a:buClr>
                    <a:srgbClr val="66FF33"/>
                  </a:buClr>
                  <a:buFont typeface="Wingdings" panose="05000000000000000000" pitchFamily="2" charset="2"/>
                  <a:buNone/>
                </a:pPr>
                <a:r>
                  <a:rPr kumimoji="1" lang="en-US" altLang="zh-CN" sz="1800" i="0"/>
                  <a:t>1</a:t>
                </a:r>
              </a:p>
            </p:txBody>
          </p:sp>
          <p:sp>
            <p:nvSpPr>
              <p:cNvPr id="51" name="Rectangle 18"/>
              <p:cNvSpPr>
                <a:spLocks noChangeArrowheads="1"/>
              </p:cNvSpPr>
              <p:nvPr/>
            </p:nvSpPr>
            <p:spPr bwMode="auto">
              <a:xfrm>
                <a:off x="1111" y="2531"/>
                <a:ext cx="545"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1</a:t>
                </a:r>
              </a:p>
            </p:txBody>
          </p:sp>
          <p:sp>
            <p:nvSpPr>
              <p:cNvPr id="52" name="Rectangle 19"/>
              <p:cNvSpPr>
                <a:spLocks noChangeArrowheads="1"/>
              </p:cNvSpPr>
              <p:nvPr/>
            </p:nvSpPr>
            <p:spPr bwMode="auto">
              <a:xfrm>
                <a:off x="1111" y="890"/>
                <a:ext cx="545"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a:p>
                <a:pPr algn="ctr" eaLnBrk="1" hangingPunct="1">
                  <a:lnSpc>
                    <a:spcPct val="100000"/>
                  </a:lnSpc>
                  <a:buClr>
                    <a:srgbClr val="66FF33"/>
                  </a:buClr>
                  <a:buFont typeface="Wingdings" panose="05000000000000000000" pitchFamily="2" charset="2"/>
                  <a:buNone/>
                </a:pPr>
                <a:r>
                  <a:rPr kumimoji="1" lang="en-US" altLang="zh-CN" sz="1800" i="0"/>
                  <a:t>0</a:t>
                </a:r>
              </a:p>
            </p:txBody>
          </p:sp>
          <p:sp>
            <p:nvSpPr>
              <p:cNvPr id="53" name="Rectangle 20"/>
              <p:cNvSpPr>
                <a:spLocks noChangeArrowheads="1"/>
              </p:cNvSpPr>
              <p:nvPr/>
            </p:nvSpPr>
            <p:spPr bwMode="auto">
              <a:xfrm>
                <a:off x="1111" y="615"/>
                <a:ext cx="54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F</a:t>
                </a:r>
              </a:p>
            </p:txBody>
          </p:sp>
          <p:sp>
            <p:nvSpPr>
              <p:cNvPr id="54" name="Rectangle 21"/>
              <p:cNvSpPr>
                <a:spLocks noChangeArrowheads="1"/>
              </p:cNvSpPr>
              <p:nvPr/>
            </p:nvSpPr>
            <p:spPr bwMode="auto">
              <a:xfrm>
                <a:off x="295" y="3430"/>
                <a:ext cx="816"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1  1  0  0</a:t>
                </a:r>
              </a:p>
              <a:p>
                <a:pPr algn="ctr" eaLnBrk="1" hangingPunct="1">
                  <a:lnSpc>
                    <a:spcPct val="100000"/>
                  </a:lnSpc>
                  <a:buClr>
                    <a:srgbClr val="66FF33"/>
                  </a:buClr>
                  <a:buFont typeface="Wingdings" panose="05000000000000000000" pitchFamily="2" charset="2"/>
                  <a:buNone/>
                </a:pPr>
                <a:r>
                  <a:rPr kumimoji="1" lang="en-US" altLang="zh-CN" sz="1800" i="0"/>
                  <a:t>1  1  0  1</a:t>
                </a:r>
              </a:p>
              <a:p>
                <a:pPr algn="ctr" eaLnBrk="1" hangingPunct="1">
                  <a:lnSpc>
                    <a:spcPct val="100000"/>
                  </a:lnSpc>
                  <a:buClr>
                    <a:srgbClr val="66FF33"/>
                  </a:buClr>
                  <a:buFont typeface="Wingdings" panose="05000000000000000000" pitchFamily="2" charset="2"/>
                  <a:buNone/>
                </a:pPr>
                <a:r>
                  <a:rPr kumimoji="1" lang="en-US" altLang="zh-CN" sz="1800" i="0"/>
                  <a:t>1  1  1  0</a:t>
                </a:r>
              </a:p>
              <a:p>
                <a:pPr algn="ctr" eaLnBrk="1" hangingPunct="1">
                  <a:lnSpc>
                    <a:spcPct val="100000"/>
                  </a:lnSpc>
                  <a:buClr>
                    <a:srgbClr val="66FF33"/>
                  </a:buClr>
                  <a:buFont typeface="Wingdings" panose="05000000000000000000" pitchFamily="2" charset="2"/>
                  <a:buNone/>
                </a:pPr>
                <a:r>
                  <a:rPr kumimoji="1" lang="en-US" altLang="zh-CN" sz="1800" i="0"/>
                  <a:t>1  1  1  1</a:t>
                </a:r>
              </a:p>
            </p:txBody>
          </p:sp>
          <p:sp>
            <p:nvSpPr>
              <p:cNvPr id="55" name="Rectangle 22"/>
              <p:cNvSpPr>
                <a:spLocks noChangeArrowheads="1"/>
              </p:cNvSpPr>
              <p:nvPr/>
            </p:nvSpPr>
            <p:spPr bwMode="auto">
              <a:xfrm>
                <a:off x="295" y="2531"/>
                <a:ext cx="816"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1  0  0  0</a:t>
                </a:r>
              </a:p>
              <a:p>
                <a:pPr algn="ctr" eaLnBrk="1" hangingPunct="1">
                  <a:lnSpc>
                    <a:spcPct val="100000"/>
                  </a:lnSpc>
                  <a:buClr>
                    <a:srgbClr val="66FF33"/>
                  </a:buClr>
                  <a:buFont typeface="Wingdings" panose="05000000000000000000" pitchFamily="2" charset="2"/>
                  <a:buNone/>
                </a:pPr>
                <a:r>
                  <a:rPr kumimoji="1" lang="en-US" altLang="zh-CN" sz="1800" i="0"/>
                  <a:t>1  0  0  1</a:t>
                </a:r>
              </a:p>
              <a:p>
                <a:pPr algn="ctr" eaLnBrk="1" hangingPunct="1">
                  <a:lnSpc>
                    <a:spcPct val="100000"/>
                  </a:lnSpc>
                  <a:buClr>
                    <a:srgbClr val="66FF33"/>
                  </a:buClr>
                  <a:buFont typeface="Wingdings" panose="05000000000000000000" pitchFamily="2" charset="2"/>
                  <a:buNone/>
                </a:pPr>
                <a:r>
                  <a:rPr kumimoji="1" lang="en-US" altLang="zh-CN" sz="1800" i="0"/>
                  <a:t>1  0  1  0</a:t>
                </a:r>
              </a:p>
              <a:p>
                <a:pPr algn="ctr" eaLnBrk="1" hangingPunct="1">
                  <a:lnSpc>
                    <a:spcPct val="100000"/>
                  </a:lnSpc>
                  <a:buClr>
                    <a:srgbClr val="66FF33"/>
                  </a:buClr>
                  <a:buFont typeface="Wingdings" panose="05000000000000000000" pitchFamily="2" charset="2"/>
                  <a:buNone/>
                </a:pPr>
                <a:r>
                  <a:rPr kumimoji="1" lang="en-US" altLang="zh-CN" sz="1800" i="0"/>
                  <a:t>1  0  1  1</a:t>
                </a:r>
              </a:p>
            </p:txBody>
          </p:sp>
          <p:sp>
            <p:nvSpPr>
              <p:cNvPr id="56" name="Rectangle 23"/>
              <p:cNvSpPr>
                <a:spLocks noChangeArrowheads="1"/>
              </p:cNvSpPr>
              <p:nvPr/>
            </p:nvSpPr>
            <p:spPr bwMode="auto">
              <a:xfrm>
                <a:off x="295" y="890"/>
                <a:ext cx="816"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0  0  0  0</a:t>
                </a:r>
              </a:p>
              <a:p>
                <a:pPr algn="ctr" eaLnBrk="1" hangingPunct="1">
                  <a:lnSpc>
                    <a:spcPct val="100000"/>
                  </a:lnSpc>
                  <a:buClr>
                    <a:srgbClr val="66FF33"/>
                  </a:buClr>
                  <a:buFont typeface="Wingdings" panose="05000000000000000000" pitchFamily="2" charset="2"/>
                  <a:buNone/>
                </a:pPr>
                <a:r>
                  <a:rPr kumimoji="1" lang="en-US" altLang="zh-CN" sz="1800" i="0"/>
                  <a:t>0  0  0  1</a:t>
                </a:r>
              </a:p>
              <a:p>
                <a:pPr algn="ctr" eaLnBrk="1" hangingPunct="1">
                  <a:lnSpc>
                    <a:spcPct val="100000"/>
                  </a:lnSpc>
                  <a:buClr>
                    <a:srgbClr val="66FF33"/>
                  </a:buClr>
                  <a:buFont typeface="Wingdings" panose="05000000000000000000" pitchFamily="2" charset="2"/>
                  <a:buNone/>
                </a:pPr>
                <a:r>
                  <a:rPr kumimoji="1" lang="en-US" altLang="zh-CN" sz="1800" i="0"/>
                  <a:t>0  0  1  0</a:t>
                </a:r>
              </a:p>
              <a:p>
                <a:pPr algn="ctr" eaLnBrk="1" hangingPunct="1">
                  <a:lnSpc>
                    <a:spcPct val="100000"/>
                  </a:lnSpc>
                  <a:buClr>
                    <a:srgbClr val="66FF33"/>
                  </a:buClr>
                  <a:buFont typeface="Wingdings" panose="05000000000000000000" pitchFamily="2" charset="2"/>
                  <a:buNone/>
                </a:pPr>
                <a:r>
                  <a:rPr kumimoji="1" lang="en-US" altLang="zh-CN" sz="1800" i="0"/>
                  <a:t>0  0  1  1</a:t>
                </a:r>
              </a:p>
            </p:txBody>
          </p:sp>
          <p:sp>
            <p:nvSpPr>
              <p:cNvPr id="57" name="Rectangle 24"/>
              <p:cNvSpPr>
                <a:spLocks noChangeArrowheads="1"/>
              </p:cNvSpPr>
              <p:nvPr/>
            </p:nvSpPr>
            <p:spPr bwMode="auto">
              <a:xfrm>
                <a:off x="295" y="615"/>
                <a:ext cx="8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1800" i="0"/>
                  <a:t>A B C D</a:t>
                </a:r>
              </a:p>
            </p:txBody>
          </p:sp>
          <p:sp>
            <p:nvSpPr>
              <p:cNvPr id="58" name="Line 25"/>
              <p:cNvSpPr>
                <a:spLocks noChangeShapeType="1"/>
              </p:cNvSpPr>
              <p:nvPr/>
            </p:nvSpPr>
            <p:spPr bwMode="auto">
              <a:xfrm>
                <a:off x="295" y="890"/>
                <a:ext cx="3175" cy="0"/>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26"/>
              <p:cNvSpPr>
                <a:spLocks noChangeShapeType="1"/>
              </p:cNvSpPr>
              <p:nvPr/>
            </p:nvSpPr>
            <p:spPr bwMode="auto">
              <a:xfrm>
                <a:off x="295" y="4247"/>
                <a:ext cx="3175" cy="0"/>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27"/>
              <p:cNvSpPr>
                <a:spLocks noChangeShapeType="1"/>
              </p:cNvSpPr>
              <p:nvPr/>
            </p:nvSpPr>
            <p:spPr bwMode="auto">
              <a:xfrm>
                <a:off x="295" y="593"/>
                <a:ext cx="0" cy="3654"/>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28"/>
              <p:cNvSpPr>
                <a:spLocks noChangeShapeType="1"/>
              </p:cNvSpPr>
              <p:nvPr/>
            </p:nvSpPr>
            <p:spPr bwMode="auto">
              <a:xfrm>
                <a:off x="1656" y="593"/>
                <a:ext cx="0" cy="3654"/>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29"/>
              <p:cNvSpPr>
                <a:spLocks noChangeShapeType="1"/>
              </p:cNvSpPr>
              <p:nvPr/>
            </p:nvSpPr>
            <p:spPr bwMode="auto">
              <a:xfrm>
                <a:off x="3470" y="593"/>
                <a:ext cx="0" cy="3654"/>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30"/>
              <p:cNvSpPr>
                <a:spLocks noChangeShapeType="1"/>
              </p:cNvSpPr>
              <p:nvPr/>
            </p:nvSpPr>
            <p:spPr bwMode="auto">
              <a:xfrm>
                <a:off x="295" y="2531"/>
                <a:ext cx="3175" cy="0"/>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31"/>
              <p:cNvSpPr>
                <a:spLocks noChangeShapeType="1"/>
              </p:cNvSpPr>
              <p:nvPr/>
            </p:nvSpPr>
            <p:spPr bwMode="auto">
              <a:xfrm>
                <a:off x="295" y="3393"/>
                <a:ext cx="3175" cy="0"/>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32"/>
              <p:cNvSpPr>
                <a:spLocks noChangeShapeType="1"/>
              </p:cNvSpPr>
              <p:nvPr/>
            </p:nvSpPr>
            <p:spPr bwMode="auto">
              <a:xfrm>
                <a:off x="2745" y="593"/>
                <a:ext cx="0" cy="3654"/>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33"/>
              <p:cNvSpPr>
                <a:spLocks noChangeShapeType="1"/>
              </p:cNvSpPr>
              <p:nvPr/>
            </p:nvSpPr>
            <p:spPr bwMode="auto">
              <a:xfrm>
                <a:off x="1111" y="593"/>
                <a:ext cx="0" cy="3654"/>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34"/>
              <p:cNvSpPr>
                <a:spLocks noChangeShapeType="1"/>
              </p:cNvSpPr>
              <p:nvPr/>
            </p:nvSpPr>
            <p:spPr bwMode="auto">
              <a:xfrm>
                <a:off x="2745" y="2984"/>
                <a:ext cx="725" cy="0"/>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35"/>
              <p:cNvSpPr>
                <a:spLocks noChangeShapeType="1"/>
              </p:cNvSpPr>
              <p:nvPr/>
            </p:nvSpPr>
            <p:spPr bwMode="auto">
              <a:xfrm>
                <a:off x="2745" y="3814"/>
                <a:ext cx="725" cy="0"/>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36"/>
              <p:cNvSpPr>
                <a:spLocks noChangeShapeType="1"/>
              </p:cNvSpPr>
              <p:nvPr/>
            </p:nvSpPr>
            <p:spPr bwMode="auto">
              <a:xfrm>
                <a:off x="295" y="593"/>
                <a:ext cx="3175" cy="0"/>
              </a:xfrm>
              <a:prstGeom prst="line">
                <a:avLst/>
              </a:prstGeom>
              <a:noFill/>
              <a:ln w="25400">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0" name="Text Box 43"/>
          <p:cNvSpPr txBox="1">
            <a:spLocks noChangeArrowheads="1"/>
          </p:cNvSpPr>
          <p:nvPr/>
        </p:nvSpPr>
        <p:spPr bwMode="auto">
          <a:xfrm>
            <a:off x="377266" y="51406"/>
            <a:ext cx="698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b="0" i="0" dirty="0">
                <a:latin typeface="+mn-ea"/>
                <a:ea typeface="+mn-ea"/>
              </a:rPr>
              <a:t>A</a:t>
            </a:r>
            <a:r>
              <a:rPr kumimoji="1" lang="zh-CN" altLang="en-US" sz="2400" b="0" i="0" dirty="0">
                <a:latin typeface="+mn-ea"/>
                <a:ea typeface="+mn-ea"/>
              </a:rPr>
              <a:t>、</a:t>
            </a:r>
            <a:r>
              <a:rPr kumimoji="1" lang="en-US" altLang="zh-CN" sz="2400" b="0" i="0" dirty="0">
                <a:latin typeface="+mn-ea"/>
                <a:ea typeface="+mn-ea"/>
              </a:rPr>
              <a:t>B</a:t>
            </a:r>
            <a:r>
              <a:rPr kumimoji="1" lang="zh-CN" altLang="en-US" sz="2400" b="0" i="0" dirty="0">
                <a:latin typeface="+mn-ea"/>
                <a:ea typeface="+mn-ea"/>
              </a:rPr>
              <a:t>做地址输入端，</a:t>
            </a:r>
            <a:r>
              <a:rPr kumimoji="1" lang="en-US" altLang="zh-CN" sz="2400" b="0" i="0" dirty="0">
                <a:latin typeface="+mn-ea"/>
                <a:ea typeface="+mn-ea"/>
              </a:rPr>
              <a:t>C</a:t>
            </a:r>
            <a:r>
              <a:rPr kumimoji="1" lang="zh-CN" altLang="en-US" sz="2400" b="0" i="0" dirty="0">
                <a:latin typeface="+mn-ea"/>
                <a:ea typeface="+mn-ea"/>
              </a:rPr>
              <a:t>、</a:t>
            </a:r>
            <a:r>
              <a:rPr kumimoji="1" lang="en-US" altLang="zh-CN" sz="2400" b="0" i="0" dirty="0">
                <a:latin typeface="+mn-ea"/>
                <a:ea typeface="+mn-ea"/>
              </a:rPr>
              <a:t>D</a:t>
            </a:r>
            <a:r>
              <a:rPr kumimoji="1" lang="zh-CN" altLang="en-US" sz="2400" b="0" i="0" dirty="0">
                <a:latin typeface="+mn-ea"/>
                <a:ea typeface="+mn-ea"/>
              </a:rPr>
              <a:t>做数据输入端。</a:t>
            </a:r>
          </a:p>
        </p:txBody>
      </p:sp>
      <p:grpSp>
        <p:nvGrpSpPr>
          <p:cNvPr id="71" name="Group 44"/>
          <p:cNvGrpSpPr>
            <a:grpSpLocks/>
          </p:cNvGrpSpPr>
          <p:nvPr/>
        </p:nvGrpSpPr>
        <p:grpSpPr bwMode="auto">
          <a:xfrm>
            <a:off x="416878" y="504032"/>
            <a:ext cx="6769100" cy="461962"/>
            <a:chOff x="126" y="429"/>
            <a:chExt cx="4264" cy="291"/>
          </a:xfrm>
        </p:grpSpPr>
        <p:sp>
          <p:nvSpPr>
            <p:cNvPr id="72" name="Line 45"/>
            <p:cNvSpPr>
              <a:spLocks noChangeShapeType="1"/>
            </p:cNvSpPr>
            <p:nvPr/>
          </p:nvSpPr>
          <p:spPr bwMode="auto">
            <a:xfrm>
              <a:off x="2077" y="448"/>
              <a:ext cx="1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0">
                <a:latin typeface="+mn-ea"/>
                <a:ea typeface="+mn-ea"/>
              </a:endParaRPr>
            </a:p>
          </p:txBody>
        </p:sp>
        <p:sp>
          <p:nvSpPr>
            <p:cNvPr id="73" name="Rectangle 46"/>
            <p:cNvSpPr>
              <a:spLocks noChangeArrowheads="1"/>
            </p:cNvSpPr>
            <p:nvPr/>
          </p:nvSpPr>
          <p:spPr bwMode="auto">
            <a:xfrm>
              <a:off x="126" y="429"/>
              <a:ext cx="42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b="0" i="0" dirty="0">
                  <a:latin typeface="+mn-ea"/>
                  <a:ea typeface="+mn-ea"/>
                </a:rPr>
                <a:t>利用使能端：</a:t>
              </a:r>
              <a:r>
                <a:rPr kumimoji="1" lang="en-US" altLang="zh-CN" sz="2400" b="0" i="0" dirty="0">
                  <a:latin typeface="+mn-ea"/>
                  <a:ea typeface="+mn-ea"/>
                </a:rPr>
                <a:t>A=0</a:t>
              </a:r>
              <a:r>
                <a:rPr kumimoji="1" lang="zh-CN" altLang="en-US" sz="2400" b="0" i="0" dirty="0">
                  <a:latin typeface="+mn-ea"/>
                  <a:ea typeface="+mn-ea"/>
                </a:rPr>
                <a:t>时，</a:t>
              </a:r>
              <a:r>
                <a:rPr kumimoji="1" lang="en-US" altLang="zh-CN" sz="2400" b="0" i="0" dirty="0">
                  <a:latin typeface="+mn-ea"/>
                  <a:ea typeface="+mn-ea"/>
                </a:rPr>
                <a:t>E=1</a:t>
              </a:r>
              <a:r>
                <a:rPr kumimoji="1" lang="zh-CN" altLang="en-US" sz="2400" b="0" i="0" dirty="0">
                  <a:latin typeface="+mn-ea"/>
                  <a:ea typeface="+mn-ea"/>
                </a:rPr>
                <a:t>，</a:t>
              </a:r>
              <a:r>
                <a:rPr kumimoji="1" lang="en-US" altLang="zh-CN" sz="2400" b="0" i="0" dirty="0">
                  <a:latin typeface="+mn-ea"/>
                  <a:ea typeface="+mn-ea"/>
                </a:rPr>
                <a:t>A=1</a:t>
              </a:r>
              <a:r>
                <a:rPr kumimoji="1" lang="zh-CN" altLang="en-US" sz="2400" b="0" i="0" dirty="0">
                  <a:latin typeface="+mn-ea"/>
                  <a:ea typeface="+mn-ea"/>
                </a:rPr>
                <a:t>，</a:t>
              </a:r>
              <a:r>
                <a:rPr kumimoji="1" lang="en-US" altLang="zh-CN" sz="2400" b="0" i="0" dirty="0">
                  <a:latin typeface="+mn-ea"/>
                  <a:ea typeface="+mn-ea"/>
                </a:rPr>
                <a:t>E=0</a:t>
              </a:r>
            </a:p>
          </p:txBody>
        </p:sp>
        <p:sp>
          <p:nvSpPr>
            <p:cNvPr id="74" name="Line 47"/>
            <p:cNvSpPr>
              <a:spLocks noChangeShapeType="1"/>
            </p:cNvSpPr>
            <p:nvPr/>
          </p:nvSpPr>
          <p:spPr bwMode="auto">
            <a:xfrm>
              <a:off x="3231" y="442"/>
              <a:ext cx="1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0">
                <a:latin typeface="+mn-ea"/>
                <a:ea typeface="+mn-ea"/>
              </a:endParaRPr>
            </a:p>
          </p:txBody>
        </p:sp>
      </p:grpSp>
      <p:sp>
        <p:nvSpPr>
          <p:cNvPr id="75" name="Rectangle 48"/>
          <p:cNvSpPr>
            <a:spLocks noChangeArrowheads="1"/>
          </p:cNvSpPr>
          <p:nvPr/>
        </p:nvSpPr>
        <p:spPr bwMode="auto">
          <a:xfrm>
            <a:off x="5724525" y="1412875"/>
            <a:ext cx="3168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a:latin typeface="+mn-ea"/>
                <a:ea typeface="+mn-ea"/>
              </a:rPr>
              <a:t>(</a:t>
            </a:r>
            <a:r>
              <a:rPr kumimoji="1" lang="zh-CN" altLang="en-US" sz="2400" i="0">
                <a:latin typeface="+mn-ea"/>
                <a:ea typeface="+mn-ea"/>
              </a:rPr>
              <a:t>二</a:t>
            </a:r>
            <a:r>
              <a:rPr kumimoji="1" lang="en-US" altLang="zh-CN" sz="2400" i="0">
                <a:latin typeface="+mn-ea"/>
                <a:ea typeface="+mn-ea"/>
              </a:rPr>
              <a:t>)</a:t>
            </a:r>
            <a:r>
              <a:rPr kumimoji="1" lang="zh-CN" altLang="en-US" sz="2400" i="0">
                <a:latin typeface="+mn-ea"/>
                <a:ea typeface="+mn-ea"/>
              </a:rPr>
              <a:t>用</a:t>
            </a:r>
            <a:r>
              <a:rPr kumimoji="1" lang="en-US" altLang="zh-CN" sz="2400" i="0">
                <a:latin typeface="+mn-ea"/>
                <a:ea typeface="+mn-ea"/>
              </a:rPr>
              <a:t>4</a:t>
            </a:r>
            <a:r>
              <a:rPr kumimoji="1" lang="zh-CN" altLang="en-US" sz="2400" i="0">
                <a:latin typeface="+mn-ea"/>
                <a:ea typeface="+mn-ea"/>
              </a:rPr>
              <a:t>选</a:t>
            </a:r>
            <a:r>
              <a:rPr kumimoji="1" lang="en-US" altLang="zh-CN" sz="2400" i="0">
                <a:latin typeface="+mn-ea"/>
                <a:ea typeface="+mn-ea"/>
              </a:rPr>
              <a:t>1</a:t>
            </a:r>
            <a:r>
              <a:rPr kumimoji="1" lang="zh-CN" altLang="en-US" sz="2400" i="0">
                <a:latin typeface="+mn-ea"/>
                <a:ea typeface="+mn-ea"/>
              </a:rPr>
              <a:t>数据选择器实现：</a:t>
            </a:r>
          </a:p>
        </p:txBody>
      </p:sp>
      <p:sp>
        <p:nvSpPr>
          <p:cNvPr id="76" name="Text Box 49"/>
          <p:cNvSpPr txBox="1">
            <a:spLocks noChangeArrowheads="1"/>
          </p:cNvSpPr>
          <p:nvPr/>
        </p:nvSpPr>
        <p:spPr bwMode="auto">
          <a:xfrm>
            <a:off x="4284663" y="2349500"/>
            <a:ext cx="1366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zh-CN" altLang="en-US" sz="2800" i="0"/>
              <a:t>不工作</a:t>
            </a:r>
          </a:p>
        </p:txBody>
      </p:sp>
      <p:sp>
        <p:nvSpPr>
          <p:cNvPr id="77" name="Rectangle 50"/>
          <p:cNvSpPr>
            <a:spLocks noChangeArrowheads="1"/>
          </p:cNvSpPr>
          <p:nvPr/>
        </p:nvSpPr>
        <p:spPr bwMode="auto">
          <a:xfrm>
            <a:off x="582613" y="1412875"/>
            <a:ext cx="360362" cy="2592388"/>
          </a:xfrm>
          <a:prstGeom prst="rect">
            <a:avLst/>
          </a:prstGeom>
          <a:noFill/>
          <a:ln w="38100">
            <a:solidFill>
              <a:srgbClr val="CC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78" name="Rectangle 51"/>
          <p:cNvSpPr>
            <a:spLocks noChangeArrowheads="1"/>
          </p:cNvSpPr>
          <p:nvPr/>
        </p:nvSpPr>
        <p:spPr bwMode="auto">
          <a:xfrm>
            <a:off x="584200" y="4094163"/>
            <a:ext cx="360363" cy="2630487"/>
          </a:xfrm>
          <a:prstGeom prst="rect">
            <a:avLst/>
          </a:prstGeom>
          <a:noFill/>
          <a:ln w="3810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79" name="Rectangle 53"/>
          <p:cNvSpPr>
            <a:spLocks noChangeArrowheads="1"/>
          </p:cNvSpPr>
          <p:nvPr/>
        </p:nvSpPr>
        <p:spPr bwMode="auto">
          <a:xfrm>
            <a:off x="633413" y="1406525"/>
            <a:ext cx="490537" cy="1243013"/>
          </a:xfrm>
          <a:prstGeom prst="rect">
            <a:avLst/>
          </a:prstGeom>
          <a:noFill/>
          <a:ln w="38100">
            <a:solidFill>
              <a:srgbClr val="CC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80" name="Rectangle 54"/>
          <p:cNvSpPr>
            <a:spLocks noChangeArrowheads="1"/>
          </p:cNvSpPr>
          <p:nvPr/>
        </p:nvSpPr>
        <p:spPr bwMode="auto">
          <a:xfrm>
            <a:off x="2009775" y="1431925"/>
            <a:ext cx="360363" cy="1228725"/>
          </a:xfrm>
          <a:prstGeom prst="rect">
            <a:avLst/>
          </a:prstGeom>
          <a:noFill/>
          <a:ln w="38100">
            <a:solidFill>
              <a:srgbClr val="CC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81" name="Rectangle 55"/>
          <p:cNvSpPr>
            <a:spLocks noChangeArrowheads="1"/>
          </p:cNvSpPr>
          <p:nvPr/>
        </p:nvSpPr>
        <p:spPr bwMode="auto">
          <a:xfrm>
            <a:off x="633413" y="2678113"/>
            <a:ext cx="461962" cy="1284287"/>
          </a:xfrm>
          <a:prstGeom prst="rect">
            <a:avLst/>
          </a:prstGeom>
          <a:noFill/>
          <a:ln w="38100">
            <a:solidFill>
              <a:srgbClr val="CC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sp>
        <p:nvSpPr>
          <p:cNvPr id="82" name="Rectangle 56"/>
          <p:cNvSpPr>
            <a:spLocks noChangeArrowheads="1"/>
          </p:cNvSpPr>
          <p:nvPr/>
        </p:nvSpPr>
        <p:spPr bwMode="auto">
          <a:xfrm>
            <a:off x="2001838" y="2709863"/>
            <a:ext cx="360362" cy="1271587"/>
          </a:xfrm>
          <a:prstGeom prst="rect">
            <a:avLst/>
          </a:prstGeom>
          <a:noFill/>
          <a:ln w="38100">
            <a:solidFill>
              <a:srgbClr val="CC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800" b="0" i="0"/>
          </a:p>
        </p:txBody>
      </p:sp>
      <p:pic>
        <p:nvPicPr>
          <p:cNvPr id="83" name="图片 8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0425" y="2709863"/>
            <a:ext cx="2741613"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8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83273" y="2660650"/>
            <a:ext cx="2886075"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48536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2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subTnLst>
                                    <p:set>
                                      <p:cBhvr override="childStyle">
                                        <p:cTn dur="1" fill="hold" display="0" masterRel="nextClick" afterEffect="1"/>
                                        <p:tgtEl>
                                          <p:spTgt spid="7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wipe(up)">
                                      <p:cBhvr>
                                        <p:cTn id="22" dur="500"/>
                                        <p:tgtEl>
                                          <p:spTgt spid="80"/>
                                        </p:tgtEl>
                                      </p:cBhvr>
                                    </p:animEffect>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0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wipe(up)">
                                      <p:cBhvr>
                                        <p:cTn id="32" dur="500"/>
                                        <p:tgtEl>
                                          <p:spTgt spid="81"/>
                                        </p:tgtEl>
                                      </p:cBhvr>
                                    </p:animEffect>
                                  </p:childTnLst>
                                  <p:subTnLst>
                                    <p:set>
                                      <p:cBhvr override="childStyle">
                                        <p:cTn dur="1" fill="hold" display="0" masterRel="nextClick" afterEffect="1"/>
                                        <p:tgtEl>
                                          <p:spTgt spid="8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up)">
                                      <p:cBhvr>
                                        <p:cTn id="37" dur="500"/>
                                        <p:tgtEl>
                                          <p:spTgt spid="82"/>
                                        </p:tgtEl>
                                      </p:cBhvr>
                                    </p:animEffec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20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20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20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down)">
                                      <p:cBhvr>
                                        <p:cTn id="57" dur="500"/>
                                        <p:tgtEl>
                                          <p:spTgt spid="8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20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wipe(left)">
                                      <p:cBhvr>
                                        <p:cTn id="67" dur="2000"/>
                                        <p:tgtEl>
                                          <p:spTgt spid="7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wipe(up)">
                                      <p:cBhvr>
                                        <p:cTn id="72" dur="500"/>
                                        <p:tgtEl>
                                          <p:spTgt spid="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left)">
                                      <p:cBhvr>
                                        <p:cTn id="77" dur="20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wipe(up)">
                                      <p:cBhvr>
                                        <p:cTn id="82" dur="500"/>
                                        <p:tgtEl>
                                          <p:spTgt spid="7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left)">
                                      <p:cBhvr>
                                        <p:cTn id="87" dur="2000"/>
                                        <p:tgtEl>
                                          <p:spTgt spid="3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left)">
                                      <p:cBhvr>
                                        <p:cTn id="92" dur="20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20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ipe(left)">
                                      <p:cBhvr>
                                        <p:cTn id="102" dur="2000"/>
                                        <p:tgtEl>
                                          <p:spTgt spid="3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wipe(down)">
                                      <p:cBhvr>
                                        <p:cTn id="10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70" grpId="0"/>
      <p:bldP spid="76" grpId="0"/>
      <p:bldP spid="77" grpId="0" animBg="1"/>
      <p:bldP spid="78" grpId="0" animBg="1"/>
      <p:bldP spid="79" grpId="0" animBg="1"/>
      <p:bldP spid="80" grpId="0" animBg="1"/>
      <p:bldP spid="81" grpId="0" animBg="1"/>
      <p:bldP spid="8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242424" y="3047320"/>
            <a:ext cx="4929465" cy="2544208"/>
          </a:xfrm>
        </p:spPr>
        <p:txBody>
          <a:bodyPr/>
          <a:lstStyle/>
          <a:p>
            <a:pPr marL="36000" indent="0" eaLnBrk="1" hangingPunct="1">
              <a:lnSpc>
                <a:spcPct val="120000"/>
              </a:lnSpc>
              <a:spcBef>
                <a:spcPts val="0"/>
              </a:spcBef>
              <a:spcAft>
                <a:spcPts val="0"/>
              </a:spcAft>
              <a:buNone/>
            </a:pPr>
            <a:r>
              <a:rPr lang="zh-CN" altLang="en-US" sz="2600" b="1" kern="1200" dirty="0">
                <a:latin typeface="+mn-ea"/>
              </a:rPr>
              <a:t>解：</a:t>
            </a:r>
            <a:endParaRPr lang="en-US" altLang="zh-CN" sz="2600" b="1" kern="1200" dirty="0">
              <a:latin typeface="+mn-ea"/>
            </a:endParaRPr>
          </a:p>
          <a:p>
            <a:pPr marL="36000" indent="0" eaLnBrk="1" hangingPunct="1">
              <a:lnSpc>
                <a:spcPct val="120000"/>
              </a:lnSpc>
              <a:spcBef>
                <a:spcPts val="0"/>
              </a:spcBef>
              <a:spcAft>
                <a:spcPts val="0"/>
              </a:spcAft>
              <a:buNone/>
            </a:pPr>
            <a:r>
              <a:rPr kumimoji="1" lang="en-US" altLang="zh-CN" sz="2600" dirty="0">
                <a:latin typeface="+mn-ea"/>
              </a:rPr>
              <a:t>74283</a:t>
            </a:r>
            <a:r>
              <a:rPr kumimoji="1" lang="zh-CN" altLang="en-US" sz="2600" dirty="0">
                <a:latin typeface="+mn-ea"/>
              </a:rPr>
              <a:t>有</a:t>
            </a:r>
            <a:r>
              <a:rPr kumimoji="1" lang="en-US" altLang="zh-CN" sz="2600" dirty="0">
                <a:latin typeface="+mn-ea"/>
              </a:rPr>
              <a:t>5</a:t>
            </a:r>
            <a:r>
              <a:rPr kumimoji="1" lang="zh-CN" altLang="en-US" sz="2600" dirty="0">
                <a:latin typeface="+mn-ea"/>
              </a:rPr>
              <a:t>个输出端，其中</a:t>
            </a:r>
            <a:r>
              <a:rPr kumimoji="1" lang="en-US" altLang="zh-CN" sz="2600" dirty="0">
                <a:latin typeface="+mn-ea"/>
              </a:rPr>
              <a:t>:</a:t>
            </a:r>
          </a:p>
          <a:p>
            <a:pPr marL="36000" indent="0" eaLnBrk="1" hangingPunct="1">
              <a:lnSpc>
                <a:spcPct val="120000"/>
              </a:lnSpc>
              <a:spcBef>
                <a:spcPts val="0"/>
              </a:spcBef>
              <a:spcAft>
                <a:spcPts val="0"/>
              </a:spcAft>
              <a:buNone/>
            </a:pPr>
            <a:r>
              <a:rPr kumimoji="1" lang="en-US" altLang="zh-CN" sz="2600" b="1" dirty="0">
                <a:latin typeface="+mn-ea"/>
              </a:rPr>
              <a:t>S</a:t>
            </a:r>
            <a:r>
              <a:rPr kumimoji="1" lang="en-US" altLang="zh-CN" sz="2600" b="1" baseline="-25000" dirty="0">
                <a:latin typeface="+mn-ea"/>
              </a:rPr>
              <a:t>3</a:t>
            </a:r>
            <a:r>
              <a:rPr kumimoji="1" lang="en-US" altLang="zh-CN" sz="2600" dirty="0">
                <a:latin typeface="+mn-ea"/>
              </a:rPr>
              <a:t>:</a:t>
            </a:r>
            <a:r>
              <a:rPr kumimoji="1" lang="zh-CN" altLang="en-US" sz="2600" dirty="0">
                <a:latin typeface="+mn-ea"/>
              </a:rPr>
              <a:t>表示和大于、等于</a:t>
            </a:r>
            <a:r>
              <a:rPr kumimoji="1" lang="en-US" altLang="zh-CN" sz="2600" dirty="0">
                <a:latin typeface="+mn-ea"/>
              </a:rPr>
              <a:t>8</a:t>
            </a:r>
            <a:r>
              <a:rPr kumimoji="1" lang="zh-CN" altLang="en-US" sz="2600" dirty="0">
                <a:latin typeface="+mn-ea"/>
              </a:rPr>
              <a:t>时才为</a:t>
            </a:r>
            <a:r>
              <a:rPr kumimoji="1" lang="en-US" altLang="zh-CN" sz="2600" dirty="0">
                <a:latin typeface="+mn-ea"/>
              </a:rPr>
              <a:t>1</a:t>
            </a:r>
            <a:r>
              <a:rPr kumimoji="1" lang="zh-CN" altLang="en-US" sz="2600" dirty="0">
                <a:latin typeface="+mn-ea"/>
              </a:rPr>
              <a:t>。</a:t>
            </a:r>
            <a:endParaRPr kumimoji="1" lang="en-US" altLang="zh-CN" sz="2600" dirty="0">
              <a:latin typeface="+mn-ea"/>
            </a:endParaRPr>
          </a:p>
          <a:p>
            <a:pPr marL="36000" indent="0" eaLnBrk="1" hangingPunct="1">
              <a:lnSpc>
                <a:spcPct val="120000"/>
              </a:lnSpc>
              <a:spcBef>
                <a:spcPts val="0"/>
              </a:spcBef>
              <a:spcAft>
                <a:spcPts val="0"/>
              </a:spcAft>
              <a:buNone/>
            </a:pPr>
            <a:r>
              <a:rPr kumimoji="1" lang="en-US" altLang="zh-CN" sz="2600" b="1" dirty="0"/>
              <a:t>C</a:t>
            </a:r>
            <a:r>
              <a:rPr kumimoji="1" lang="en-US" altLang="zh-CN" sz="2600" b="1" baseline="-25000" dirty="0"/>
              <a:t>4</a:t>
            </a:r>
            <a:r>
              <a:rPr kumimoji="1" lang="en-US" altLang="zh-CN" sz="2600" dirty="0"/>
              <a:t>:</a:t>
            </a:r>
            <a:r>
              <a:rPr kumimoji="1" lang="zh-CN" altLang="en-US" sz="2600" dirty="0"/>
              <a:t>表示和大于、等于</a:t>
            </a:r>
            <a:r>
              <a:rPr kumimoji="1" lang="en-US" altLang="zh-CN" sz="2600" dirty="0"/>
              <a:t>16</a:t>
            </a:r>
            <a:r>
              <a:rPr kumimoji="1" lang="zh-CN" altLang="en-US" sz="2600" dirty="0"/>
              <a:t>时才为</a:t>
            </a:r>
            <a:r>
              <a:rPr kumimoji="1" lang="en-US" altLang="zh-CN" sz="2600" dirty="0"/>
              <a:t>1</a:t>
            </a:r>
            <a:r>
              <a:rPr kumimoji="1" lang="zh-CN" altLang="en-US" sz="2600" dirty="0"/>
              <a:t>。</a:t>
            </a:r>
          </a:p>
          <a:p>
            <a:pPr marL="36000" indent="0" eaLnBrk="1" hangingPunct="1">
              <a:lnSpc>
                <a:spcPct val="120000"/>
              </a:lnSpc>
              <a:spcBef>
                <a:spcPts val="0"/>
              </a:spcBef>
              <a:spcAft>
                <a:spcPts val="0"/>
              </a:spcAft>
              <a:buNone/>
            </a:pPr>
            <a:endParaRPr kumimoji="1" lang="zh-CN" altLang="en-US" sz="2400" dirty="0">
              <a:latin typeface="+mn-ea"/>
            </a:endParaRPr>
          </a:p>
          <a:p>
            <a:pPr marL="36000" indent="0" eaLnBrk="1" hangingPunct="1">
              <a:lnSpc>
                <a:spcPct val="120000"/>
              </a:lnSpc>
              <a:spcBef>
                <a:spcPts val="0"/>
              </a:spcBef>
              <a:spcAft>
                <a:spcPts val="0"/>
              </a:spcAft>
              <a:buNone/>
            </a:pPr>
            <a:endParaRPr lang="en-US" altLang="zh-CN" sz="2800" dirty="0">
              <a:latin typeface="+mn-ea"/>
            </a:endParaRPr>
          </a:p>
        </p:txBody>
      </p:sp>
      <p:sp>
        <p:nvSpPr>
          <p:cNvPr id="4" name="Rectangle 2"/>
          <p:cNvSpPr txBox="1">
            <a:spLocks noChangeArrowheads="1"/>
          </p:cNvSpPr>
          <p:nvPr/>
        </p:nvSpPr>
        <p:spPr>
          <a:xfrm>
            <a:off x="360206" y="1179741"/>
            <a:ext cx="8107498" cy="716659"/>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lnSpc>
                <a:spcPct val="120000"/>
              </a:lnSpc>
            </a:pPr>
            <a:r>
              <a:rPr lang="zh-CN" altLang="en-US" sz="2800" kern="0" dirty="0">
                <a:solidFill>
                  <a:srgbClr val="800000"/>
                </a:solidFill>
                <a:latin typeface="+mn-ea"/>
                <a:ea typeface="+mn-ea"/>
              </a:rPr>
              <a:t>例</a:t>
            </a:r>
            <a:r>
              <a:rPr lang="en-US" altLang="zh-CN" sz="2800" kern="0" dirty="0">
                <a:solidFill>
                  <a:srgbClr val="800000"/>
                </a:solidFill>
                <a:latin typeface="+mn-ea"/>
                <a:ea typeface="+mn-ea"/>
              </a:rPr>
              <a:t>16</a:t>
            </a:r>
            <a:r>
              <a:rPr lang="zh-CN" altLang="en-US" sz="2800" kern="0" dirty="0">
                <a:solidFill>
                  <a:srgbClr val="800000"/>
                </a:solidFill>
                <a:latin typeface="+mn-ea"/>
                <a:ea typeface="+mn-ea"/>
              </a:rPr>
              <a:t>：</a:t>
            </a:r>
            <a:r>
              <a:rPr kumimoji="1" lang="zh-CN" altLang="en-US" sz="2800" dirty="0"/>
              <a:t>用四位二进制加法器</a:t>
            </a:r>
            <a:r>
              <a:rPr kumimoji="1" lang="en-US" altLang="zh-CN" sz="2800" dirty="0"/>
              <a:t>74283</a:t>
            </a:r>
            <a:r>
              <a:rPr kumimoji="1" lang="zh-CN" altLang="en-US" sz="2800" dirty="0"/>
              <a:t>实现一数值比较电路。当输入二进制数大于、等于</a:t>
            </a:r>
            <a:r>
              <a:rPr kumimoji="1" lang="en-US" altLang="zh-CN" sz="2800" dirty="0"/>
              <a:t>8</a:t>
            </a:r>
            <a:r>
              <a:rPr kumimoji="1" lang="zh-CN" altLang="en-US" sz="2800" dirty="0"/>
              <a:t>时输出为</a:t>
            </a:r>
            <a:r>
              <a:rPr kumimoji="1" lang="en-US" altLang="zh-CN" sz="2800" dirty="0"/>
              <a:t>1</a:t>
            </a:r>
            <a:r>
              <a:rPr kumimoji="1" lang="zh-CN" altLang="en-US" sz="2800" dirty="0"/>
              <a:t>，否则为</a:t>
            </a:r>
            <a:r>
              <a:rPr kumimoji="1" lang="en-US" altLang="zh-CN" sz="2800" dirty="0"/>
              <a:t>0</a:t>
            </a:r>
            <a:r>
              <a:rPr kumimoji="1" lang="zh-CN" altLang="en-US" sz="2800" dirty="0"/>
              <a:t>。</a:t>
            </a:r>
          </a:p>
        </p:txBody>
      </p:sp>
      <p:grpSp>
        <p:nvGrpSpPr>
          <p:cNvPr id="2" name="组合 1"/>
          <p:cNvGrpSpPr/>
          <p:nvPr/>
        </p:nvGrpSpPr>
        <p:grpSpPr>
          <a:xfrm>
            <a:off x="5483877" y="2580708"/>
            <a:ext cx="3417699" cy="3010820"/>
            <a:chOff x="2720831" y="2832601"/>
            <a:chExt cx="3825875" cy="3455987"/>
          </a:xfrm>
        </p:grpSpPr>
        <p:sp>
          <p:nvSpPr>
            <p:cNvPr id="20" name="Rectangle 5"/>
            <p:cNvSpPr>
              <a:spLocks noChangeArrowheads="1"/>
            </p:cNvSpPr>
            <p:nvPr/>
          </p:nvSpPr>
          <p:spPr bwMode="auto">
            <a:xfrm>
              <a:off x="2979594" y="3764464"/>
              <a:ext cx="3125788" cy="171132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endParaRPr kumimoji="1" lang="zh-CN" altLang="en-US" sz="2400" b="0" i="0"/>
            </a:p>
          </p:txBody>
        </p:sp>
        <p:sp>
          <p:nvSpPr>
            <p:cNvPr id="21" name="Line 6"/>
            <p:cNvSpPr>
              <a:spLocks noChangeShapeType="1"/>
            </p:cNvSpPr>
            <p:nvPr/>
          </p:nvSpPr>
          <p:spPr bwMode="auto">
            <a:xfrm>
              <a:off x="3289156" y="5475789"/>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2" name="Line 7"/>
            <p:cNvSpPr>
              <a:spLocks noChangeShapeType="1"/>
            </p:cNvSpPr>
            <p:nvPr/>
          </p:nvSpPr>
          <p:spPr bwMode="auto">
            <a:xfrm>
              <a:off x="3625706" y="5475789"/>
              <a:ext cx="0" cy="4921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3" name="Text Box 8"/>
            <p:cNvSpPr txBox="1">
              <a:spLocks noChangeArrowheads="1"/>
            </p:cNvSpPr>
            <p:nvPr/>
          </p:nvSpPr>
          <p:spPr bwMode="auto">
            <a:xfrm>
              <a:off x="3024043" y="5007476"/>
              <a:ext cx="593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3</a:t>
              </a:r>
              <a:endParaRPr lang="en-US" altLang="zh-CN" sz="2000" i="0"/>
            </a:p>
          </p:txBody>
        </p:sp>
        <p:sp>
          <p:nvSpPr>
            <p:cNvPr id="24" name="Text Box 9"/>
            <p:cNvSpPr txBox="1">
              <a:spLocks noChangeArrowheads="1"/>
            </p:cNvSpPr>
            <p:nvPr/>
          </p:nvSpPr>
          <p:spPr bwMode="auto">
            <a:xfrm>
              <a:off x="3359006" y="5007476"/>
              <a:ext cx="59531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2</a:t>
              </a:r>
              <a:endParaRPr lang="en-US" altLang="zh-CN" sz="2000" i="0"/>
            </a:p>
          </p:txBody>
        </p:sp>
        <p:sp>
          <p:nvSpPr>
            <p:cNvPr id="25" name="Line 10"/>
            <p:cNvSpPr>
              <a:spLocks noChangeShapeType="1"/>
            </p:cNvSpPr>
            <p:nvPr/>
          </p:nvSpPr>
          <p:spPr bwMode="auto">
            <a:xfrm>
              <a:off x="3935269" y="5480552"/>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6" name="Text Box 11"/>
            <p:cNvSpPr txBox="1">
              <a:spLocks noChangeArrowheads="1"/>
            </p:cNvSpPr>
            <p:nvPr/>
          </p:nvSpPr>
          <p:spPr bwMode="auto">
            <a:xfrm>
              <a:off x="3720956" y="5007476"/>
              <a:ext cx="5937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1</a:t>
              </a:r>
              <a:endParaRPr lang="en-US" altLang="zh-CN" sz="2000" i="0"/>
            </a:p>
          </p:txBody>
        </p:sp>
        <p:sp>
          <p:nvSpPr>
            <p:cNvPr id="27" name="Line 12"/>
            <p:cNvSpPr>
              <a:spLocks noChangeShapeType="1"/>
            </p:cNvSpPr>
            <p:nvPr/>
          </p:nvSpPr>
          <p:spPr bwMode="auto">
            <a:xfrm>
              <a:off x="4244831" y="5480552"/>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28" name="Text Box 13"/>
            <p:cNvSpPr txBox="1">
              <a:spLocks noChangeArrowheads="1"/>
            </p:cNvSpPr>
            <p:nvPr/>
          </p:nvSpPr>
          <p:spPr bwMode="auto">
            <a:xfrm>
              <a:off x="4030518" y="5032876"/>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A</a:t>
              </a:r>
              <a:r>
                <a:rPr lang="en-US" altLang="zh-CN" sz="2000" i="0" baseline="-25000"/>
                <a:t>0</a:t>
              </a:r>
              <a:endParaRPr lang="en-US" altLang="zh-CN" sz="2000" i="0"/>
            </a:p>
          </p:txBody>
        </p:sp>
        <p:sp>
          <p:nvSpPr>
            <p:cNvPr id="29" name="Text Box 14"/>
            <p:cNvSpPr txBox="1">
              <a:spLocks noChangeArrowheads="1"/>
            </p:cNvSpPr>
            <p:nvPr/>
          </p:nvSpPr>
          <p:spPr bwMode="auto">
            <a:xfrm>
              <a:off x="5629131" y="4461376"/>
              <a:ext cx="6985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0</a:t>
              </a:r>
              <a:endParaRPr lang="en-US" altLang="zh-CN" sz="2000" i="0"/>
            </a:p>
          </p:txBody>
        </p:sp>
        <p:sp>
          <p:nvSpPr>
            <p:cNvPr id="30" name="Line 15"/>
            <p:cNvSpPr>
              <a:spLocks noChangeShapeType="1"/>
            </p:cNvSpPr>
            <p:nvPr/>
          </p:nvSpPr>
          <p:spPr bwMode="auto">
            <a:xfrm>
              <a:off x="4890944" y="5475789"/>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1" name="Text Box 16"/>
            <p:cNvSpPr txBox="1">
              <a:spLocks noChangeArrowheads="1"/>
            </p:cNvSpPr>
            <p:nvPr/>
          </p:nvSpPr>
          <p:spPr bwMode="auto">
            <a:xfrm>
              <a:off x="4651231" y="5032876"/>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3</a:t>
              </a:r>
              <a:endParaRPr lang="en-US" altLang="zh-CN" sz="2000" i="0"/>
            </a:p>
          </p:txBody>
        </p:sp>
        <p:sp>
          <p:nvSpPr>
            <p:cNvPr id="32" name="Line 17"/>
            <p:cNvSpPr>
              <a:spLocks noChangeShapeType="1"/>
            </p:cNvSpPr>
            <p:nvPr/>
          </p:nvSpPr>
          <p:spPr bwMode="auto">
            <a:xfrm>
              <a:off x="5202094" y="5475789"/>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3" name="Text Box 18"/>
            <p:cNvSpPr txBox="1">
              <a:spLocks noChangeArrowheads="1"/>
            </p:cNvSpPr>
            <p:nvPr/>
          </p:nvSpPr>
          <p:spPr bwMode="auto">
            <a:xfrm>
              <a:off x="4987781" y="5032876"/>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2</a:t>
              </a:r>
              <a:endParaRPr lang="en-US" altLang="zh-CN" sz="2000" i="0"/>
            </a:p>
          </p:txBody>
        </p:sp>
        <p:sp>
          <p:nvSpPr>
            <p:cNvPr id="34" name="Line 19"/>
            <p:cNvSpPr>
              <a:spLocks noChangeShapeType="1"/>
            </p:cNvSpPr>
            <p:nvPr/>
          </p:nvSpPr>
          <p:spPr bwMode="auto">
            <a:xfrm>
              <a:off x="5511656" y="5485314"/>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5" name="Text Box 20"/>
            <p:cNvSpPr txBox="1">
              <a:spLocks noChangeArrowheads="1"/>
            </p:cNvSpPr>
            <p:nvPr/>
          </p:nvSpPr>
          <p:spPr bwMode="auto">
            <a:xfrm>
              <a:off x="5322743" y="5032876"/>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1</a:t>
              </a:r>
              <a:endParaRPr lang="en-US" altLang="zh-CN" sz="2000" i="0"/>
            </a:p>
          </p:txBody>
        </p:sp>
        <p:sp>
          <p:nvSpPr>
            <p:cNvPr id="36" name="Line 21"/>
            <p:cNvSpPr>
              <a:spLocks noChangeShapeType="1"/>
            </p:cNvSpPr>
            <p:nvPr/>
          </p:nvSpPr>
          <p:spPr bwMode="auto">
            <a:xfrm>
              <a:off x="5821219" y="5480552"/>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7" name="Text Box 22"/>
            <p:cNvSpPr txBox="1">
              <a:spLocks noChangeArrowheads="1"/>
            </p:cNvSpPr>
            <p:nvPr/>
          </p:nvSpPr>
          <p:spPr bwMode="auto">
            <a:xfrm>
              <a:off x="5606906" y="5032876"/>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B</a:t>
              </a:r>
              <a:r>
                <a:rPr lang="en-US" altLang="zh-CN" sz="2000" i="0" baseline="-25000"/>
                <a:t>0</a:t>
              </a:r>
              <a:endParaRPr lang="en-US" altLang="zh-CN" sz="2000" i="0"/>
            </a:p>
          </p:txBody>
        </p:sp>
        <p:sp>
          <p:nvSpPr>
            <p:cNvPr id="38" name="Line 23"/>
            <p:cNvSpPr>
              <a:spLocks noChangeShapeType="1"/>
            </p:cNvSpPr>
            <p:nvPr/>
          </p:nvSpPr>
          <p:spPr bwMode="auto">
            <a:xfrm>
              <a:off x="3832081" y="3297739"/>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9" name="Text Box 24"/>
            <p:cNvSpPr txBox="1">
              <a:spLocks noChangeArrowheads="1"/>
            </p:cNvSpPr>
            <p:nvPr/>
          </p:nvSpPr>
          <p:spPr bwMode="auto">
            <a:xfrm>
              <a:off x="3611418" y="3764464"/>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3</a:t>
              </a:r>
              <a:endParaRPr lang="en-US" altLang="zh-CN" sz="2000" i="0"/>
            </a:p>
          </p:txBody>
        </p:sp>
        <p:sp>
          <p:nvSpPr>
            <p:cNvPr id="40" name="Line 25"/>
            <p:cNvSpPr>
              <a:spLocks noChangeShapeType="1"/>
            </p:cNvSpPr>
            <p:nvPr/>
          </p:nvSpPr>
          <p:spPr bwMode="auto">
            <a:xfrm>
              <a:off x="4297219" y="3297739"/>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1" name="Text Box 26"/>
            <p:cNvSpPr txBox="1">
              <a:spLocks noChangeArrowheads="1"/>
            </p:cNvSpPr>
            <p:nvPr/>
          </p:nvSpPr>
          <p:spPr bwMode="auto">
            <a:xfrm>
              <a:off x="4076556" y="3764464"/>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2</a:t>
              </a:r>
              <a:endParaRPr lang="en-US" altLang="zh-CN" sz="2000" i="0"/>
            </a:p>
          </p:txBody>
        </p:sp>
        <p:sp>
          <p:nvSpPr>
            <p:cNvPr id="42" name="Line 27"/>
            <p:cNvSpPr>
              <a:spLocks noChangeShapeType="1"/>
            </p:cNvSpPr>
            <p:nvPr/>
          </p:nvSpPr>
          <p:spPr bwMode="auto">
            <a:xfrm>
              <a:off x="4787756" y="3297739"/>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3" name="Text Box 28"/>
            <p:cNvSpPr txBox="1">
              <a:spLocks noChangeArrowheads="1"/>
            </p:cNvSpPr>
            <p:nvPr/>
          </p:nvSpPr>
          <p:spPr bwMode="auto">
            <a:xfrm>
              <a:off x="4568681" y="3764464"/>
              <a:ext cx="5937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1</a:t>
              </a:r>
              <a:endParaRPr lang="en-US" altLang="zh-CN" sz="2000" i="0"/>
            </a:p>
          </p:txBody>
        </p:sp>
        <p:sp>
          <p:nvSpPr>
            <p:cNvPr id="44" name="Line 29"/>
            <p:cNvSpPr>
              <a:spLocks noChangeShapeType="1"/>
            </p:cNvSpPr>
            <p:nvPr/>
          </p:nvSpPr>
          <p:spPr bwMode="auto">
            <a:xfrm>
              <a:off x="5252894" y="3297739"/>
              <a:ext cx="0" cy="4667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5" name="Text Box 30"/>
            <p:cNvSpPr txBox="1">
              <a:spLocks noChangeArrowheads="1"/>
            </p:cNvSpPr>
            <p:nvPr/>
          </p:nvSpPr>
          <p:spPr bwMode="auto">
            <a:xfrm>
              <a:off x="5006831" y="3764464"/>
              <a:ext cx="5953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S</a:t>
              </a:r>
              <a:r>
                <a:rPr lang="en-US" altLang="zh-CN" sz="2000" i="0" baseline="-25000"/>
                <a:t>0</a:t>
              </a:r>
              <a:endParaRPr lang="en-US" altLang="zh-CN" sz="2000" i="0"/>
            </a:p>
          </p:txBody>
        </p:sp>
        <p:sp>
          <p:nvSpPr>
            <p:cNvPr id="46" name="Text Box 31"/>
            <p:cNvSpPr txBox="1">
              <a:spLocks noChangeArrowheads="1"/>
            </p:cNvSpPr>
            <p:nvPr/>
          </p:nvSpPr>
          <p:spPr bwMode="auto">
            <a:xfrm>
              <a:off x="2938318" y="4399464"/>
              <a:ext cx="6731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C</a:t>
              </a:r>
              <a:r>
                <a:rPr lang="en-US" altLang="zh-CN" sz="2000" i="0" baseline="-25000"/>
                <a:t>4</a:t>
              </a:r>
              <a:endParaRPr lang="en-US" altLang="zh-CN" sz="2000" i="0"/>
            </a:p>
          </p:txBody>
        </p:sp>
        <p:sp>
          <p:nvSpPr>
            <p:cNvPr id="47" name="Text Box 32"/>
            <p:cNvSpPr txBox="1">
              <a:spLocks noChangeArrowheads="1"/>
            </p:cNvSpPr>
            <p:nvPr/>
          </p:nvSpPr>
          <p:spPr bwMode="auto">
            <a:xfrm>
              <a:off x="3976543" y="4286751"/>
              <a:ext cx="111125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74283</a:t>
              </a:r>
            </a:p>
          </p:txBody>
        </p:sp>
        <p:sp>
          <p:nvSpPr>
            <p:cNvPr id="48" name="Line 33"/>
            <p:cNvSpPr>
              <a:spLocks noChangeShapeType="1"/>
            </p:cNvSpPr>
            <p:nvPr/>
          </p:nvSpPr>
          <p:spPr bwMode="auto">
            <a:xfrm>
              <a:off x="6105381" y="4620127"/>
              <a:ext cx="33655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9" name="Line 34"/>
            <p:cNvSpPr>
              <a:spLocks noChangeShapeType="1"/>
            </p:cNvSpPr>
            <p:nvPr/>
          </p:nvSpPr>
          <p:spPr bwMode="auto">
            <a:xfrm flipH="1">
              <a:off x="2720831" y="4567739"/>
              <a:ext cx="25876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nvGrpSpPr>
            <p:cNvPr id="50" name="Group 37"/>
            <p:cNvGrpSpPr>
              <a:grpSpLocks/>
            </p:cNvGrpSpPr>
            <p:nvPr/>
          </p:nvGrpSpPr>
          <p:grpSpPr bwMode="auto">
            <a:xfrm>
              <a:off x="4881419" y="5952039"/>
              <a:ext cx="944562" cy="315912"/>
              <a:chOff x="4071" y="3719"/>
              <a:chExt cx="595" cy="199"/>
            </a:xfrm>
          </p:grpSpPr>
          <p:sp>
            <p:nvSpPr>
              <p:cNvPr id="51" name="Line 38"/>
              <p:cNvSpPr>
                <a:spLocks noChangeShapeType="1"/>
              </p:cNvSpPr>
              <p:nvPr/>
            </p:nvSpPr>
            <p:spPr bwMode="auto">
              <a:xfrm>
                <a:off x="4071" y="3719"/>
                <a:ext cx="59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52" name="Line 39"/>
              <p:cNvSpPr>
                <a:spLocks noChangeShapeType="1"/>
              </p:cNvSpPr>
              <p:nvPr/>
            </p:nvSpPr>
            <p:spPr bwMode="auto">
              <a:xfrm>
                <a:off x="4354" y="3719"/>
                <a:ext cx="0" cy="19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53" name="Line 40"/>
              <p:cNvSpPr>
                <a:spLocks noChangeShapeType="1"/>
              </p:cNvSpPr>
              <p:nvPr/>
            </p:nvSpPr>
            <p:spPr bwMode="auto">
              <a:xfrm>
                <a:off x="4212" y="3918"/>
                <a:ext cx="28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grpSp>
          <p:nvGrpSpPr>
            <p:cNvPr id="54" name="Group 41"/>
            <p:cNvGrpSpPr>
              <a:grpSpLocks/>
            </p:cNvGrpSpPr>
            <p:nvPr/>
          </p:nvGrpSpPr>
          <p:grpSpPr bwMode="auto">
            <a:xfrm>
              <a:off x="6321281" y="4602664"/>
              <a:ext cx="225425" cy="314325"/>
              <a:chOff x="4978" y="2869"/>
              <a:chExt cx="142" cy="198"/>
            </a:xfrm>
          </p:grpSpPr>
          <p:sp>
            <p:nvSpPr>
              <p:cNvPr id="55" name="Line 42"/>
              <p:cNvSpPr>
                <a:spLocks noChangeShapeType="1"/>
              </p:cNvSpPr>
              <p:nvPr/>
            </p:nvSpPr>
            <p:spPr bwMode="auto">
              <a:xfrm>
                <a:off x="5035" y="2869"/>
                <a:ext cx="0" cy="19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56" name="Line 43"/>
              <p:cNvSpPr>
                <a:spLocks noChangeShapeType="1"/>
              </p:cNvSpPr>
              <p:nvPr/>
            </p:nvSpPr>
            <p:spPr bwMode="auto">
              <a:xfrm>
                <a:off x="4978" y="3067"/>
                <a:ext cx="14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grpSp>
          <p:nvGrpSpPr>
            <p:cNvPr id="57" name="Group 44"/>
            <p:cNvGrpSpPr>
              <a:grpSpLocks/>
            </p:cNvGrpSpPr>
            <p:nvPr/>
          </p:nvGrpSpPr>
          <p:grpSpPr bwMode="auto">
            <a:xfrm>
              <a:off x="3035155" y="5888538"/>
              <a:ext cx="1665288" cy="400050"/>
              <a:chOff x="2915" y="3660"/>
              <a:chExt cx="1049" cy="252"/>
            </a:xfrm>
          </p:grpSpPr>
          <p:sp>
            <p:nvSpPr>
              <p:cNvPr id="58" name="Text Box 45"/>
              <p:cNvSpPr txBox="1">
                <a:spLocks noChangeArrowheads="1"/>
              </p:cNvSpPr>
              <p:nvPr/>
            </p:nvSpPr>
            <p:spPr bwMode="auto">
              <a:xfrm>
                <a:off x="2915" y="3660"/>
                <a:ext cx="3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A</a:t>
                </a:r>
                <a:r>
                  <a:rPr kumimoji="1" lang="en-US" altLang="zh-CN" sz="2000" i="0" baseline="-25000"/>
                  <a:t>3</a:t>
                </a:r>
              </a:p>
            </p:txBody>
          </p:sp>
          <p:sp>
            <p:nvSpPr>
              <p:cNvPr id="59" name="Text Box 46"/>
              <p:cNvSpPr txBox="1">
                <a:spLocks noChangeArrowheads="1"/>
              </p:cNvSpPr>
              <p:nvPr/>
            </p:nvSpPr>
            <p:spPr bwMode="auto">
              <a:xfrm>
                <a:off x="3142" y="3660"/>
                <a:ext cx="3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A</a:t>
                </a:r>
                <a:r>
                  <a:rPr kumimoji="1" lang="en-US" altLang="zh-CN" sz="2000" i="0" baseline="-25000"/>
                  <a:t>2</a:t>
                </a:r>
              </a:p>
            </p:txBody>
          </p:sp>
          <p:sp>
            <p:nvSpPr>
              <p:cNvPr id="60" name="Text Box 47"/>
              <p:cNvSpPr txBox="1">
                <a:spLocks noChangeArrowheads="1"/>
              </p:cNvSpPr>
              <p:nvPr/>
            </p:nvSpPr>
            <p:spPr bwMode="auto">
              <a:xfrm>
                <a:off x="3341" y="3660"/>
                <a:ext cx="3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A</a:t>
                </a:r>
                <a:r>
                  <a:rPr kumimoji="1" lang="en-US" altLang="zh-CN" sz="2000" i="0" baseline="-25000"/>
                  <a:t>1</a:t>
                </a:r>
              </a:p>
            </p:txBody>
          </p:sp>
          <p:sp>
            <p:nvSpPr>
              <p:cNvPr id="61" name="Text Box 48"/>
              <p:cNvSpPr txBox="1">
                <a:spLocks noChangeArrowheads="1"/>
              </p:cNvSpPr>
              <p:nvPr/>
            </p:nvSpPr>
            <p:spPr bwMode="auto">
              <a:xfrm>
                <a:off x="3567" y="3660"/>
                <a:ext cx="3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000" i="0"/>
                  <a:t>A</a:t>
                </a:r>
                <a:r>
                  <a:rPr kumimoji="1" lang="en-US" altLang="zh-CN" sz="2000" i="0" baseline="-25000"/>
                  <a:t>0</a:t>
                </a:r>
              </a:p>
            </p:txBody>
          </p:sp>
        </p:grpSp>
        <p:sp>
          <p:nvSpPr>
            <p:cNvPr id="62" name="Text Box 49"/>
            <p:cNvSpPr txBox="1">
              <a:spLocks noChangeArrowheads="1"/>
            </p:cNvSpPr>
            <p:nvPr/>
          </p:nvSpPr>
          <p:spPr bwMode="auto">
            <a:xfrm>
              <a:off x="3609831" y="2832601"/>
              <a:ext cx="495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en-US" altLang="zh-CN" sz="2400" i="0"/>
                <a:t>F</a:t>
              </a:r>
            </a:p>
          </p:txBody>
        </p:sp>
      </p:grpSp>
    </p:spTree>
    <p:extLst>
      <p:ext uri="{BB962C8B-B14F-4D97-AF65-F5344CB8AC3E}">
        <p14:creationId xmlns:p14="http://schemas.microsoft.com/office/powerpoint/2010/main" val="39557002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bwMode="auto">
          <a:xfrm>
            <a:off x="0" y="15240"/>
            <a:ext cx="9144000" cy="1209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6258" name="Rectangle 2"/>
          <p:cNvSpPr>
            <a:spLocks noGrp="1" noChangeArrowheads="1"/>
          </p:cNvSpPr>
          <p:nvPr>
            <p:ph type="title"/>
          </p:nvPr>
        </p:nvSpPr>
        <p:spPr>
          <a:xfrm>
            <a:off x="37624" y="63613"/>
            <a:ext cx="9068752" cy="705485"/>
          </a:xfrm>
          <a:solidFill>
            <a:schemeClr val="bg1"/>
          </a:solidFill>
        </p:spPr>
        <p:txBody>
          <a:bodyPr/>
          <a:lstStyle/>
          <a:p>
            <a:pPr algn="l" eaLnBrk="1" hangingPunct="1"/>
            <a:r>
              <a:rPr lang="en-US" altLang="zh-CN" sz="3200" b="1" dirty="0">
                <a:solidFill>
                  <a:srgbClr val="0000FF"/>
                </a:solidFill>
                <a:latin typeface="+mn-ea"/>
                <a:ea typeface="+mn-ea"/>
              </a:rPr>
              <a:t>5 </a:t>
            </a:r>
            <a:r>
              <a:rPr lang="zh-CN" altLang="en-US" sz="3200" b="1" dirty="0">
                <a:solidFill>
                  <a:srgbClr val="0000FF"/>
                </a:solidFill>
                <a:latin typeface="+mn-ea"/>
                <a:ea typeface="+mn-ea"/>
              </a:rPr>
              <a:t>组合逻辑电路的竞争</a:t>
            </a:r>
            <a:r>
              <a:rPr lang="en-US" altLang="zh-CN" sz="3200" b="1" dirty="0">
                <a:solidFill>
                  <a:srgbClr val="0000FF"/>
                </a:solidFill>
                <a:latin typeface="+mn-ea"/>
                <a:ea typeface="+mn-ea"/>
              </a:rPr>
              <a:t>-</a:t>
            </a:r>
            <a:r>
              <a:rPr lang="zh-CN" altLang="en-US" sz="3200" b="1" dirty="0">
                <a:solidFill>
                  <a:srgbClr val="0000FF"/>
                </a:solidFill>
                <a:latin typeface="+mn-ea"/>
                <a:ea typeface="+mn-ea"/>
              </a:rPr>
              <a:t>冒险</a:t>
            </a:r>
            <a:br>
              <a:rPr lang="zh-CN" altLang="en-US" sz="3200" b="1" dirty="0">
                <a:solidFill>
                  <a:srgbClr val="0000FF"/>
                </a:solidFill>
                <a:latin typeface="+mn-ea"/>
                <a:ea typeface="+mn-ea"/>
              </a:rPr>
            </a:br>
            <a:endParaRPr lang="zh-CN" altLang="en-US" sz="3200" b="1" dirty="0">
              <a:solidFill>
                <a:srgbClr val="0000FF"/>
              </a:solidFill>
              <a:latin typeface="+mn-ea"/>
              <a:ea typeface="+mn-ea"/>
            </a:endParaRPr>
          </a:p>
        </p:txBody>
      </p:sp>
      <p:sp>
        <p:nvSpPr>
          <p:cNvPr id="185347" name="Rectangle 3"/>
          <p:cNvSpPr>
            <a:spLocks noGrp="1" noChangeArrowheads="1"/>
          </p:cNvSpPr>
          <p:nvPr>
            <p:ph type="body" idx="1"/>
          </p:nvPr>
        </p:nvSpPr>
        <p:spPr>
          <a:xfrm>
            <a:off x="96102" y="714098"/>
            <a:ext cx="8793065" cy="5686702"/>
          </a:xfrm>
        </p:spPr>
        <p:txBody>
          <a:bodyPr/>
          <a:lstStyle/>
          <a:p>
            <a:pPr marL="0" indent="0" eaLnBrk="1" hangingPunct="1">
              <a:lnSpc>
                <a:spcPct val="120000"/>
              </a:lnSpc>
              <a:spcBef>
                <a:spcPts val="500"/>
              </a:spcBef>
              <a:spcAft>
                <a:spcPts val="0"/>
              </a:spcAft>
              <a:buNone/>
            </a:pPr>
            <a:r>
              <a:rPr lang="zh-CN" altLang="en-US" sz="2600" dirty="0"/>
              <a:t>        一个门电路只要有两个输入信号同时向相反方向变化</a:t>
            </a:r>
            <a:r>
              <a:rPr lang="en-US" altLang="zh-CN" sz="2600" dirty="0"/>
              <a:t>(</a:t>
            </a:r>
            <a:r>
              <a:rPr lang="zh-CN" altLang="en-US" sz="2600" dirty="0"/>
              <a:t>即由</a:t>
            </a:r>
            <a:r>
              <a:rPr lang="en-US" altLang="zh-CN" sz="2600" dirty="0"/>
              <a:t>01</a:t>
            </a:r>
            <a:r>
              <a:rPr lang="zh-CN" altLang="en-US" sz="2600" dirty="0"/>
              <a:t>变为</a:t>
            </a:r>
            <a:r>
              <a:rPr lang="en-US" altLang="zh-CN" sz="2600" dirty="0"/>
              <a:t>10，</a:t>
            </a:r>
            <a:r>
              <a:rPr lang="zh-CN" altLang="en-US" sz="2600" dirty="0"/>
              <a:t>或者相反</a:t>
            </a:r>
            <a:r>
              <a:rPr lang="en-US" altLang="zh-CN" sz="2600" dirty="0"/>
              <a:t>)，</a:t>
            </a:r>
            <a:r>
              <a:rPr lang="zh-CN" altLang="en-US" sz="2600" dirty="0"/>
              <a:t>其输出端就可能产生干扰脉冲。</a:t>
            </a:r>
            <a:endParaRPr kumimoji="1" lang="zh-CN" altLang="en-US" sz="2600" b="1" dirty="0">
              <a:latin typeface="+mn-ea"/>
            </a:endParaRPr>
          </a:p>
          <a:p>
            <a:pPr marL="36000" indent="-457200" eaLnBrk="1" hangingPunct="1">
              <a:lnSpc>
                <a:spcPct val="120000"/>
              </a:lnSpc>
              <a:spcBef>
                <a:spcPts val="500"/>
              </a:spcBef>
              <a:spcAft>
                <a:spcPts val="0"/>
              </a:spcAft>
              <a:buFont typeface="Wingdings" panose="05000000000000000000" pitchFamily="2" charset="2"/>
              <a:buChar char="l"/>
            </a:pPr>
            <a:r>
              <a:rPr kumimoji="1" lang="zh-CN" altLang="en-US" sz="2800" b="1" dirty="0">
                <a:solidFill>
                  <a:srgbClr val="0000FF"/>
                </a:solidFill>
                <a:latin typeface="+mn-ea"/>
              </a:rPr>
              <a:t>竞争</a:t>
            </a:r>
            <a:r>
              <a:rPr kumimoji="1" lang="en-US" altLang="zh-CN" sz="2800" b="1" dirty="0">
                <a:solidFill>
                  <a:srgbClr val="0000FF"/>
                </a:solidFill>
                <a:latin typeface="+mn-ea"/>
              </a:rPr>
              <a:t>-</a:t>
            </a:r>
            <a:r>
              <a:rPr kumimoji="1" lang="zh-CN" altLang="en-US" sz="2800" b="1" dirty="0">
                <a:solidFill>
                  <a:srgbClr val="0000FF"/>
                </a:solidFill>
                <a:latin typeface="+mn-ea"/>
              </a:rPr>
              <a:t>冒险及其成因</a:t>
            </a:r>
            <a:endParaRPr kumimoji="1" lang="en-US" altLang="zh-CN" sz="2800" b="1" dirty="0">
              <a:solidFill>
                <a:srgbClr val="0000FF"/>
              </a:solidFill>
              <a:latin typeface="+mn-ea"/>
            </a:endParaRPr>
          </a:p>
          <a:p>
            <a:pPr marL="400050" lvl="1" indent="0" eaLnBrk="1" hangingPunct="1">
              <a:lnSpc>
                <a:spcPct val="120000"/>
              </a:lnSpc>
              <a:spcBef>
                <a:spcPts val="500"/>
              </a:spcBef>
              <a:buNone/>
            </a:pPr>
            <a:r>
              <a:rPr kumimoji="1" lang="zh-CN" altLang="en-US" sz="2600" b="1" dirty="0">
                <a:solidFill>
                  <a:srgbClr val="800000"/>
                </a:solidFill>
                <a:latin typeface="+mn-ea"/>
              </a:rPr>
              <a:t>竞争</a:t>
            </a:r>
            <a:r>
              <a:rPr kumimoji="1" lang="zh-CN" altLang="en-US" sz="2600" dirty="0">
                <a:latin typeface="+mn-ea"/>
              </a:rPr>
              <a:t>：门电路的两个输入端同时向相反的逻辑电平变化的现象称为竞争。</a:t>
            </a:r>
          </a:p>
          <a:p>
            <a:pPr marL="400050" lvl="1" indent="0" eaLnBrk="1" hangingPunct="1">
              <a:lnSpc>
                <a:spcPct val="120000"/>
              </a:lnSpc>
              <a:spcBef>
                <a:spcPts val="500"/>
              </a:spcBef>
              <a:buNone/>
            </a:pPr>
            <a:r>
              <a:rPr kumimoji="1" lang="zh-CN" altLang="en-US" sz="2600" b="1" dirty="0">
                <a:solidFill>
                  <a:srgbClr val="800000"/>
                </a:solidFill>
                <a:latin typeface="+mn-ea"/>
              </a:rPr>
              <a:t>冒险</a:t>
            </a:r>
            <a:r>
              <a:rPr kumimoji="1" lang="zh-CN" altLang="en-US" sz="2600" dirty="0">
                <a:latin typeface="+mn-ea"/>
              </a:rPr>
              <a:t>：由于竞争，电路的输出端就可能出现暂短的错误输出，即出现了不应有的</a:t>
            </a:r>
            <a:r>
              <a:rPr kumimoji="1" lang="zh-CN" altLang="en-US" sz="2600" b="1" dirty="0">
                <a:latin typeface="+mn-ea"/>
              </a:rPr>
              <a:t>窄脉冲</a:t>
            </a:r>
            <a:r>
              <a:rPr kumimoji="1" lang="zh-CN" altLang="en-US" sz="2600" dirty="0">
                <a:latin typeface="+mn-ea"/>
              </a:rPr>
              <a:t>（</a:t>
            </a:r>
            <a:r>
              <a:rPr kumimoji="1" lang="zh-CN" altLang="en-US" sz="2600" b="1" dirty="0">
                <a:latin typeface="+mn-ea"/>
              </a:rPr>
              <a:t>尖峰脉冲）</a:t>
            </a:r>
            <a:r>
              <a:rPr kumimoji="1" lang="zh-CN" altLang="en-US" sz="2600" dirty="0">
                <a:latin typeface="+mn-ea"/>
              </a:rPr>
              <a:t>，这种现象称为冒险。  </a:t>
            </a:r>
          </a:p>
          <a:p>
            <a:pPr marL="400050" lvl="1" indent="0" eaLnBrk="1" hangingPunct="1">
              <a:lnSpc>
                <a:spcPct val="120000"/>
              </a:lnSpc>
              <a:spcBef>
                <a:spcPts val="500"/>
              </a:spcBef>
              <a:buNone/>
            </a:pPr>
            <a:r>
              <a:rPr kumimoji="1" lang="zh-CN" altLang="en-US" sz="2600" b="1" dirty="0">
                <a:solidFill>
                  <a:srgbClr val="800000"/>
                </a:solidFill>
                <a:latin typeface="+mn-ea"/>
              </a:rPr>
              <a:t>冒险的危害</a:t>
            </a:r>
            <a:r>
              <a:rPr kumimoji="1" lang="zh-CN" altLang="en-US" sz="2600" dirty="0">
                <a:latin typeface="+mn-ea"/>
              </a:rPr>
              <a:t>在于它可能使后接的时序电路产生错误操作。因而，有时要设法消除竞争冒险或尽量消除竞争冒险带来的危害。 </a:t>
            </a:r>
          </a:p>
        </p:txBody>
      </p:sp>
    </p:spTree>
    <p:extLst>
      <p:ext uri="{BB962C8B-B14F-4D97-AF65-F5344CB8AC3E}">
        <p14:creationId xmlns:p14="http://schemas.microsoft.com/office/powerpoint/2010/main" val="9145178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20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up)">
                                      <p:cBhvr>
                                        <p:cTn id="12" dur="2000"/>
                                        <p:tgtEl>
                                          <p:spTgt spid="185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5347">
                                            <p:txEl>
                                              <p:pRg st="2" end="2"/>
                                            </p:txEl>
                                          </p:spTgt>
                                        </p:tgtEl>
                                        <p:attrNameLst>
                                          <p:attrName>style.visibility</p:attrName>
                                        </p:attrNameLst>
                                      </p:cBhvr>
                                      <p:to>
                                        <p:strVal val="visible"/>
                                      </p:to>
                                    </p:set>
                                    <p:animEffect transition="in" filter="wipe(up)">
                                      <p:cBhvr>
                                        <p:cTn id="17" dur="2000"/>
                                        <p:tgtEl>
                                          <p:spTgt spid="185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5347">
                                            <p:txEl>
                                              <p:pRg st="3" end="3"/>
                                            </p:txEl>
                                          </p:spTgt>
                                        </p:tgtEl>
                                        <p:attrNameLst>
                                          <p:attrName>style.visibility</p:attrName>
                                        </p:attrNameLst>
                                      </p:cBhvr>
                                      <p:to>
                                        <p:strVal val="visible"/>
                                      </p:to>
                                    </p:set>
                                    <p:animEffect transition="in" filter="wipe(up)">
                                      <p:cBhvr>
                                        <p:cTn id="22" dur="2000"/>
                                        <p:tgtEl>
                                          <p:spTgt spid="185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5347">
                                            <p:txEl>
                                              <p:pRg st="4" end="4"/>
                                            </p:txEl>
                                          </p:spTgt>
                                        </p:tgtEl>
                                        <p:attrNameLst>
                                          <p:attrName>style.visibility</p:attrName>
                                        </p:attrNameLst>
                                      </p:cBhvr>
                                      <p:to>
                                        <p:strVal val="visible"/>
                                      </p:to>
                                    </p:set>
                                    <p:animEffect transition="in" filter="wipe(up)">
                                      <p:cBhvr>
                                        <p:cTn id="27" dur="2000"/>
                                        <p:tgtEl>
                                          <p:spTgt spid="1853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f3gkw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993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195263" marR="0" indent="-195263" algn="ctr" defTabSz="914400" rtl="0" eaLnBrk="0" fontAlgn="base" latinLnBrk="0" hangingPunct="0">
          <a:lnSpc>
            <a:spcPct val="100000"/>
          </a:lnSpc>
          <a:spcBef>
            <a:spcPct val="0"/>
          </a:spcBef>
          <a:spcAft>
            <a:spcPct val="0"/>
          </a:spcAft>
          <a:buClrTx/>
          <a:buSzTx/>
          <a:buFontTx/>
          <a:buChar char="•"/>
          <a:tabLst/>
          <a:defRPr kumimoji="0"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rgbClr val="33993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195263" marR="0" indent="-195263" algn="ctr" defTabSz="914400" rtl="0" eaLnBrk="0" fontAlgn="base" latinLnBrk="0" hangingPunct="0">
          <a:lnSpc>
            <a:spcPct val="100000"/>
          </a:lnSpc>
          <a:spcBef>
            <a:spcPct val="0"/>
          </a:spcBef>
          <a:spcAft>
            <a:spcPct val="0"/>
          </a:spcAft>
          <a:buClrTx/>
          <a:buSzTx/>
          <a:buFontTx/>
          <a:buChar char="•"/>
          <a:tabLst/>
          <a:defRPr kumimoji="0"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42463</TotalTime>
  <Words>9794</Words>
  <Application>Microsoft Office PowerPoint</Application>
  <PresentationFormat>全屏显示(4:3)</PresentationFormat>
  <Paragraphs>3053</Paragraphs>
  <Slides>104</Slides>
  <Notes>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6</vt:i4>
      </vt:variant>
      <vt:variant>
        <vt:lpstr>幻灯片标题</vt:lpstr>
      </vt:variant>
      <vt:variant>
        <vt:i4>104</vt:i4>
      </vt:variant>
    </vt:vector>
  </HeadingPairs>
  <TitlesOfParts>
    <vt:vector size="127" baseType="lpstr">
      <vt:lpstr>黑体</vt:lpstr>
      <vt:lpstr>华康简宋</vt:lpstr>
      <vt:lpstr>楷体</vt:lpstr>
      <vt:lpstr>楷体_GB2312</vt:lpstr>
      <vt:lpstr>隶书</vt:lpstr>
      <vt:lpstr>宋体</vt:lpstr>
      <vt:lpstr>微软雅黑</vt:lpstr>
      <vt:lpstr>幼圆</vt:lpstr>
      <vt:lpstr>Arial</vt:lpstr>
      <vt:lpstr>Arial Narrow</vt:lpstr>
      <vt:lpstr>Calibri</vt:lpstr>
      <vt:lpstr>Cambria Math</vt:lpstr>
      <vt:lpstr>Symbol</vt:lpstr>
      <vt:lpstr>Tahoma</vt:lpstr>
      <vt:lpstr>Times New Roman</vt:lpstr>
      <vt:lpstr>Wingdings</vt:lpstr>
      <vt:lpstr>默认设计模板</vt:lpstr>
      <vt:lpstr>Equation</vt:lpstr>
      <vt:lpstr>Visio</vt:lpstr>
      <vt:lpstr>Picture</vt:lpstr>
      <vt:lpstr>图片</vt:lpstr>
      <vt:lpstr>公式</vt:lpstr>
      <vt:lpstr>位图图像</vt:lpstr>
      <vt:lpstr>PowerPoint 演示文稿</vt:lpstr>
      <vt:lpstr>PowerPoint 演示文稿</vt:lpstr>
      <vt:lpstr>组合逻辑电路定义</vt:lpstr>
      <vt:lpstr>组合电路框图及一般表达式</vt:lpstr>
      <vt:lpstr>SSI组合电路的分析</vt:lpstr>
      <vt:lpstr>例3-1 试分析图3-2所示电路的 逻辑功能。  </vt:lpstr>
      <vt:lpstr>例3-2 试分析图3-3所示电路的 逻辑功能。  </vt:lpstr>
      <vt:lpstr>例3-3 试分析图3-4所示电路的逻辑功能 </vt:lpstr>
      <vt:lpstr>SSI组合电路的设计 </vt:lpstr>
      <vt:lpstr>SSI组合电路设计中的注意事项： </vt:lpstr>
      <vt:lpstr>例3-4 试用与非门设计一个三变量表决器。A、B、C三者中多数同意，提案通过，否则提案不被通过。  </vt:lpstr>
      <vt:lpstr>例3-4 试用与非门设计一个三变量表决器。A、B、C三者中多数同意，提案通过，否则提案不被通过。  </vt:lpstr>
      <vt:lpstr> 例3-5 某工厂有A、B、C三个车间，各需电力10KW，由变电所的X，Y两台变压器供电。其中X变压器的功率为13KW， Y变压器的功率为25KW。为合理供电，需设计一个送电控制电路。控制电路的输出接继电器线圈。送电时线圈通电。不送电时线圈不通电。线圈动作电压12V，线圈电阻300欧。   </vt:lpstr>
      <vt:lpstr>PowerPoint 演示文稿</vt:lpstr>
      <vt:lpstr>PowerPoint 演示文稿</vt:lpstr>
      <vt:lpstr>PowerPoint 演示文稿</vt:lpstr>
      <vt:lpstr>PowerPoint 演示文稿</vt:lpstr>
      <vt:lpstr>PowerPoint 演示文稿</vt:lpstr>
      <vt:lpstr>PowerPoint 演示文稿</vt:lpstr>
      <vt:lpstr>优先编码器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例3-6 试用两片74148接成16线-4线优先编码器，输出编码为原码形式。 （自学）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半导体数码管和七段字型译码器</vt:lpstr>
      <vt:lpstr>PowerPoint 演示文稿</vt:lpstr>
      <vt:lpstr>PowerPoint 演示文稿</vt:lpstr>
      <vt:lpstr>PowerPoint 演示文稿</vt:lpstr>
      <vt:lpstr>PowerPoint 演示文稿</vt:lpstr>
      <vt:lpstr> 原码输出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3.6 数值比较电路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3.7 算数运算电路 </vt:lpstr>
      <vt:lpstr>半加和全加的概念</vt:lpstr>
      <vt:lpstr>PowerPoint 演示文稿</vt:lpstr>
      <vt:lpstr>加法器 </vt:lpstr>
      <vt:lpstr>PowerPoint 演示文稿</vt:lpstr>
      <vt:lpstr>PowerPoint 演示文稿</vt:lpstr>
      <vt:lpstr>PowerPoint 演示文稿</vt:lpstr>
      <vt:lpstr>PowerPoint 演示文稿</vt:lpstr>
      <vt:lpstr>二进制减法电路 </vt:lpstr>
      <vt:lpstr>二进制减法电路 </vt:lpstr>
      <vt:lpstr>二进制减法电路 </vt:lpstr>
      <vt:lpstr>PowerPoint 演示文稿</vt:lpstr>
      <vt:lpstr>算术逻辑单元（ALU） </vt:lpstr>
      <vt:lpstr>集成算术逻辑单元74181  </vt:lpstr>
      <vt:lpstr>PowerPoint 演示文稿</vt:lpstr>
      <vt:lpstr>3.8  奇偶校验电路</vt:lpstr>
      <vt:lpstr>3.8  奇偶校验的编码表</vt:lpstr>
      <vt:lpstr>3.8  中规模集成奇偶发生器/校验器74180</vt:lpstr>
      <vt:lpstr>PowerPoint 演示文稿</vt:lpstr>
      <vt:lpstr>用数据选择器(MUX)设计组合逻辑电路 </vt:lpstr>
      <vt:lpstr>PowerPoint 演示文稿</vt:lpstr>
      <vt:lpstr>PowerPoint 演示文稿</vt:lpstr>
      <vt:lpstr>用译码器设计组合逻辑电路 </vt:lpstr>
      <vt:lpstr>PowerPoint 演示文稿</vt:lpstr>
      <vt:lpstr>PowerPoint 演示文稿</vt:lpstr>
      <vt:lpstr>PowerPoint 演示文稿</vt:lpstr>
      <vt:lpstr>PowerPoint 演示文稿</vt:lpstr>
      <vt:lpstr>PowerPoint 演示文稿</vt:lpstr>
      <vt:lpstr>PowerPoint 演示文稿</vt:lpstr>
      <vt:lpstr>5 组合逻辑电路的竞争-冒险 </vt:lpstr>
      <vt:lpstr>边沿不陡竞争产生尖脉冲(图3-51) </vt:lpstr>
      <vt:lpstr>竞争产生的正脉冲(图3-52) </vt:lpstr>
      <vt:lpstr>竞争产生的负尖脉冲(图3-53) </vt:lpstr>
      <vt:lpstr>竞争-冒险的判断  </vt:lpstr>
      <vt:lpstr>竞争-冒险的消除   </vt:lpstr>
    </vt:vector>
  </TitlesOfParts>
  <Company>bjtu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zq</dc:creator>
  <cp:lastModifiedBy>Administrator</cp:lastModifiedBy>
  <cp:revision>1975</cp:revision>
  <dcterms:created xsi:type="dcterms:W3CDTF">2007-07-12T10:32:13Z</dcterms:created>
  <dcterms:modified xsi:type="dcterms:W3CDTF">2023-07-31T14:51:24Z</dcterms:modified>
</cp:coreProperties>
</file>